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9"/>
  </p:notesMasterIdLst>
  <p:handoutMasterIdLst>
    <p:handoutMasterId r:id="rId10"/>
  </p:handoutMasterIdLst>
  <p:sldIdLst>
    <p:sldId id="341" r:id="rId2"/>
    <p:sldId id="342" r:id="rId3"/>
    <p:sldId id="346" r:id="rId4"/>
    <p:sldId id="343" r:id="rId5"/>
    <p:sldId id="344" r:id="rId6"/>
    <p:sldId id="345" r:id="rId7"/>
    <p:sldId id="288" r:id="rId8"/>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Tahoma" pitchFamily="34" charset="0"/>
        <a:ea typeface="+mn-ea"/>
        <a:cs typeface="+mn-cs"/>
      </a:defRPr>
    </a:lvl1pPr>
    <a:lvl2pPr marL="457200" algn="l" rtl="0" fontAlgn="base">
      <a:spcBef>
        <a:spcPct val="0"/>
      </a:spcBef>
      <a:spcAft>
        <a:spcPct val="0"/>
      </a:spcAft>
      <a:defRPr sz="2800" kern="1200">
        <a:solidFill>
          <a:schemeClr val="tx1"/>
        </a:solidFill>
        <a:latin typeface="Tahoma" pitchFamily="34" charset="0"/>
        <a:ea typeface="+mn-ea"/>
        <a:cs typeface="+mn-cs"/>
      </a:defRPr>
    </a:lvl2pPr>
    <a:lvl3pPr marL="914400" algn="l" rtl="0" fontAlgn="base">
      <a:spcBef>
        <a:spcPct val="0"/>
      </a:spcBef>
      <a:spcAft>
        <a:spcPct val="0"/>
      </a:spcAft>
      <a:defRPr sz="2800" kern="1200">
        <a:solidFill>
          <a:schemeClr val="tx1"/>
        </a:solidFill>
        <a:latin typeface="Tahoma" pitchFamily="34" charset="0"/>
        <a:ea typeface="+mn-ea"/>
        <a:cs typeface="+mn-cs"/>
      </a:defRPr>
    </a:lvl3pPr>
    <a:lvl4pPr marL="1371600" algn="l" rtl="0" fontAlgn="base">
      <a:spcBef>
        <a:spcPct val="0"/>
      </a:spcBef>
      <a:spcAft>
        <a:spcPct val="0"/>
      </a:spcAft>
      <a:defRPr sz="2800" kern="1200">
        <a:solidFill>
          <a:schemeClr val="tx1"/>
        </a:solidFill>
        <a:latin typeface="Tahoma" pitchFamily="34" charset="0"/>
        <a:ea typeface="+mn-ea"/>
        <a:cs typeface="+mn-cs"/>
      </a:defRPr>
    </a:lvl4pPr>
    <a:lvl5pPr marL="1828800" algn="l" rtl="0" fontAlgn="base">
      <a:spcBef>
        <a:spcPct val="0"/>
      </a:spcBef>
      <a:spcAft>
        <a:spcPct val="0"/>
      </a:spcAft>
      <a:defRPr sz="2800" kern="1200">
        <a:solidFill>
          <a:schemeClr val="tx1"/>
        </a:solidFill>
        <a:latin typeface="Tahoma" pitchFamily="34" charset="0"/>
        <a:ea typeface="+mn-ea"/>
        <a:cs typeface="+mn-cs"/>
      </a:defRPr>
    </a:lvl5pPr>
    <a:lvl6pPr marL="2286000" algn="l" defTabSz="914400" rtl="0" eaLnBrk="1" latinLnBrk="0" hangingPunct="1">
      <a:defRPr sz="2800" kern="1200">
        <a:solidFill>
          <a:schemeClr val="tx1"/>
        </a:solidFill>
        <a:latin typeface="Tahoma" pitchFamily="34" charset="0"/>
        <a:ea typeface="+mn-ea"/>
        <a:cs typeface="+mn-cs"/>
      </a:defRPr>
    </a:lvl6pPr>
    <a:lvl7pPr marL="2743200" algn="l" defTabSz="914400" rtl="0" eaLnBrk="1" latinLnBrk="0" hangingPunct="1">
      <a:defRPr sz="2800" kern="1200">
        <a:solidFill>
          <a:schemeClr val="tx1"/>
        </a:solidFill>
        <a:latin typeface="Tahoma" pitchFamily="34" charset="0"/>
        <a:ea typeface="+mn-ea"/>
        <a:cs typeface="+mn-cs"/>
      </a:defRPr>
    </a:lvl7pPr>
    <a:lvl8pPr marL="3200400" algn="l" defTabSz="914400" rtl="0" eaLnBrk="1" latinLnBrk="0" hangingPunct="1">
      <a:defRPr sz="2800" kern="1200">
        <a:solidFill>
          <a:schemeClr val="tx1"/>
        </a:solidFill>
        <a:latin typeface="Tahoma" pitchFamily="34" charset="0"/>
        <a:ea typeface="+mn-ea"/>
        <a:cs typeface="+mn-cs"/>
      </a:defRPr>
    </a:lvl8pPr>
    <a:lvl9pPr marL="3657600" algn="l" defTabSz="914400" rtl="0" eaLnBrk="1" latinLnBrk="0" hangingPunct="1">
      <a:defRPr sz="28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53E"/>
    <a:srgbClr val="007233"/>
    <a:srgbClr val="FFFF00"/>
    <a:srgbClr val="FF66FF"/>
    <a:srgbClr val="33CAFF"/>
    <a:srgbClr val="FF99CC"/>
    <a:srgbClr val="FCEA04"/>
    <a:srgbClr val="00EA6A"/>
    <a:srgbClr val="AD03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87" autoAdjust="0"/>
  </p:normalViewPr>
  <p:slideViewPr>
    <p:cSldViewPr snapToGrid="0">
      <p:cViewPr>
        <p:scale>
          <a:sx n="114" d="100"/>
          <a:sy n="114" d="100"/>
        </p:scale>
        <p:origin x="-918" y="-6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860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860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7F22546-B4B6-4490-AADD-A02573A5FB6C}" type="slidenum">
              <a:rPr lang="en-US"/>
              <a:pPr>
                <a:defRPr/>
              </a:pPr>
              <a:t>‹#›</a:t>
            </a:fld>
            <a:endParaRPr lang="en-US"/>
          </a:p>
        </p:txBody>
      </p:sp>
    </p:spTree>
    <p:extLst>
      <p:ext uri="{BB962C8B-B14F-4D97-AF65-F5344CB8AC3E}">
        <p14:creationId xmlns:p14="http://schemas.microsoft.com/office/powerpoint/2010/main" val="2420878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9AE6402F-0591-442E-A7A9-F7D7B223FEA6}" type="slidenum">
              <a:rPr lang="en-US"/>
              <a:pPr>
                <a:defRPr/>
              </a:pPr>
              <a:t>‹#›</a:t>
            </a:fld>
            <a:endParaRPr lang="en-US"/>
          </a:p>
        </p:txBody>
      </p:sp>
    </p:spTree>
    <p:extLst>
      <p:ext uri="{BB962C8B-B14F-4D97-AF65-F5344CB8AC3E}">
        <p14:creationId xmlns:p14="http://schemas.microsoft.com/office/powerpoint/2010/main" val="2644254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A0FE8E50-C0F2-44F2-9799-7B8515200043}"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AE6402F-0591-442E-A7A9-F7D7B223FEA6}"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AE6402F-0591-442E-A7A9-F7D7B223FEA6}"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AE6402F-0591-442E-A7A9-F7D7B223FEA6}"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AE6402F-0591-442E-A7A9-F7D7B223FEA6}"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AE6402F-0591-442E-A7A9-F7D7B223FEA6}"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08F843BB-BD12-4193-B376-972CB920B8B8}" type="slidenum">
              <a:rPr lang="en-US" smtClean="0"/>
              <a:pPr/>
              <a:t>7</a:t>
            </a:fld>
            <a:endParaRPr lang="en-US" smtClean="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4" name="Rectangle 11"/>
          <p:cNvSpPr>
            <a:spLocks noChangeArrowheads="1"/>
          </p:cNvSpPr>
          <p:nvPr userDrawn="1"/>
        </p:nvSpPr>
        <p:spPr bwMode="auto">
          <a:xfrm>
            <a:off x="332627" y="2198670"/>
            <a:ext cx="8478747" cy="117149"/>
          </a:xfrm>
          <a:prstGeom prst="rect">
            <a:avLst/>
          </a:prstGeom>
          <a:solidFill>
            <a:srgbClr val="000000"/>
          </a:solidFill>
          <a:ln w="9525">
            <a:noFill/>
            <a:miter lim="800000"/>
            <a:headEnd/>
            <a:tailEnd/>
          </a:ln>
          <a:effectLst/>
        </p:spPr>
        <p:txBody>
          <a:bodyPr wrap="none" anchor="ctr"/>
          <a:lstStyle/>
          <a:p>
            <a:pPr eaLnBrk="0" hangingPunct="0">
              <a:defRPr/>
            </a:pPr>
            <a:endParaRPr lang="en-US" sz="1800">
              <a:latin typeface="Tahoma" charset="0"/>
            </a:endParaRPr>
          </a:p>
        </p:txBody>
      </p:sp>
      <p:sp>
        <p:nvSpPr>
          <p:cNvPr id="28677" name="Rectangle 5"/>
          <p:cNvSpPr>
            <a:spLocks noGrp="1" noChangeArrowheads="1"/>
          </p:cNvSpPr>
          <p:nvPr>
            <p:ph type="subTitle" sz="quarter" idx="1"/>
          </p:nvPr>
        </p:nvSpPr>
        <p:spPr>
          <a:xfrm>
            <a:off x="4641576" y="5337313"/>
            <a:ext cx="4174433" cy="815423"/>
          </a:xfrm>
          <a:effectLst/>
        </p:spPr>
        <p:txBody>
          <a:bodyPr/>
          <a:lstStyle>
            <a:lvl1pPr marL="0" indent="0">
              <a:buFontTx/>
              <a:buNone/>
              <a:defRPr sz="2400">
                <a:solidFill>
                  <a:schemeClr val="tx1">
                    <a:lumMod val="50000"/>
                  </a:schemeClr>
                </a:solidFill>
              </a:defRPr>
            </a:lvl1pPr>
          </a:lstStyle>
          <a:p>
            <a:r>
              <a:rPr lang="en-US" dirty="0"/>
              <a:t>Click to edit Master subtitle style</a:t>
            </a:r>
          </a:p>
        </p:txBody>
      </p:sp>
      <p:sp>
        <p:nvSpPr>
          <p:cNvPr id="28681" name="Rectangle 9"/>
          <p:cNvSpPr>
            <a:spLocks noGrp="1" noChangeArrowheads="1"/>
          </p:cNvSpPr>
          <p:nvPr>
            <p:ph type="ctrTitle" sz="quarter"/>
          </p:nvPr>
        </p:nvSpPr>
        <p:spPr>
          <a:xfrm>
            <a:off x="4631637" y="2494722"/>
            <a:ext cx="4174433" cy="2829339"/>
          </a:xfrm>
          <a:effectLst/>
        </p:spPr>
        <p:txBody>
          <a:bodyPr anchor="b"/>
          <a:lstStyle>
            <a:lvl1pPr>
              <a:defRPr sz="3600" b="1">
                <a:solidFill>
                  <a:srgbClr val="00853E"/>
                </a:solidFill>
                <a:effectLst/>
                <a:latin typeface="Arial" pitchFamily="34" charset="0"/>
                <a:ea typeface="Verdana" pitchFamily="34" charset="0"/>
                <a:cs typeface="Arial" pitchFamily="34" charset="0"/>
              </a:defRPr>
            </a:lvl1pPr>
          </a:lstStyle>
          <a:p>
            <a:r>
              <a:rPr lang="en-US" dirty="0"/>
              <a:t>Click to edit Master title style</a:t>
            </a:r>
          </a:p>
        </p:txBody>
      </p:sp>
      <p:pic>
        <p:nvPicPr>
          <p:cNvPr id="1026" name="Picture 2" descr="C:\Users\cbluemel\Desktop\_Graphics\_UNTHSC\Rebrand\PPT\UNTHSC_Logo.png"/>
          <p:cNvPicPr>
            <a:picLocks noChangeAspect="1" noChangeArrowheads="1"/>
          </p:cNvPicPr>
          <p:nvPr userDrawn="1"/>
        </p:nvPicPr>
        <p:blipFill>
          <a:blip r:embed="rId2" cstate="print"/>
          <a:stretch>
            <a:fillRect/>
          </a:stretch>
        </p:blipFill>
        <p:spPr bwMode="auto">
          <a:xfrm>
            <a:off x="1311071" y="1082556"/>
            <a:ext cx="6641128" cy="990634"/>
          </a:xfrm>
          <a:prstGeom prst="rect">
            <a:avLst/>
          </a:prstGeom>
          <a:noFill/>
        </p:spPr>
      </p:pic>
      <p:pic>
        <p:nvPicPr>
          <p:cNvPr id="1027" name="Picture 3" descr="C:\Users\cbluemel\Desktop\_Graphics\_UNTHSC\Rebrand\PPT\Aerila_Campus_FtWorth.jpg"/>
          <p:cNvPicPr>
            <a:picLocks noChangeAspect="1" noChangeArrowheads="1"/>
          </p:cNvPicPr>
          <p:nvPr userDrawn="1"/>
        </p:nvPicPr>
        <p:blipFill>
          <a:blip r:embed="rId3" cstate="print"/>
          <a:srcRect/>
          <a:stretch>
            <a:fillRect/>
          </a:stretch>
        </p:blipFill>
        <p:spPr bwMode="auto">
          <a:xfrm>
            <a:off x="596900" y="2315817"/>
            <a:ext cx="3845892" cy="3845892"/>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27445183-FE3C-4938-9B77-7EC6E36A613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74638"/>
            <a:ext cx="207645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77825" y="274638"/>
            <a:ext cx="6080125"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8ADD92CF-9520-48A0-9AD8-D22DECD162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87338" indent="-287338">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9"/>
          <p:cNvSpPr>
            <a:spLocks noGrp="1" noChangeArrowheads="1"/>
          </p:cNvSpPr>
          <p:nvPr>
            <p:ph type="sldNum" sz="quarter" idx="10"/>
          </p:nvPr>
        </p:nvSpPr>
        <p:spPr>
          <a:ln/>
        </p:spPr>
        <p:txBody>
          <a:bodyPr/>
          <a:lstStyle>
            <a:lvl1pPr>
              <a:defRPr/>
            </a:lvl1pPr>
          </a:lstStyle>
          <a:p>
            <a:pPr>
              <a:defRPr/>
            </a:pPr>
            <a:fld id="{C59C47C7-6040-4170-BFB7-E3E4EA3AC26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solidFill>
                  <a:srgbClr val="00723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C26B3BC5-4C99-45ED-8DBD-D10C5483896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3700" y="1600200"/>
            <a:ext cx="407035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600200"/>
            <a:ext cx="407035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4A4A4663-DF93-44E9-8D1C-DF524AD308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03C369D9-5500-49E5-B6CD-1277354CC7D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A68E8B17-8AC9-448E-BD4C-8F4F3C4634A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F0AFA309-D183-4FAE-A3AB-C5BB7AA1A3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63A6452D-226A-441D-9374-4111D31123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20305144-A803-4BE1-9875-85EF2FC827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8" name="Rectangle 10"/>
          <p:cNvSpPr>
            <a:spLocks noChangeArrowheads="1"/>
          </p:cNvSpPr>
          <p:nvPr/>
        </p:nvSpPr>
        <p:spPr bwMode="auto">
          <a:xfrm>
            <a:off x="0" y="0"/>
            <a:ext cx="9144000" cy="1500188"/>
          </a:xfrm>
          <a:prstGeom prst="rect">
            <a:avLst/>
          </a:prstGeom>
          <a:solidFill>
            <a:srgbClr val="000000"/>
          </a:solidFill>
          <a:ln w="9525">
            <a:noFill/>
            <a:miter lim="800000"/>
            <a:headEnd/>
            <a:tailEnd/>
          </a:ln>
          <a:effectLst/>
        </p:spPr>
        <p:txBody>
          <a:bodyPr wrap="none" anchor="ctr"/>
          <a:lstStyle/>
          <a:p>
            <a:pPr eaLnBrk="0" hangingPunct="0">
              <a:defRPr/>
            </a:pPr>
            <a:endParaRPr lang="en-US" sz="1800">
              <a:latin typeface="Tahoma" charset="0"/>
            </a:endParaRPr>
          </a:p>
        </p:txBody>
      </p:sp>
      <p:sp>
        <p:nvSpPr>
          <p:cNvPr id="53251" name="Rectangle 5"/>
          <p:cNvSpPr>
            <a:spLocks noGrp="1" noChangeArrowheads="1"/>
          </p:cNvSpPr>
          <p:nvPr>
            <p:ph type="title"/>
          </p:nvPr>
        </p:nvSpPr>
        <p:spPr bwMode="auto">
          <a:xfrm>
            <a:off x="377825" y="274638"/>
            <a:ext cx="84580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7654" name="Rectangle 6"/>
          <p:cNvSpPr>
            <a:spLocks noGrp="1" noChangeArrowheads="1"/>
          </p:cNvSpPr>
          <p:nvPr>
            <p:ph type="body" idx="1"/>
          </p:nvPr>
        </p:nvSpPr>
        <p:spPr bwMode="auto">
          <a:xfrm>
            <a:off x="393700" y="1600200"/>
            <a:ext cx="82931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7657" name="Rectangle 9"/>
          <p:cNvSpPr>
            <a:spLocks noGrp="1" noChangeArrowheads="1"/>
          </p:cNvSpPr>
          <p:nvPr>
            <p:ph type="sldNum" sz="quarter" idx="4"/>
          </p:nvPr>
        </p:nvSpPr>
        <p:spPr bwMode="auto">
          <a:xfrm>
            <a:off x="6899275"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000000"/>
                </a:solidFill>
                <a:effectLst/>
                <a:latin typeface="Tahoma" charset="0"/>
              </a:defRPr>
            </a:lvl1pPr>
          </a:lstStyle>
          <a:p>
            <a:pPr>
              <a:defRPr/>
            </a:pPr>
            <a:fld id="{03792156-F05B-41C4-AD9C-EF8597219541}" type="slidenum">
              <a:rPr lang="en-US" smtClean="0"/>
              <a:pPr>
                <a:defRPr/>
              </a:pPr>
              <a:t>‹#›</a:t>
            </a:fld>
            <a:endParaRPr lang="en-US" dirty="0"/>
          </a:p>
        </p:txBody>
      </p:sp>
      <p:sp>
        <p:nvSpPr>
          <p:cNvPr id="7" name="Rectangle 6"/>
          <p:cNvSpPr/>
          <p:nvPr userDrawn="1"/>
        </p:nvSpPr>
        <p:spPr bwMode="auto">
          <a:xfrm>
            <a:off x="0" y="1428108"/>
            <a:ext cx="7304926" cy="123290"/>
          </a:xfrm>
          <a:prstGeom prst="rect">
            <a:avLst/>
          </a:prstGeom>
          <a:solidFill>
            <a:srgbClr val="00853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pic>
        <p:nvPicPr>
          <p:cNvPr id="2050" name="Picture 2" descr="C:\Users\cbluemel\Desktop\_Graphics\_UNTHSC\Rebrand\PPT\UNTHSC_Logo_white.png"/>
          <p:cNvPicPr>
            <a:picLocks noChangeAspect="1" noChangeArrowheads="1"/>
          </p:cNvPicPr>
          <p:nvPr userDrawn="1"/>
        </p:nvPicPr>
        <p:blipFill>
          <a:blip r:embed="rId13" cstate="print"/>
          <a:stretch>
            <a:fillRect/>
          </a:stretch>
        </p:blipFill>
        <p:spPr bwMode="auto">
          <a:xfrm>
            <a:off x="188846" y="6444518"/>
            <a:ext cx="1600196" cy="238696"/>
          </a:xfrm>
          <a:prstGeom prst="rect">
            <a:avLst/>
          </a:prstGeom>
          <a:noFill/>
        </p:spPr>
      </p:pic>
    </p:spTree>
  </p:cSld>
  <p:clrMap bg1="dk2" tx1="lt1" bg2="dk1" tx2="lt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4400">
          <a:solidFill>
            <a:srgbClr val="00EA6A"/>
          </a:solidFill>
          <a:latin typeface="Times New Roman" pitchFamily="18" charset="0"/>
        </a:defRPr>
      </a:lvl2pPr>
      <a:lvl3pPr algn="l" rtl="0" eaLnBrk="0" fontAlgn="base" hangingPunct="0">
        <a:spcBef>
          <a:spcPct val="0"/>
        </a:spcBef>
        <a:spcAft>
          <a:spcPct val="0"/>
        </a:spcAft>
        <a:defRPr sz="4400">
          <a:solidFill>
            <a:srgbClr val="00EA6A"/>
          </a:solidFill>
          <a:latin typeface="Times New Roman" pitchFamily="18" charset="0"/>
        </a:defRPr>
      </a:lvl3pPr>
      <a:lvl4pPr algn="l" rtl="0" eaLnBrk="0" fontAlgn="base" hangingPunct="0">
        <a:spcBef>
          <a:spcPct val="0"/>
        </a:spcBef>
        <a:spcAft>
          <a:spcPct val="0"/>
        </a:spcAft>
        <a:defRPr sz="4400">
          <a:solidFill>
            <a:srgbClr val="00EA6A"/>
          </a:solidFill>
          <a:latin typeface="Times New Roman" pitchFamily="18" charset="0"/>
        </a:defRPr>
      </a:lvl4pPr>
      <a:lvl5pPr algn="l" rtl="0" eaLnBrk="0" fontAlgn="base" hangingPunct="0">
        <a:spcBef>
          <a:spcPct val="0"/>
        </a:spcBef>
        <a:spcAft>
          <a:spcPct val="0"/>
        </a:spcAft>
        <a:defRPr sz="4400">
          <a:solidFill>
            <a:srgbClr val="00EA6A"/>
          </a:solidFill>
          <a:latin typeface="Times New Roman" pitchFamily="18" charset="0"/>
        </a:defRPr>
      </a:lvl5pPr>
      <a:lvl6pPr marL="457200" algn="l" rtl="0" fontAlgn="base">
        <a:spcBef>
          <a:spcPct val="0"/>
        </a:spcBef>
        <a:spcAft>
          <a:spcPct val="0"/>
        </a:spcAft>
        <a:defRPr sz="4400">
          <a:solidFill>
            <a:srgbClr val="FFFF00"/>
          </a:solidFill>
          <a:latin typeface="Times New Roman" pitchFamily="18" charset="0"/>
        </a:defRPr>
      </a:lvl6pPr>
      <a:lvl7pPr marL="914400" algn="l" rtl="0" fontAlgn="base">
        <a:spcBef>
          <a:spcPct val="0"/>
        </a:spcBef>
        <a:spcAft>
          <a:spcPct val="0"/>
        </a:spcAft>
        <a:defRPr sz="4400">
          <a:solidFill>
            <a:srgbClr val="FFFF00"/>
          </a:solidFill>
          <a:latin typeface="Times New Roman" pitchFamily="18" charset="0"/>
        </a:defRPr>
      </a:lvl7pPr>
      <a:lvl8pPr marL="1371600" algn="l" rtl="0" fontAlgn="base">
        <a:spcBef>
          <a:spcPct val="0"/>
        </a:spcBef>
        <a:spcAft>
          <a:spcPct val="0"/>
        </a:spcAft>
        <a:defRPr sz="4400">
          <a:solidFill>
            <a:srgbClr val="FFFF00"/>
          </a:solidFill>
          <a:latin typeface="Times New Roman" pitchFamily="18" charset="0"/>
        </a:defRPr>
      </a:lvl8pPr>
      <a:lvl9pPr marL="1828800" algn="l" rtl="0" fontAlgn="base">
        <a:spcBef>
          <a:spcPct val="0"/>
        </a:spcBef>
        <a:spcAft>
          <a:spcPct val="0"/>
        </a:spcAft>
        <a:defRPr sz="4400">
          <a:solidFill>
            <a:srgbClr val="FFFF00"/>
          </a:solidFill>
          <a:latin typeface="Times New Roman" pitchFamily="18" charset="0"/>
        </a:defRPr>
      </a:lvl9pPr>
    </p:titleStyle>
    <p:bodyStyle>
      <a:lvl1pPr marL="288925" indent="-288925" algn="l" rtl="0" eaLnBrk="0" fontAlgn="base" hangingPunct="0">
        <a:spcBef>
          <a:spcPct val="20000"/>
        </a:spcBef>
        <a:spcAft>
          <a:spcPct val="0"/>
        </a:spcAft>
        <a:buClr>
          <a:srgbClr val="007233"/>
        </a:buClr>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7233"/>
        </a:buClr>
        <a:buChar char="•"/>
        <a:defRPr sz="2800">
          <a:solidFill>
            <a:schemeClr val="tx1">
              <a:lumMod val="50000"/>
            </a:schemeClr>
          </a:solidFill>
          <a:latin typeface="+mn-lt"/>
        </a:defRPr>
      </a:lvl2pPr>
      <a:lvl3pPr marL="1143000" indent="-228600" algn="l" rtl="0" eaLnBrk="0" fontAlgn="base" hangingPunct="0">
        <a:spcBef>
          <a:spcPct val="20000"/>
        </a:spcBef>
        <a:spcAft>
          <a:spcPct val="0"/>
        </a:spcAft>
        <a:buClr>
          <a:srgbClr val="007233"/>
        </a:buClr>
        <a:buChar char="•"/>
        <a:defRPr sz="2400">
          <a:solidFill>
            <a:schemeClr val="tx1">
              <a:lumMod val="50000"/>
            </a:schemeClr>
          </a:solidFill>
          <a:latin typeface="+mn-lt"/>
        </a:defRPr>
      </a:lvl3pPr>
      <a:lvl4pPr marL="1600200" indent="-228600" algn="l" rtl="0" eaLnBrk="0" fontAlgn="base" hangingPunct="0">
        <a:spcBef>
          <a:spcPct val="20000"/>
        </a:spcBef>
        <a:spcAft>
          <a:spcPct val="0"/>
        </a:spcAft>
        <a:buClr>
          <a:srgbClr val="007233"/>
        </a:buClr>
        <a:buChar char="•"/>
        <a:defRPr sz="2000">
          <a:solidFill>
            <a:schemeClr val="tx1">
              <a:lumMod val="50000"/>
            </a:schemeClr>
          </a:solidFill>
          <a:latin typeface="+mn-lt"/>
        </a:defRPr>
      </a:lvl4pPr>
      <a:lvl5pPr marL="2057400" indent="-228600" algn="l" rtl="0" eaLnBrk="0" fontAlgn="base" hangingPunct="0">
        <a:spcBef>
          <a:spcPct val="20000"/>
        </a:spcBef>
        <a:spcAft>
          <a:spcPct val="0"/>
        </a:spcAft>
        <a:buClr>
          <a:srgbClr val="007233"/>
        </a:buClr>
        <a:buChar char="•"/>
        <a:defRPr sz="2000">
          <a:solidFill>
            <a:schemeClr val="tx1">
              <a:lumMod val="50000"/>
            </a:schemeClr>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ubtitle 3"/>
          <p:cNvSpPr>
            <a:spLocks noGrp="1"/>
          </p:cNvSpPr>
          <p:nvPr>
            <p:ph type="subTitle" sz="quarter" idx="1"/>
          </p:nvPr>
        </p:nvSpPr>
        <p:spPr/>
        <p:txBody>
          <a:bodyPr/>
          <a:lstStyle/>
          <a:p>
            <a:pPr>
              <a:defRPr/>
            </a:pPr>
            <a:r>
              <a:rPr lang="en-US" dirty="0" smtClean="0"/>
              <a:t>Mike Castillo</a:t>
            </a:r>
            <a:br>
              <a:rPr lang="en-US" dirty="0" smtClean="0"/>
            </a:br>
            <a:r>
              <a:rPr lang="en-US" dirty="0" smtClean="0"/>
              <a:t>Director of Central Services</a:t>
            </a:r>
            <a:endParaRPr lang="en-US" dirty="0"/>
          </a:p>
        </p:txBody>
      </p:sp>
      <p:sp>
        <p:nvSpPr>
          <p:cNvPr id="2052" name="Rectangle 4"/>
          <p:cNvSpPr>
            <a:spLocks noGrp="1" noChangeArrowheads="1"/>
          </p:cNvSpPr>
          <p:nvPr>
            <p:ph type="ctrTitle" sz="quarter"/>
          </p:nvPr>
        </p:nvSpPr>
        <p:spPr/>
        <p:txBody>
          <a:bodyPr/>
          <a:lstStyle/>
          <a:p>
            <a:pPr>
              <a:defRPr/>
            </a:pPr>
            <a:r>
              <a:rPr lang="en-US" dirty="0" smtClean="0"/>
              <a:t>Asset Types and Definitions</a:t>
            </a:r>
            <a:endParaRPr lang="pl-PL"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Asset Types and Definitions</a:t>
            </a:r>
            <a:endParaRPr lang="en-US" sz="4000" dirty="0"/>
          </a:p>
        </p:txBody>
      </p:sp>
      <p:sp>
        <p:nvSpPr>
          <p:cNvPr id="3" name="Content Placeholder 2"/>
          <p:cNvSpPr>
            <a:spLocks noGrp="1"/>
          </p:cNvSpPr>
          <p:nvPr>
            <p:ph idx="1"/>
          </p:nvPr>
        </p:nvSpPr>
        <p:spPr/>
        <p:txBody>
          <a:bodyPr/>
          <a:lstStyle/>
          <a:p>
            <a:pPr marL="0" indent="0" algn="ctr" eaLnBrk="1" hangingPunct="1">
              <a:buNone/>
              <a:defRPr/>
            </a:pPr>
            <a:r>
              <a:rPr lang="en-US" sz="2800" b="1" dirty="0" smtClean="0">
                <a:latin typeface="Times New Roman" pitchFamily="18" charset="0"/>
              </a:rPr>
              <a:t>Types of Fixed Assets</a:t>
            </a:r>
          </a:p>
          <a:p>
            <a:pPr eaLnBrk="1" hangingPunct="1">
              <a:defRPr/>
            </a:pPr>
            <a:r>
              <a:rPr lang="en-US" sz="2800" dirty="0" smtClean="0">
                <a:latin typeface="Times New Roman" pitchFamily="18" charset="0"/>
              </a:rPr>
              <a:t>Real </a:t>
            </a:r>
            <a:r>
              <a:rPr lang="en-US" sz="2800" dirty="0">
                <a:latin typeface="Times New Roman" pitchFamily="18" charset="0"/>
              </a:rPr>
              <a:t>Property</a:t>
            </a:r>
          </a:p>
          <a:p>
            <a:pPr lvl="1" eaLnBrk="1" hangingPunct="1">
              <a:buFont typeface="Wingdings 2" pitchFamily="18" charset="2"/>
              <a:buChar char="ï"/>
              <a:defRPr/>
            </a:pPr>
            <a:r>
              <a:rPr lang="en-US" sz="2000" dirty="0">
                <a:solidFill>
                  <a:srgbClr val="000000"/>
                </a:solidFill>
                <a:latin typeface="Times New Roman" pitchFamily="18" charset="0"/>
              </a:rPr>
              <a:t>Land/Land Improvements</a:t>
            </a:r>
          </a:p>
          <a:p>
            <a:pPr lvl="1" eaLnBrk="1" hangingPunct="1">
              <a:buFont typeface="Wingdings 2" pitchFamily="18" charset="2"/>
              <a:buChar char="ï"/>
              <a:defRPr/>
            </a:pPr>
            <a:r>
              <a:rPr lang="en-US" sz="2000" dirty="0">
                <a:solidFill>
                  <a:srgbClr val="000000"/>
                </a:solidFill>
                <a:latin typeface="Times New Roman" pitchFamily="18" charset="0"/>
              </a:rPr>
              <a:t>Buildings/Building Improvements</a:t>
            </a:r>
          </a:p>
          <a:p>
            <a:pPr lvl="1" eaLnBrk="1" hangingPunct="1">
              <a:buFont typeface="Wingdings 2" pitchFamily="18" charset="2"/>
              <a:buChar char="ï"/>
              <a:defRPr/>
            </a:pPr>
            <a:r>
              <a:rPr lang="en-US" sz="2000" dirty="0">
                <a:solidFill>
                  <a:srgbClr val="000000"/>
                </a:solidFill>
                <a:latin typeface="Times New Roman" pitchFamily="18" charset="0"/>
              </a:rPr>
              <a:t>Facilities and Other Improvements</a:t>
            </a:r>
          </a:p>
          <a:p>
            <a:pPr lvl="1" eaLnBrk="1" hangingPunct="1">
              <a:buFont typeface="Wingdings 2" pitchFamily="18" charset="2"/>
              <a:buChar char="ï"/>
              <a:defRPr/>
            </a:pPr>
            <a:r>
              <a:rPr lang="en-US" sz="2000" dirty="0">
                <a:solidFill>
                  <a:srgbClr val="000000"/>
                </a:solidFill>
                <a:latin typeface="Times New Roman" pitchFamily="18" charset="0"/>
              </a:rPr>
              <a:t>Infrastructure</a:t>
            </a:r>
          </a:p>
          <a:p>
            <a:pPr eaLnBrk="1" hangingPunct="1">
              <a:defRPr/>
            </a:pPr>
            <a:r>
              <a:rPr lang="en-US" sz="2800" dirty="0">
                <a:latin typeface="Times New Roman" pitchFamily="18" charset="0"/>
              </a:rPr>
              <a:t>Personal Property</a:t>
            </a:r>
          </a:p>
          <a:p>
            <a:pPr lvl="1" eaLnBrk="1" hangingPunct="1">
              <a:buFont typeface="Wingdings 2" pitchFamily="18" charset="2"/>
              <a:buChar char="ï"/>
              <a:defRPr/>
            </a:pPr>
            <a:r>
              <a:rPr lang="en-US" sz="2000" dirty="0" smtClean="0">
                <a:solidFill>
                  <a:srgbClr val="000000"/>
                </a:solidFill>
                <a:latin typeface="Times New Roman" pitchFamily="18" charset="0"/>
              </a:rPr>
              <a:t>Equipment</a:t>
            </a:r>
            <a:endParaRPr lang="en-US" sz="2000" dirty="0">
              <a:solidFill>
                <a:srgbClr val="000000"/>
              </a:solidFill>
              <a:latin typeface="Times New Roman" pitchFamily="18" charset="0"/>
            </a:endParaRPr>
          </a:p>
          <a:p>
            <a:pPr lvl="1" eaLnBrk="1" hangingPunct="1">
              <a:buFont typeface="Wingdings 2" pitchFamily="18" charset="2"/>
              <a:buChar char="ï"/>
              <a:defRPr/>
            </a:pPr>
            <a:r>
              <a:rPr lang="en-US" sz="2000" dirty="0">
                <a:solidFill>
                  <a:srgbClr val="000000"/>
                </a:solidFill>
                <a:latin typeface="Times New Roman" pitchFamily="18" charset="0"/>
              </a:rPr>
              <a:t>Furniture</a:t>
            </a:r>
          </a:p>
          <a:p>
            <a:pPr lvl="1" eaLnBrk="1" hangingPunct="1">
              <a:buFont typeface="Wingdings 2" pitchFamily="18" charset="2"/>
              <a:buChar char="ï"/>
              <a:defRPr/>
            </a:pPr>
            <a:r>
              <a:rPr lang="en-US" sz="2000" dirty="0">
                <a:solidFill>
                  <a:srgbClr val="000000"/>
                </a:solidFill>
                <a:latin typeface="Times New Roman" pitchFamily="18" charset="0"/>
              </a:rPr>
              <a:t>Software</a:t>
            </a:r>
          </a:p>
          <a:p>
            <a:pPr lvl="1" eaLnBrk="1" hangingPunct="1">
              <a:buFont typeface="Wingdings 2" pitchFamily="18" charset="2"/>
              <a:buChar char="ï"/>
              <a:defRPr/>
            </a:pPr>
            <a:r>
              <a:rPr lang="en-US" sz="2000" dirty="0">
                <a:solidFill>
                  <a:srgbClr val="000000"/>
                </a:solidFill>
                <a:latin typeface="Times New Roman" pitchFamily="18" charset="0"/>
              </a:rPr>
              <a:t>Vehicles</a:t>
            </a:r>
          </a:p>
          <a:p>
            <a:pPr marL="0" indent="0">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solidFill>
                  <a:srgbClr val="FFFFFF"/>
                </a:solidFill>
              </a:rPr>
              <a:t>Asset Types and Definitions</a:t>
            </a:r>
            <a:endParaRPr lang="en-US" dirty="0"/>
          </a:p>
        </p:txBody>
      </p:sp>
      <p:sp>
        <p:nvSpPr>
          <p:cNvPr id="3" name="Content Placeholder 2"/>
          <p:cNvSpPr>
            <a:spLocks noGrp="1"/>
          </p:cNvSpPr>
          <p:nvPr>
            <p:ph idx="1"/>
          </p:nvPr>
        </p:nvSpPr>
        <p:spPr>
          <a:xfrm>
            <a:off x="393700" y="1600200"/>
            <a:ext cx="8293100" cy="4743450"/>
          </a:xfrm>
        </p:spPr>
        <p:txBody>
          <a:bodyPr/>
          <a:lstStyle/>
          <a:p>
            <a:pPr marL="0" indent="0" algn="ctr">
              <a:buNone/>
            </a:pPr>
            <a:r>
              <a:rPr lang="en-US" b="1" dirty="0" smtClean="0">
                <a:latin typeface="+mj-lt"/>
              </a:rPr>
              <a:t>Asset Definitions</a:t>
            </a:r>
          </a:p>
          <a:p>
            <a:pPr eaLnBrk="1" hangingPunct="1">
              <a:defRPr/>
            </a:pPr>
            <a:r>
              <a:rPr lang="en-US" sz="2800" dirty="0">
                <a:latin typeface="Times New Roman" pitchFamily="18" charset="0"/>
              </a:rPr>
              <a:t>Capital Assets</a:t>
            </a:r>
          </a:p>
          <a:p>
            <a:pPr lvl="1" eaLnBrk="1" hangingPunct="1">
              <a:buFont typeface="Wingdings 2" pitchFamily="18" charset="2"/>
              <a:buChar char="ï"/>
              <a:defRPr/>
            </a:pPr>
            <a:r>
              <a:rPr lang="en-US" sz="2000" dirty="0">
                <a:solidFill>
                  <a:srgbClr val="000000"/>
                </a:solidFill>
                <a:latin typeface="Times New Roman" pitchFamily="18" charset="0"/>
              </a:rPr>
              <a:t>Real or personal property that have an estimated life of greater than one year.</a:t>
            </a:r>
          </a:p>
          <a:p>
            <a:pPr lvl="1" eaLnBrk="1" hangingPunct="1">
              <a:buFont typeface="Wingdings 2" pitchFamily="18" charset="2"/>
              <a:buChar char="ï"/>
              <a:defRPr/>
            </a:pPr>
            <a:r>
              <a:rPr lang="en-US" sz="2000" dirty="0">
                <a:solidFill>
                  <a:srgbClr val="000000"/>
                </a:solidFill>
                <a:latin typeface="Times New Roman" pitchFamily="18" charset="0"/>
              </a:rPr>
              <a:t>A value equal to or greater than the capitalization threshold established for that asset type.</a:t>
            </a:r>
          </a:p>
          <a:p>
            <a:pPr lvl="1" eaLnBrk="1" hangingPunct="1">
              <a:buFont typeface="Wingdings 2" pitchFamily="18" charset="2"/>
              <a:buChar char="ï"/>
              <a:defRPr/>
            </a:pPr>
            <a:r>
              <a:rPr lang="en-US" sz="2000" dirty="0">
                <a:solidFill>
                  <a:srgbClr val="000000"/>
                </a:solidFill>
                <a:latin typeface="Times New Roman" pitchFamily="18" charset="0"/>
              </a:rPr>
              <a:t>Capitalized assets </a:t>
            </a:r>
            <a:r>
              <a:rPr lang="en-US" sz="2000" u="sng" dirty="0">
                <a:solidFill>
                  <a:srgbClr val="000000"/>
                </a:solidFill>
                <a:latin typeface="Times New Roman" pitchFamily="18" charset="0"/>
              </a:rPr>
              <a:t>are</a:t>
            </a:r>
            <a:r>
              <a:rPr lang="en-US" sz="2000" dirty="0">
                <a:solidFill>
                  <a:srgbClr val="000000"/>
                </a:solidFill>
                <a:latin typeface="Times New Roman" pitchFamily="18" charset="0"/>
              </a:rPr>
              <a:t> reported in an agency’s annual financial report.</a:t>
            </a:r>
          </a:p>
          <a:p>
            <a:pPr lvl="1" eaLnBrk="1" hangingPunct="1">
              <a:buFont typeface="Wingdings 2" pitchFamily="18" charset="2"/>
              <a:buChar char="ï"/>
              <a:defRPr/>
            </a:pPr>
            <a:r>
              <a:rPr lang="en-US" sz="2000" dirty="0">
                <a:solidFill>
                  <a:srgbClr val="000000"/>
                </a:solidFill>
                <a:latin typeface="Times New Roman" pitchFamily="18" charset="0"/>
              </a:rPr>
              <a:t>Capital assets should be recorded and reported in both the Uniform Statewide Accounting System (USAS) and State Property Accounting (SPA) at their historical costs, which include the vendor’s invoice (plus the value of any trade-in), plus sales tax, initial installation cost (excluding in-house labor), modifications, attachments, accessories or apparatus necessary to make the asset usable and render it into service.</a:t>
            </a:r>
          </a:p>
          <a:p>
            <a:pPr marL="0" indent="0">
              <a:buNone/>
            </a:pPr>
            <a:endParaRPr lang="en-US" dirty="0"/>
          </a:p>
        </p:txBody>
      </p:sp>
    </p:spTree>
    <p:extLst>
      <p:ext uri="{BB962C8B-B14F-4D97-AF65-F5344CB8AC3E}">
        <p14:creationId xmlns:p14="http://schemas.microsoft.com/office/powerpoint/2010/main" val="1462378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Asset Types and Definitions</a:t>
            </a:r>
          </a:p>
        </p:txBody>
      </p:sp>
      <p:sp>
        <p:nvSpPr>
          <p:cNvPr id="3" name="Content Placeholder 2"/>
          <p:cNvSpPr>
            <a:spLocks noGrp="1"/>
          </p:cNvSpPr>
          <p:nvPr>
            <p:ph idx="1"/>
          </p:nvPr>
        </p:nvSpPr>
        <p:spPr>
          <a:xfrm>
            <a:off x="393700" y="1600199"/>
            <a:ext cx="8293100" cy="4733925"/>
          </a:xfrm>
        </p:spPr>
        <p:txBody>
          <a:bodyPr/>
          <a:lstStyle/>
          <a:p>
            <a:pPr marL="0" indent="0" algn="ctr">
              <a:buNone/>
            </a:pPr>
            <a:r>
              <a:rPr lang="en-US" b="1" dirty="0">
                <a:latin typeface="+mj-lt"/>
              </a:rPr>
              <a:t>Asset </a:t>
            </a:r>
            <a:r>
              <a:rPr lang="en-US" b="1" dirty="0" smtClean="0">
                <a:latin typeface="+mj-lt"/>
              </a:rPr>
              <a:t>Definitions</a:t>
            </a:r>
          </a:p>
          <a:p>
            <a:pPr lvl="1" algn="ctr" eaLnBrk="1" hangingPunct="1">
              <a:buFont typeface="Wingdings" pitchFamily="2" charset="2"/>
              <a:buNone/>
              <a:defRPr/>
            </a:pPr>
            <a:r>
              <a:rPr lang="en-US" sz="3600" dirty="0">
                <a:solidFill>
                  <a:srgbClr val="000000"/>
                </a:solidFill>
                <a:latin typeface="Times New Roman" pitchFamily="18" charset="0"/>
              </a:rPr>
              <a:t>Capital Thresholds</a:t>
            </a:r>
            <a:endParaRPr lang="en-US" b="1" dirty="0">
              <a:solidFill>
                <a:srgbClr val="000000"/>
              </a:solidFill>
              <a:latin typeface="Times New Roman" pitchFamily="18" charset="0"/>
            </a:endParaRPr>
          </a:p>
          <a:p>
            <a:pPr lvl="1" algn="ctr" eaLnBrk="1" hangingPunct="1">
              <a:buFont typeface="Wingdings" pitchFamily="2" charset="2"/>
              <a:buNone/>
              <a:defRPr/>
            </a:pPr>
            <a:r>
              <a:rPr lang="en-US" b="1" dirty="0">
                <a:solidFill>
                  <a:srgbClr val="000000"/>
                </a:solidFill>
                <a:latin typeface="Times New Roman" pitchFamily="18" charset="0"/>
              </a:rPr>
              <a:t>Class of Asset </a:t>
            </a:r>
            <a:r>
              <a:rPr lang="en-US" dirty="0">
                <a:solidFill>
                  <a:srgbClr val="000000"/>
                </a:solidFill>
                <a:latin typeface="Times New Roman" pitchFamily="18" charset="0"/>
              </a:rPr>
              <a:t>			</a:t>
            </a:r>
            <a:r>
              <a:rPr lang="en-US" b="1" dirty="0">
                <a:solidFill>
                  <a:srgbClr val="000000"/>
                </a:solidFill>
                <a:latin typeface="Times New Roman" pitchFamily="18" charset="0"/>
              </a:rPr>
              <a:t>Threshold</a:t>
            </a:r>
            <a:r>
              <a:rPr lang="en-US" sz="2000" b="1" dirty="0">
                <a:solidFill>
                  <a:srgbClr val="000000"/>
                </a:solidFill>
                <a:latin typeface="Times New Roman" pitchFamily="18" charset="0"/>
              </a:rPr>
              <a:t> </a:t>
            </a:r>
            <a:r>
              <a:rPr lang="en-US" sz="2000" dirty="0">
                <a:solidFill>
                  <a:srgbClr val="000000"/>
                </a:solidFill>
                <a:latin typeface="Times New Roman" pitchFamily="18" charset="0"/>
              </a:rPr>
              <a:t>	</a:t>
            </a:r>
          </a:p>
          <a:p>
            <a:pPr lvl="1" eaLnBrk="1" hangingPunct="1">
              <a:buFont typeface="Wingdings 2" pitchFamily="18" charset="2"/>
              <a:buChar char="ï"/>
              <a:defRPr/>
            </a:pPr>
            <a:r>
              <a:rPr lang="en-US" sz="2000" dirty="0">
                <a:solidFill>
                  <a:srgbClr val="000000"/>
                </a:solidFill>
                <a:latin typeface="Times New Roman" pitchFamily="18" charset="0"/>
              </a:rPr>
              <a:t>Land/land improvements 			Capitalize All 	</a:t>
            </a:r>
          </a:p>
          <a:p>
            <a:pPr lvl="1" eaLnBrk="1" hangingPunct="1">
              <a:buFont typeface="Wingdings 2" pitchFamily="18" charset="2"/>
              <a:buChar char="ï"/>
              <a:defRPr/>
            </a:pPr>
            <a:r>
              <a:rPr lang="en-US" sz="2000" dirty="0">
                <a:solidFill>
                  <a:srgbClr val="000000"/>
                </a:solidFill>
                <a:latin typeface="Times New Roman" pitchFamily="18" charset="0"/>
              </a:rPr>
              <a:t>Buildings/building improvements 		$100,000 </a:t>
            </a:r>
          </a:p>
          <a:p>
            <a:pPr lvl="1" eaLnBrk="1" hangingPunct="1">
              <a:buFont typeface="Wingdings 2" pitchFamily="18" charset="2"/>
              <a:buChar char="ï"/>
              <a:defRPr/>
            </a:pPr>
            <a:r>
              <a:rPr lang="en-US" sz="2000" dirty="0">
                <a:solidFill>
                  <a:srgbClr val="000000"/>
                </a:solidFill>
                <a:latin typeface="Times New Roman" pitchFamily="18" charset="0"/>
              </a:rPr>
              <a:t>Facilities and other improvements 		$100,000 </a:t>
            </a:r>
          </a:p>
          <a:p>
            <a:pPr lvl="1" eaLnBrk="1" hangingPunct="1">
              <a:buFont typeface="Wingdings 2" pitchFamily="18" charset="2"/>
              <a:buChar char="ï"/>
              <a:defRPr/>
            </a:pPr>
            <a:r>
              <a:rPr lang="en-US" sz="2000" dirty="0">
                <a:solidFill>
                  <a:srgbClr val="000000"/>
                </a:solidFill>
                <a:latin typeface="Times New Roman" pitchFamily="18" charset="0"/>
              </a:rPr>
              <a:t>Infrastructure 				$500,000 	</a:t>
            </a:r>
          </a:p>
          <a:p>
            <a:pPr lvl="1" eaLnBrk="1" hangingPunct="1">
              <a:buFont typeface="Wingdings 2" pitchFamily="18" charset="2"/>
              <a:buChar char="ï"/>
              <a:defRPr/>
            </a:pPr>
            <a:r>
              <a:rPr lang="en-US" sz="2000" dirty="0">
                <a:solidFill>
                  <a:srgbClr val="000000"/>
                </a:solidFill>
                <a:latin typeface="Times New Roman" pitchFamily="18" charset="0"/>
              </a:rPr>
              <a:t>Personal property 				$5,000 	</a:t>
            </a:r>
          </a:p>
          <a:p>
            <a:pPr lvl="1" eaLnBrk="1" hangingPunct="1">
              <a:buFont typeface="Wingdings 2" pitchFamily="18" charset="2"/>
              <a:buChar char="ï"/>
              <a:defRPr/>
            </a:pPr>
            <a:r>
              <a:rPr lang="en-US" sz="2000" dirty="0">
                <a:solidFill>
                  <a:srgbClr val="000000"/>
                </a:solidFill>
                <a:latin typeface="Times New Roman" pitchFamily="18" charset="0"/>
              </a:rPr>
              <a:t>Library books/materials (collections) 		Capitalize All	</a:t>
            </a:r>
          </a:p>
          <a:p>
            <a:pPr lvl="1" eaLnBrk="1" hangingPunct="1">
              <a:buFont typeface="Wingdings 2" pitchFamily="18" charset="2"/>
              <a:buChar char="ï"/>
              <a:defRPr/>
            </a:pPr>
            <a:r>
              <a:rPr lang="en-US" sz="2000" dirty="0">
                <a:solidFill>
                  <a:srgbClr val="000000"/>
                </a:solidFill>
                <a:latin typeface="Times New Roman" pitchFamily="18" charset="0"/>
              </a:rPr>
              <a:t>Works of art/historical treasures 		Capitalize All </a:t>
            </a:r>
          </a:p>
          <a:p>
            <a:pPr lvl="1" eaLnBrk="1" hangingPunct="1">
              <a:buFont typeface="Wingdings 2" pitchFamily="18" charset="2"/>
              <a:buChar char="ï"/>
              <a:defRPr/>
            </a:pPr>
            <a:r>
              <a:rPr lang="en-US" sz="2000" dirty="0">
                <a:solidFill>
                  <a:srgbClr val="000000"/>
                </a:solidFill>
                <a:latin typeface="Times New Roman" pitchFamily="18" charset="0"/>
              </a:rPr>
              <a:t>Leasehold improvements 			$100,000</a:t>
            </a:r>
          </a:p>
          <a:p>
            <a:pPr marL="0" indent="0">
              <a:buNone/>
            </a:pPr>
            <a:endParaRPr lang="en-US" b="1" dirty="0">
              <a:solidFill>
                <a:srgbClr val="00B050"/>
              </a:solidFill>
              <a:latin typeface="+mj-lt"/>
            </a:endParaRPr>
          </a:p>
        </p:txBody>
      </p:sp>
    </p:spTree>
    <p:extLst>
      <p:ext uri="{BB962C8B-B14F-4D97-AF65-F5344CB8AC3E}">
        <p14:creationId xmlns:p14="http://schemas.microsoft.com/office/powerpoint/2010/main" val="1462378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solidFill>
                  <a:srgbClr val="FFFFFF"/>
                </a:solidFill>
              </a:rPr>
              <a:t>Asset Types and Definitions</a:t>
            </a:r>
            <a:endParaRPr lang="en-US" dirty="0"/>
          </a:p>
        </p:txBody>
      </p:sp>
      <p:sp>
        <p:nvSpPr>
          <p:cNvPr id="3" name="Content Placeholder 2"/>
          <p:cNvSpPr>
            <a:spLocks noGrp="1"/>
          </p:cNvSpPr>
          <p:nvPr>
            <p:ph idx="1"/>
          </p:nvPr>
        </p:nvSpPr>
        <p:spPr>
          <a:xfrm>
            <a:off x="393700" y="1600200"/>
            <a:ext cx="8293100" cy="4743450"/>
          </a:xfrm>
        </p:spPr>
        <p:txBody>
          <a:bodyPr/>
          <a:lstStyle/>
          <a:p>
            <a:pPr marL="0" lvl="0" indent="0" algn="ctr">
              <a:buNone/>
            </a:pPr>
            <a:r>
              <a:rPr lang="en-US" b="1" dirty="0">
                <a:latin typeface="Times New Roman"/>
              </a:rPr>
              <a:t>Asset Definitions</a:t>
            </a:r>
          </a:p>
          <a:p>
            <a:pPr eaLnBrk="1" hangingPunct="1">
              <a:spcAft>
                <a:spcPts val="550"/>
              </a:spcAft>
              <a:defRPr/>
            </a:pPr>
            <a:r>
              <a:rPr lang="en-US" sz="2400" dirty="0">
                <a:latin typeface="Times New Roman" pitchFamily="18" charset="0"/>
              </a:rPr>
              <a:t>Comptroller Controlled Assets</a:t>
            </a:r>
          </a:p>
          <a:p>
            <a:pPr lvl="1" eaLnBrk="1" hangingPunct="1">
              <a:spcAft>
                <a:spcPts val="550"/>
              </a:spcAft>
              <a:buFont typeface="Wingdings 2" pitchFamily="18" charset="2"/>
              <a:buChar char="ï"/>
              <a:defRPr/>
            </a:pPr>
            <a:r>
              <a:rPr lang="en-US" sz="1800" dirty="0">
                <a:solidFill>
                  <a:srgbClr val="000000"/>
                </a:solidFill>
                <a:latin typeface="Times New Roman" pitchFamily="18" charset="0"/>
              </a:rPr>
              <a:t>A capital asset that has a value less than the capitalization threshold established for that asset type, however due to its high-risk nature, is required to be reported to SPA.</a:t>
            </a:r>
          </a:p>
          <a:p>
            <a:pPr lvl="1" eaLnBrk="1" hangingPunct="1">
              <a:spcAft>
                <a:spcPts val="550"/>
              </a:spcAft>
              <a:buFont typeface="Wingdings 2" pitchFamily="18" charset="2"/>
              <a:buChar char="ï"/>
              <a:defRPr/>
            </a:pPr>
            <a:r>
              <a:rPr lang="en-US" sz="1800" dirty="0">
                <a:solidFill>
                  <a:srgbClr val="000000"/>
                </a:solidFill>
                <a:latin typeface="Times New Roman" pitchFamily="18" charset="0"/>
              </a:rPr>
              <a:t>Comptroller Controlled Assets are tracked from $500 to $4999.99.</a:t>
            </a:r>
          </a:p>
          <a:p>
            <a:pPr lvl="1" eaLnBrk="1" hangingPunct="1">
              <a:spcAft>
                <a:spcPts val="550"/>
              </a:spcAft>
              <a:buFont typeface="Wingdings 2" pitchFamily="18" charset="2"/>
              <a:buChar char="ï"/>
              <a:defRPr/>
            </a:pPr>
            <a:r>
              <a:rPr lang="en-US" sz="1800" dirty="0">
                <a:solidFill>
                  <a:srgbClr val="000000"/>
                </a:solidFill>
                <a:latin typeface="Times New Roman" pitchFamily="18" charset="0"/>
              </a:rPr>
              <a:t>Controlled assets are not reported in an agency’s annual financial report.</a:t>
            </a:r>
          </a:p>
          <a:p>
            <a:pPr eaLnBrk="1" hangingPunct="1">
              <a:spcAft>
                <a:spcPts val="550"/>
              </a:spcAft>
              <a:defRPr/>
            </a:pPr>
            <a:r>
              <a:rPr lang="en-US" sz="2400" dirty="0">
                <a:latin typeface="Times New Roman" pitchFamily="18" charset="0"/>
              </a:rPr>
              <a:t>Locally Controlled Assets</a:t>
            </a:r>
          </a:p>
          <a:p>
            <a:pPr lvl="1" eaLnBrk="1" hangingPunct="1">
              <a:spcAft>
                <a:spcPts val="550"/>
              </a:spcAft>
              <a:buFont typeface="Wingdings 2" pitchFamily="18" charset="2"/>
              <a:buChar char="ï"/>
              <a:defRPr/>
            </a:pPr>
            <a:r>
              <a:rPr lang="en-US" sz="1800" dirty="0">
                <a:solidFill>
                  <a:srgbClr val="000000"/>
                </a:solidFill>
                <a:latin typeface="Times New Roman" pitchFamily="18" charset="0"/>
              </a:rPr>
              <a:t>A capital asset that is </a:t>
            </a:r>
            <a:r>
              <a:rPr lang="en-US" sz="1800" u="sng" dirty="0">
                <a:solidFill>
                  <a:srgbClr val="000000"/>
                </a:solidFill>
                <a:latin typeface="Times New Roman" pitchFamily="18" charset="0"/>
              </a:rPr>
              <a:t>not</a:t>
            </a:r>
            <a:r>
              <a:rPr lang="en-US" sz="1800" dirty="0">
                <a:solidFill>
                  <a:srgbClr val="000000"/>
                </a:solidFill>
                <a:latin typeface="Times New Roman" pitchFamily="18" charset="0"/>
              </a:rPr>
              <a:t> capitalized or on the Comptroller’s controlled asset list, but is tracked and accounted for as mandated by agency management.</a:t>
            </a:r>
          </a:p>
          <a:p>
            <a:pPr lvl="1" eaLnBrk="1" hangingPunct="1">
              <a:spcAft>
                <a:spcPts val="550"/>
              </a:spcAft>
              <a:buFont typeface="Wingdings 2" pitchFamily="18" charset="2"/>
              <a:buChar char="ï"/>
              <a:defRPr/>
            </a:pPr>
            <a:r>
              <a:rPr lang="en-US" sz="1800" dirty="0">
                <a:solidFill>
                  <a:srgbClr val="000000"/>
                </a:solidFill>
                <a:latin typeface="Times New Roman" pitchFamily="18" charset="0"/>
              </a:rPr>
              <a:t>Locally Controlled assets are tracked from $0 to $4999.99.</a:t>
            </a:r>
          </a:p>
          <a:p>
            <a:pPr lvl="1" eaLnBrk="1" hangingPunct="1">
              <a:spcAft>
                <a:spcPts val="550"/>
              </a:spcAft>
              <a:buFont typeface="Wingdings 2" pitchFamily="18" charset="2"/>
              <a:buChar char="ï"/>
              <a:defRPr/>
            </a:pPr>
            <a:r>
              <a:rPr lang="en-US" sz="1800" dirty="0">
                <a:solidFill>
                  <a:srgbClr val="000000"/>
                </a:solidFill>
                <a:latin typeface="Times New Roman" pitchFamily="18" charset="0"/>
              </a:rPr>
              <a:t>Controlled assets are not reported in an agency’s annual financial report.</a:t>
            </a:r>
          </a:p>
          <a:p>
            <a:pPr marL="0" indent="0">
              <a:buNone/>
            </a:pPr>
            <a:endParaRPr lang="en-US" dirty="0"/>
          </a:p>
        </p:txBody>
      </p:sp>
    </p:spTree>
    <p:extLst>
      <p:ext uri="{BB962C8B-B14F-4D97-AF65-F5344CB8AC3E}">
        <p14:creationId xmlns:p14="http://schemas.microsoft.com/office/powerpoint/2010/main" val="1462378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solidFill>
                  <a:srgbClr val="FFFFFF"/>
                </a:solidFill>
              </a:rPr>
              <a:t>Asset Types and Definitions</a:t>
            </a:r>
            <a:endParaRPr lang="en-US" dirty="0"/>
          </a:p>
        </p:txBody>
      </p:sp>
      <p:sp>
        <p:nvSpPr>
          <p:cNvPr id="3" name="Content Placeholder 2"/>
          <p:cNvSpPr>
            <a:spLocks noGrp="1"/>
          </p:cNvSpPr>
          <p:nvPr>
            <p:ph idx="1"/>
          </p:nvPr>
        </p:nvSpPr>
        <p:spPr/>
        <p:txBody>
          <a:bodyPr/>
          <a:lstStyle/>
          <a:p>
            <a:pPr marL="0" lvl="0" indent="0" algn="ctr">
              <a:buNone/>
            </a:pPr>
            <a:r>
              <a:rPr lang="en-US" b="1" dirty="0">
                <a:latin typeface="Times New Roman"/>
              </a:rPr>
              <a:t>Asset Definitions</a:t>
            </a:r>
          </a:p>
          <a:p>
            <a:pPr marL="0" indent="0" algn="ctr">
              <a:buNone/>
            </a:pPr>
            <a:r>
              <a:rPr lang="en-US" sz="2400" dirty="0">
                <a:latin typeface="Times New Roman" pitchFamily="18" charset="0"/>
              </a:rPr>
              <a:t>Comptroller Controlled Assets</a:t>
            </a:r>
            <a:r>
              <a:rPr lang="en-US" sz="4400" dirty="0">
                <a:latin typeface="Times New Roman" pitchFamily="18" charset="0"/>
              </a:rPr>
              <a:t/>
            </a:r>
            <a:br>
              <a:rPr lang="en-US" sz="4400" dirty="0">
                <a:latin typeface="Times New Roman" pitchFamily="18" charset="0"/>
              </a:rPr>
            </a:br>
            <a:r>
              <a:rPr lang="en-US" sz="2400" dirty="0">
                <a:latin typeface="Times New Roman" pitchFamily="18" charset="0"/>
              </a:rPr>
              <a:t>Class </a:t>
            </a:r>
            <a:r>
              <a:rPr lang="en-US" sz="2400" dirty="0" smtClean="0">
                <a:latin typeface="Times New Roman" pitchFamily="18" charset="0"/>
              </a:rPr>
              <a:t>Description</a:t>
            </a:r>
          </a:p>
          <a:p>
            <a:pPr marL="0" indent="0">
              <a:buNone/>
            </a:pPr>
            <a:endParaRPr lang="en-US" dirty="0"/>
          </a:p>
        </p:txBody>
      </p:sp>
      <p:sp>
        <p:nvSpPr>
          <p:cNvPr id="5" name="Rectangle 3"/>
          <p:cNvSpPr txBox="1">
            <a:spLocks noChangeArrowheads="1"/>
          </p:cNvSpPr>
          <p:nvPr/>
        </p:nvSpPr>
        <p:spPr bwMode="auto">
          <a:xfrm>
            <a:off x="552450" y="2895600"/>
            <a:ext cx="3962400" cy="3429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eaLnBrk="1" hangingPunct="1">
              <a:lnSpc>
                <a:spcPct val="90000"/>
              </a:lnSpc>
              <a:buClr>
                <a:srgbClr val="007233"/>
              </a:buClr>
              <a:buFont typeface="Wingdings 2" pitchFamily="18" charset="2"/>
              <a:buChar char="ï"/>
              <a:defRPr/>
            </a:pPr>
            <a:r>
              <a:rPr lang="en-US" sz="2000" dirty="0" smtClean="0">
                <a:solidFill>
                  <a:srgbClr val="000000"/>
                </a:solidFill>
                <a:effectLst/>
                <a:latin typeface="Times New Roman" pitchFamily="18" charset="0"/>
              </a:rPr>
              <a:t>Hand Guns</a:t>
            </a:r>
          </a:p>
          <a:p>
            <a:pPr eaLnBrk="1" hangingPunct="1">
              <a:lnSpc>
                <a:spcPct val="90000"/>
              </a:lnSpc>
              <a:buClr>
                <a:srgbClr val="007233"/>
              </a:buClr>
              <a:buFont typeface="Wingdings 2" pitchFamily="18" charset="2"/>
              <a:buChar char="ï"/>
              <a:defRPr/>
            </a:pPr>
            <a:r>
              <a:rPr lang="en-US" sz="2000" dirty="0" smtClean="0">
                <a:solidFill>
                  <a:srgbClr val="000000"/>
                </a:solidFill>
                <a:effectLst/>
                <a:latin typeface="Times New Roman" pitchFamily="18" charset="0"/>
              </a:rPr>
              <a:t>Rifles</a:t>
            </a:r>
          </a:p>
          <a:p>
            <a:pPr eaLnBrk="1" hangingPunct="1">
              <a:lnSpc>
                <a:spcPct val="90000"/>
              </a:lnSpc>
              <a:buClr>
                <a:srgbClr val="007233"/>
              </a:buClr>
              <a:buFont typeface="Wingdings 2" pitchFamily="18" charset="2"/>
              <a:buChar char="ï"/>
              <a:defRPr/>
            </a:pPr>
            <a:r>
              <a:rPr lang="en-US" sz="2000" dirty="0" smtClean="0">
                <a:solidFill>
                  <a:srgbClr val="000000"/>
                </a:solidFill>
                <a:effectLst/>
                <a:latin typeface="Times New Roman" pitchFamily="18" charset="0"/>
              </a:rPr>
              <a:t>Stereo Systems</a:t>
            </a:r>
          </a:p>
          <a:p>
            <a:pPr eaLnBrk="1" hangingPunct="1">
              <a:lnSpc>
                <a:spcPct val="90000"/>
              </a:lnSpc>
              <a:buClr>
                <a:srgbClr val="007233"/>
              </a:buClr>
              <a:buFont typeface="Wingdings 2" pitchFamily="18" charset="2"/>
              <a:buChar char="ï"/>
              <a:defRPr/>
            </a:pPr>
            <a:r>
              <a:rPr lang="en-US" sz="2000" dirty="0" smtClean="0">
                <a:solidFill>
                  <a:srgbClr val="000000"/>
                </a:solidFill>
                <a:effectLst/>
                <a:latin typeface="Times New Roman" pitchFamily="18" charset="0"/>
              </a:rPr>
              <a:t>Cameras</a:t>
            </a:r>
          </a:p>
          <a:p>
            <a:pPr eaLnBrk="1" hangingPunct="1">
              <a:lnSpc>
                <a:spcPct val="90000"/>
              </a:lnSpc>
              <a:buClr>
                <a:srgbClr val="007233"/>
              </a:buClr>
              <a:buFont typeface="Wingdings 2" pitchFamily="18" charset="2"/>
              <a:buChar char="ï"/>
              <a:defRPr/>
            </a:pPr>
            <a:r>
              <a:rPr lang="en-US" sz="2000" dirty="0" smtClean="0">
                <a:solidFill>
                  <a:srgbClr val="000000"/>
                </a:solidFill>
                <a:effectLst/>
                <a:latin typeface="Times New Roman" pitchFamily="18" charset="0"/>
              </a:rPr>
              <a:t>Video Recorder/Laser Disk Player (TV, VCR, Camcorder)</a:t>
            </a:r>
          </a:p>
          <a:p>
            <a:pPr eaLnBrk="1" hangingPunct="1">
              <a:lnSpc>
                <a:spcPct val="90000"/>
              </a:lnSpc>
              <a:buClr>
                <a:srgbClr val="007233"/>
              </a:buClr>
              <a:buFont typeface="Wingdings 2" pitchFamily="18" charset="2"/>
              <a:buChar char="ï"/>
              <a:defRPr/>
            </a:pPr>
            <a:r>
              <a:rPr lang="en-US" sz="2000" dirty="0" smtClean="0">
                <a:solidFill>
                  <a:srgbClr val="000000"/>
                </a:solidFill>
                <a:effectLst/>
                <a:latin typeface="Times New Roman" pitchFamily="18" charset="0"/>
              </a:rPr>
              <a:t>Data Projectors</a:t>
            </a:r>
          </a:p>
        </p:txBody>
      </p:sp>
      <p:sp>
        <p:nvSpPr>
          <p:cNvPr id="6" name="Rectangle 6"/>
          <p:cNvSpPr>
            <a:spLocks noChangeArrowheads="1"/>
          </p:cNvSpPr>
          <p:nvPr/>
        </p:nvSpPr>
        <p:spPr bwMode="auto">
          <a:xfrm>
            <a:off x="5111435" y="2912669"/>
            <a:ext cx="3751908" cy="2383607"/>
          </a:xfrm>
          <a:prstGeom prst="rect">
            <a:avLst/>
          </a:prstGeom>
          <a:noFill/>
          <a:ln w="9525">
            <a:noFill/>
            <a:miter lim="800000"/>
            <a:headEnd/>
            <a:tailEnd/>
          </a:ln>
          <a:effectLst/>
        </p:spPr>
        <p:txBody>
          <a:bodyPr/>
          <a:lstStyle/>
          <a:p>
            <a:pPr marL="342900" indent="-342900" eaLnBrk="1" hangingPunct="1">
              <a:lnSpc>
                <a:spcPct val="80000"/>
              </a:lnSpc>
              <a:spcBef>
                <a:spcPct val="20000"/>
              </a:spcBef>
              <a:buClr>
                <a:srgbClr val="00B050"/>
              </a:buClr>
              <a:buSzPct val="65000"/>
              <a:buFont typeface="Wingdings 2" pitchFamily="18" charset="2"/>
              <a:buChar char="ï"/>
              <a:defRPr/>
            </a:pPr>
            <a:r>
              <a:rPr lang="en-US" sz="2000" dirty="0">
                <a:solidFill>
                  <a:srgbClr val="000000"/>
                </a:solidFill>
                <a:latin typeface="Times New Roman" pitchFamily="18" charset="0"/>
              </a:rPr>
              <a:t>Desktop CPU - not Apple</a:t>
            </a:r>
          </a:p>
          <a:p>
            <a:pPr marL="342900" indent="-342900" eaLnBrk="1" hangingPunct="1">
              <a:lnSpc>
                <a:spcPct val="80000"/>
              </a:lnSpc>
              <a:spcBef>
                <a:spcPct val="20000"/>
              </a:spcBef>
              <a:buClr>
                <a:srgbClr val="00B050"/>
              </a:buClr>
              <a:buSzPct val="65000"/>
              <a:buFont typeface="Wingdings 2" pitchFamily="18" charset="2"/>
              <a:buChar char="ï"/>
              <a:defRPr/>
            </a:pPr>
            <a:r>
              <a:rPr lang="en-US" sz="2000" dirty="0">
                <a:solidFill>
                  <a:srgbClr val="000000"/>
                </a:solidFill>
                <a:latin typeface="Times New Roman" pitchFamily="18" charset="0"/>
              </a:rPr>
              <a:t>CPU Desktop – Apple</a:t>
            </a:r>
          </a:p>
          <a:p>
            <a:pPr marL="342900" indent="-342900" eaLnBrk="1" hangingPunct="1">
              <a:lnSpc>
                <a:spcPct val="80000"/>
              </a:lnSpc>
              <a:spcBef>
                <a:spcPct val="20000"/>
              </a:spcBef>
              <a:buClr>
                <a:srgbClr val="00B050"/>
              </a:buClr>
              <a:buSzPct val="65000"/>
              <a:buFont typeface="Wingdings 2" pitchFamily="18" charset="2"/>
              <a:buChar char="ï"/>
              <a:defRPr/>
            </a:pPr>
            <a:r>
              <a:rPr lang="en-US" sz="2000" dirty="0">
                <a:solidFill>
                  <a:srgbClr val="000000"/>
                </a:solidFill>
                <a:latin typeface="Times New Roman" pitchFamily="18" charset="0"/>
              </a:rPr>
              <a:t>Printer (not portable)</a:t>
            </a:r>
          </a:p>
          <a:p>
            <a:pPr marL="342900" indent="-342900" eaLnBrk="1" hangingPunct="1">
              <a:lnSpc>
                <a:spcPct val="80000"/>
              </a:lnSpc>
              <a:spcBef>
                <a:spcPct val="20000"/>
              </a:spcBef>
              <a:buClr>
                <a:srgbClr val="00B050"/>
              </a:buClr>
              <a:buSzPct val="65000"/>
              <a:buFont typeface="Wingdings 2" pitchFamily="18" charset="2"/>
              <a:buChar char="ï"/>
              <a:defRPr/>
            </a:pPr>
            <a:r>
              <a:rPr lang="en-US" sz="2000" dirty="0">
                <a:solidFill>
                  <a:srgbClr val="000000"/>
                </a:solidFill>
                <a:latin typeface="Times New Roman" pitchFamily="18" charset="0"/>
              </a:rPr>
              <a:t>Portable CPU - not Apple</a:t>
            </a:r>
          </a:p>
          <a:p>
            <a:pPr marL="342900" indent="-342900" eaLnBrk="1" hangingPunct="1">
              <a:lnSpc>
                <a:spcPct val="80000"/>
              </a:lnSpc>
              <a:spcBef>
                <a:spcPct val="20000"/>
              </a:spcBef>
              <a:buClr>
                <a:srgbClr val="00B050"/>
              </a:buClr>
              <a:buSzPct val="65000"/>
              <a:buFont typeface="Wingdings 2" pitchFamily="18" charset="2"/>
              <a:buChar char="ï"/>
              <a:defRPr/>
            </a:pPr>
            <a:r>
              <a:rPr lang="en-US" sz="2000" dirty="0">
                <a:solidFill>
                  <a:srgbClr val="000000"/>
                </a:solidFill>
                <a:latin typeface="Times New Roman" pitchFamily="18" charset="0"/>
              </a:rPr>
              <a:t>Apple </a:t>
            </a:r>
            <a:r>
              <a:rPr lang="en-US" sz="2000" dirty="0" smtClean="0">
                <a:solidFill>
                  <a:srgbClr val="000000"/>
                </a:solidFill>
                <a:latin typeface="Times New Roman" pitchFamily="18" charset="0"/>
              </a:rPr>
              <a:t>CPU/Laptops</a:t>
            </a:r>
            <a:endParaRPr lang="en-US" sz="2000" dirty="0">
              <a:solidFill>
                <a:srgbClr val="000000"/>
              </a:solidFill>
              <a:latin typeface="Times New Roman" pitchFamily="18" charset="0"/>
            </a:endParaRPr>
          </a:p>
          <a:p>
            <a:pPr marL="342900" indent="-342900" eaLnBrk="1" hangingPunct="1">
              <a:lnSpc>
                <a:spcPct val="80000"/>
              </a:lnSpc>
              <a:spcBef>
                <a:spcPct val="20000"/>
              </a:spcBef>
              <a:buClr>
                <a:srgbClr val="00B050"/>
              </a:buClr>
              <a:buSzPct val="65000"/>
              <a:buFont typeface="Wingdings" pitchFamily="2" charset="2"/>
              <a:buChar char="Ø"/>
              <a:defRPr/>
            </a:pPr>
            <a:r>
              <a:rPr lang="en-US" sz="1400" dirty="0" smtClean="0">
                <a:solidFill>
                  <a:srgbClr val="000000"/>
                </a:solidFill>
                <a:latin typeface="Times New Roman" pitchFamily="18" charset="0"/>
              </a:rPr>
              <a:t>Computers and guns are inventoried regardless of value</a:t>
            </a:r>
            <a:endParaRPr lang="en-US" sz="1400" dirty="0">
              <a:solidFill>
                <a:srgbClr val="000000"/>
              </a:solidFill>
              <a:latin typeface="Times New Roman" pitchFamily="18" charset="0"/>
            </a:endParaRPr>
          </a:p>
        </p:txBody>
      </p:sp>
    </p:spTree>
    <p:extLst>
      <p:ext uri="{BB962C8B-B14F-4D97-AF65-F5344CB8AC3E}">
        <p14:creationId xmlns:p14="http://schemas.microsoft.com/office/powerpoint/2010/main" val="1462378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charset="0"/>
              </a:rPr>
              <a:t>   </a:t>
            </a:r>
          </a:p>
        </p:txBody>
      </p:sp>
      <p:pic>
        <p:nvPicPr>
          <p:cNvPr id="4" name="Picture 2" descr="C:\Users\cbluemel\Desktop\_Graphics\_UNTHSC\Rebrand\PPT\UNTHSC_Logo.png"/>
          <p:cNvPicPr>
            <a:picLocks noChangeAspect="1" noChangeArrowheads="1"/>
          </p:cNvPicPr>
          <p:nvPr/>
        </p:nvPicPr>
        <p:blipFill>
          <a:blip r:embed="rId3" cstate="print"/>
          <a:stretch>
            <a:fillRect/>
          </a:stretch>
        </p:blipFill>
        <p:spPr bwMode="auto">
          <a:xfrm>
            <a:off x="1311071" y="2592857"/>
            <a:ext cx="6641128" cy="990634"/>
          </a:xfrm>
          <a:prstGeom prst="rect">
            <a:avLst/>
          </a:prstGeom>
          <a:noFill/>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imes New Roman"/>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3863</TotalTime>
  <Words>350</Words>
  <Application>Microsoft Office PowerPoint</Application>
  <PresentationFormat>On-screen Show (4:3)</PresentationFormat>
  <Paragraphs>66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Slit</vt:lpstr>
      <vt:lpstr>Asset Types and Definitions</vt:lpstr>
      <vt:lpstr>Asset Types and Definitions</vt:lpstr>
      <vt:lpstr>Asset Types and Definitions</vt:lpstr>
      <vt:lpstr>Asset Types and Definitions</vt:lpstr>
      <vt:lpstr>Asset Types and Definitions</vt:lpstr>
      <vt:lpstr>Asset Types and Definitions</vt:lpstr>
      <vt:lpstr>PowerPoint Presentation</vt:lpstr>
    </vt:vector>
  </TitlesOfParts>
  <Company>UNT Health Science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cbluemel</dc:creator>
  <cp:lastModifiedBy>The Tim</cp:lastModifiedBy>
  <cp:revision>341</cp:revision>
  <dcterms:created xsi:type="dcterms:W3CDTF">2007-02-05T23:20:45Z</dcterms:created>
  <dcterms:modified xsi:type="dcterms:W3CDTF">2013-05-14T02:12:03Z</dcterms:modified>
</cp:coreProperties>
</file>