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</p:sldMasterIdLst>
  <p:notesMasterIdLst>
    <p:notesMasterId r:id="rId27"/>
  </p:notesMasterIdLst>
  <p:handoutMasterIdLst>
    <p:handoutMasterId r:id="rId28"/>
  </p:handoutMasterIdLst>
  <p:sldIdLst>
    <p:sldId id="259" r:id="rId3"/>
    <p:sldId id="257" r:id="rId4"/>
    <p:sldId id="263" r:id="rId5"/>
    <p:sldId id="286" r:id="rId6"/>
    <p:sldId id="283" r:id="rId7"/>
    <p:sldId id="306" r:id="rId8"/>
    <p:sldId id="307" r:id="rId9"/>
    <p:sldId id="308" r:id="rId10"/>
    <p:sldId id="287" r:id="rId11"/>
    <p:sldId id="293" r:id="rId12"/>
    <p:sldId id="290" r:id="rId13"/>
    <p:sldId id="297" r:id="rId14"/>
    <p:sldId id="265" r:id="rId15"/>
    <p:sldId id="309" r:id="rId16"/>
    <p:sldId id="310" r:id="rId17"/>
    <p:sldId id="302" r:id="rId18"/>
    <p:sldId id="301" r:id="rId19"/>
    <p:sldId id="291" r:id="rId20"/>
    <p:sldId id="281" r:id="rId21"/>
    <p:sldId id="296" r:id="rId22"/>
    <p:sldId id="312" r:id="rId23"/>
    <p:sldId id="313" r:id="rId24"/>
    <p:sldId id="311" r:id="rId25"/>
    <p:sldId id="314" r:id="rId26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4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1" autoAdjust="0"/>
    <p:restoredTop sz="94586" autoAdjust="0"/>
  </p:normalViewPr>
  <p:slideViewPr>
    <p:cSldViewPr>
      <p:cViewPr>
        <p:scale>
          <a:sx n="90" d="100"/>
          <a:sy n="90" d="100"/>
        </p:scale>
        <p:origin x="-5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69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382910AE-5DF1-4332-9F84-ED0C9114A679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4DD69704-49B5-4A99-8948-AC77F7F85B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00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06B7AC5-196D-40BF-8B23-517B41BFD1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443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9EDE00-0B65-4F6E-A934-82B6AF9371EB}" type="slidenum">
              <a:rPr lang="en-US"/>
              <a:pPr/>
              <a:t>1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A0EEDA-AFFD-4638-898F-70D8740ED7D2}" type="slidenum">
              <a:rPr lang="en-US"/>
              <a:pPr/>
              <a:t>10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724EE8-7103-4B00-B0EE-6AA9FF673C98}" type="slidenum">
              <a:rPr lang="en-US"/>
              <a:pPr/>
              <a:t>12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660099-3AF4-4A17-8CB0-029ED660B2F4}" type="slidenum">
              <a:rPr lang="en-US"/>
              <a:pPr/>
              <a:t>13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A0EEDA-AFFD-4638-898F-70D8740ED7D2}" type="slidenum">
              <a:rPr lang="en-US"/>
              <a:pPr/>
              <a:t>15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1A6784-6DDC-4FC2-A756-5CA829FDCA6C}" type="slidenum">
              <a:rPr lang="en-US"/>
              <a:pPr/>
              <a:t>19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A0EEDA-AFFD-4638-898F-70D8740ED7D2}" type="slidenum">
              <a:rPr lang="en-US"/>
              <a:pPr/>
              <a:t>23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A0EEDA-AFFD-4638-898F-70D8740ED7D2}" type="slidenum">
              <a:rPr lang="en-US"/>
              <a:pPr/>
              <a:t>24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2FB9C1-2F7E-4F32-8AD7-924310EFD42B}" type="slidenum">
              <a:rPr lang="en-US"/>
              <a:pPr/>
              <a:t>2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E6E55A-C885-4FB7-AB79-A04E505E1682}" type="slidenum">
              <a:rPr lang="en-US"/>
              <a:pPr/>
              <a:t>3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A0EEDA-AFFD-4638-898F-70D8740ED7D2}" type="slidenum">
              <a:rPr lang="en-US"/>
              <a:pPr/>
              <a:t>4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A0EEDA-AFFD-4638-898F-70D8740ED7D2}" type="slidenum">
              <a:rPr lang="en-US"/>
              <a:pPr/>
              <a:t>5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A0EEDA-AFFD-4638-898F-70D8740ED7D2}" type="slidenum">
              <a:rPr lang="en-US"/>
              <a:pPr/>
              <a:t>6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A0EEDA-AFFD-4638-898F-70D8740ED7D2}" type="slidenum">
              <a:rPr lang="en-US"/>
              <a:pPr/>
              <a:t>7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A0EEDA-AFFD-4638-898F-70D8740ED7D2}" type="slidenum">
              <a:rPr lang="en-US"/>
              <a:pPr/>
              <a:t>8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A0EEDA-AFFD-4638-898F-70D8740ED7D2}" type="slidenum">
              <a:rPr lang="en-US"/>
              <a:pPr/>
              <a:t>9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45184-59C0-4848-9B27-DC2D7306B1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5F0A89-7D40-4EE9-9E7A-7B15F7DE96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DE6D9-EDA9-423A-90EB-E3A78EC60F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332627" y="2176670"/>
            <a:ext cx="8478747" cy="139149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>
              <a:latin typeface="Tahoma" charset="0"/>
            </a:endParaRP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641576" y="5337313"/>
            <a:ext cx="4174433" cy="815423"/>
          </a:xfrm>
          <a:effectLst/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4631637" y="2494722"/>
            <a:ext cx="4174433" cy="2829339"/>
          </a:xfrm>
          <a:effectLst/>
        </p:spPr>
        <p:txBody>
          <a:bodyPr anchor="b"/>
          <a:lstStyle>
            <a:lvl1pPr>
              <a:defRPr sz="3600" b="1">
                <a:solidFill>
                  <a:srgbClr val="00853E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026" name="Picture 2" descr="C:\Users\cbluemel\Desktop\_Graphics\_UNTHSC\Rebrand\PPT\UNTHSC_Logo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92332" y="693299"/>
            <a:ext cx="8278605" cy="1234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87338" indent="-287338"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6FE44A-8B02-4AEB-BE97-FAA10A949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>
                <a:solidFill>
                  <a:srgbClr val="00723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8AADE5-D5D4-41B8-A4C4-09D57A9E3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3700" y="1600200"/>
            <a:ext cx="407035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600200"/>
            <a:ext cx="407035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8919C6-AE60-4243-8285-000CDC332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AF38A3-711C-47E6-AC36-AAB5E31C0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31E7C7-5139-4687-B9FB-0486FB2CE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4A93B7-32BA-4D4A-AF3D-3B06A535C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A213E-C655-476A-83A7-2552A1D0F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FE44A-8B02-4AEB-BE97-FAA10A949F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B3F1BB-475D-4C4C-A81A-1F6672730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5F0A89-7D40-4EE9-9E7A-7B15F7DE9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274638"/>
            <a:ext cx="207645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825" y="274638"/>
            <a:ext cx="6080125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DE6D9-EDA9-423A-90EB-E3A78EC60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AADE5-D5D4-41B8-A4C4-09D57A9E3A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8919C6-AE60-4243-8285-000CDC332B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F38A3-711C-47E6-AC36-AAB5E31C06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1E7C7-5139-4687-B9FB-0486FB2CED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A93B7-32BA-4D4A-AF3D-3B06A535C4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A213E-C655-476A-83A7-2552A1D0FB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B3F1BB-475D-4C4C-A81A-1F6672730E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C0C0C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C0C0C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EA1AC6D-3ABE-47AC-BE62-4DDA239D203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 Book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 Book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 Book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 Book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 Book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 Book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 Book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 Book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A0040"/>
        </a:buClr>
        <a:buSzPct val="80000"/>
        <a:buFont typeface="Arial" charset="0"/>
        <a:buChar char="●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A004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Garamond" pitchFamily="18" charset="0"/>
        <a:buChar char="▫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9A0040"/>
        </a:buClr>
        <a:buSzPct val="85000"/>
        <a:buFont typeface="Arial" charset="0"/>
        <a:buChar char="○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A0040"/>
        </a:buClr>
        <a:buSzPct val="85000"/>
        <a:buFont typeface="Arial" charset="0"/>
        <a:buChar char="○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A0040"/>
        </a:buClr>
        <a:buSzPct val="85000"/>
        <a:buFont typeface="Arial" charset="0"/>
        <a:buChar char="○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A0040"/>
        </a:buClr>
        <a:buSzPct val="85000"/>
        <a:buFont typeface="Arial" charset="0"/>
        <a:buChar char="○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A0040"/>
        </a:buClr>
        <a:buSzPct val="85000"/>
        <a:buFont typeface="Arial" charset="0"/>
        <a:buChar char="○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0" y="0"/>
            <a:ext cx="9144000" cy="15001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>
              <a:latin typeface="Tahoma" charset="0"/>
            </a:endParaRPr>
          </a:p>
        </p:txBody>
      </p:sp>
      <p:sp>
        <p:nvSpPr>
          <p:cNvPr id="5325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77825" y="274638"/>
            <a:ext cx="8458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3700" y="1600200"/>
            <a:ext cx="82931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9275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effectLst/>
                <a:latin typeface="Tahoma" charset="0"/>
              </a:defRPr>
            </a:lvl1pPr>
          </a:lstStyle>
          <a:p>
            <a:fld id="{3EA1AC6D-3ABE-47AC-BE62-4DDA239D20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0" y="1428108"/>
            <a:ext cx="7304926" cy="123290"/>
          </a:xfrm>
          <a:prstGeom prst="rect">
            <a:avLst/>
          </a:prstGeom>
          <a:solidFill>
            <a:srgbClr val="00853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pic>
        <p:nvPicPr>
          <p:cNvPr id="2050" name="Picture 2" descr="C:\Users\cbluemel\Desktop\_Graphics\_UNTHSC\Rebrand\PPT\UNTHSC_Logo_white.png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188846" y="6444518"/>
            <a:ext cx="1600196" cy="23869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EA6A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EA6A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EA6A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EA6A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9pPr>
    </p:titleStyle>
    <p:bodyStyle>
      <a:lvl1pPr marL="288925" indent="-288925" algn="l" rtl="0" eaLnBrk="1" fontAlgn="base" hangingPunct="1">
        <a:spcBef>
          <a:spcPct val="20000"/>
        </a:spcBef>
        <a:spcAft>
          <a:spcPct val="0"/>
        </a:spcAft>
        <a:buClr>
          <a:srgbClr val="007233"/>
        </a:buClr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7233"/>
        </a:buClr>
        <a:buChar char="•"/>
        <a:defRPr sz="2800">
          <a:solidFill>
            <a:schemeClr val="tx1">
              <a:lumMod val="50000"/>
            </a:schemeClr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7233"/>
        </a:buClr>
        <a:buChar char="•"/>
        <a:defRPr sz="2400">
          <a:solidFill>
            <a:schemeClr val="tx1">
              <a:lumMod val="50000"/>
            </a:schemeClr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7233"/>
        </a:buClr>
        <a:buChar char="•"/>
        <a:defRPr sz="2000">
          <a:solidFill>
            <a:schemeClr val="tx1">
              <a:lumMod val="50000"/>
            </a:schemeClr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7233"/>
        </a:buClr>
        <a:buChar char="•"/>
        <a:defRPr sz="2000">
          <a:solidFill>
            <a:schemeClr val="tx1">
              <a:lumMod val="50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sc.unt.edu/departments/ClinicEd/coregeriatrics.ht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sc.unt.edu/departments/ClinicEd/Documents/CorePCPIM7-09.pdf" TargetMode="External"/><Relationship Id="rId2" Type="http://schemas.openxmlformats.org/officeDocument/2006/relationships/hyperlink" Target="http://www.hsc.unt.edu/departments/ClinicEd/3rdYear.htm" TargetMode="Externa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://www.hsc.unt.edu/departments/ClinicEd/Documents/CorePCPPEDS7-09.pdf" TargetMode="External"/><Relationship Id="rId4" Type="http://schemas.openxmlformats.org/officeDocument/2006/relationships/hyperlink" Target="http://www.hsc.unt.edu/departments/ClinicEd/Documents/CorePCPOMM7-09.pdf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y.unt.edu/psp/papd01/EMPLOYEE/EMPL/h/?tab=HS_GUEST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 bwMode="auto">
          <a:xfrm>
            <a:off x="529856" y="5181600"/>
            <a:ext cx="82296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853E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EA6A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EA6A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EA6A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EA6A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accent4">
                    <a:lumMod val="10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accent4">
                    <a:lumMod val="10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latin typeface="+mn-lt"/>
              </a:rPr>
              <a:t>Clinical Education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</a:br>
            <a:r>
              <a:rPr lang="en-US" sz="4000" dirty="0" smtClean="0">
                <a:solidFill>
                  <a:schemeClr val="accent4">
                    <a:lumMod val="10000"/>
                  </a:schemeClr>
                </a:solidFill>
                <a:latin typeface="+mn-lt"/>
              </a:rPr>
              <a:t>Year 4 </a:t>
            </a:r>
            <a:br>
              <a:rPr lang="en-US" sz="4000" dirty="0" smtClean="0">
                <a:solidFill>
                  <a:schemeClr val="accent4">
                    <a:lumMod val="10000"/>
                  </a:schemeClr>
                </a:solidFill>
                <a:latin typeface="+mn-lt"/>
              </a:rPr>
            </a:br>
            <a:r>
              <a:rPr lang="en-US" sz="4000" dirty="0" smtClean="0">
                <a:solidFill>
                  <a:schemeClr val="accent4">
                    <a:lumMod val="10000"/>
                  </a:schemeClr>
                </a:solidFill>
                <a:latin typeface="+mn-lt"/>
              </a:rPr>
              <a:t>Overview</a:t>
            </a:r>
          </a:p>
          <a:p>
            <a:endParaRPr lang="en-US" sz="4000" dirty="0">
              <a:solidFill>
                <a:schemeClr val="accent4">
                  <a:lumMod val="10000"/>
                </a:schemeClr>
              </a:solidFill>
              <a:latin typeface="+mn-lt"/>
            </a:endParaRPr>
          </a:p>
          <a:p>
            <a:pPr algn="ctr"/>
            <a:r>
              <a:rPr lang="en-US" sz="4000" dirty="0" smtClean="0">
                <a:solidFill>
                  <a:schemeClr val="accent4">
                    <a:lumMod val="10000"/>
                  </a:schemeClr>
                </a:solidFill>
                <a:latin typeface="+mn-lt"/>
              </a:rPr>
              <a:t>RESIDENCY 101</a:t>
            </a:r>
            <a:endParaRPr lang="en-US" sz="4000" dirty="0">
              <a:solidFill>
                <a:schemeClr val="accent4">
                  <a:lumMod val="1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+mn-lt"/>
              </a:rPr>
              <a:t>Geriatrics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373563"/>
          </a:xfrm>
        </p:spPr>
        <p:txBody>
          <a:bodyPr/>
          <a:lstStyle/>
          <a:p>
            <a:pPr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indent="0">
              <a:spcBef>
                <a:spcPts val="0"/>
              </a:spcBef>
            </a:pPr>
            <a:r>
              <a:rPr lang="en-US" dirty="0" smtClean="0"/>
              <a:t>No location is scheduled</a:t>
            </a:r>
          </a:p>
          <a:p>
            <a:pPr indent="0">
              <a:spcBef>
                <a:spcPts val="0"/>
              </a:spcBef>
            </a:pPr>
            <a:r>
              <a:rPr lang="en-US" dirty="0" smtClean="0"/>
              <a:t>Allowed to do it at any </a:t>
            </a:r>
            <a:r>
              <a:rPr lang="en-US" u="sng" dirty="0" smtClean="0"/>
              <a:t>approved</a:t>
            </a:r>
            <a:r>
              <a:rPr lang="en-US" dirty="0" smtClean="0"/>
              <a:t> site (with approved course number)</a:t>
            </a:r>
          </a:p>
          <a:p>
            <a:pPr indent="0">
              <a:spcBef>
                <a:spcPts val="0"/>
              </a:spcBef>
              <a:buNone/>
            </a:pPr>
            <a:endParaRPr lang="en-US" dirty="0" smtClean="0"/>
          </a:p>
          <a:p>
            <a:pPr indent="0">
              <a:spcBef>
                <a:spcPts val="0"/>
              </a:spcBef>
              <a:buNone/>
            </a:pPr>
            <a:r>
              <a:rPr lang="en-US" dirty="0" smtClean="0"/>
              <a:t>(Check our website) </a:t>
            </a:r>
            <a:r>
              <a:rPr lang="en-US" dirty="0" smtClean="0">
                <a:hlinkClick r:id="rId3"/>
              </a:rPr>
              <a:t>http://www.hsc.unt.edu/departments/ClinicEd/coregeriatrics.htm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indent="0">
              <a:spcBef>
                <a:spcPts val="0"/>
              </a:spcBef>
            </a:pPr>
            <a:r>
              <a:rPr lang="en-US" sz="2800" dirty="0" smtClean="0"/>
              <a:t>Submit curriculum approval requests to Roman Ramirez in Internal Medicine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</a:rPr>
              <a:t>3rd Year Elective or Primary Care Partnership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373563"/>
          </a:xfrm>
        </p:spPr>
        <p:txBody>
          <a:bodyPr/>
          <a:lstStyle/>
          <a:p>
            <a:r>
              <a:rPr lang="en-US" sz="2400" dirty="0" smtClean="0"/>
              <a:t>It is your responsibility to schedule either the Core Primary Care Partnership or an Elective rotation in Year Three. Your Primary Care Partnership (PCP) must be in one of the following disciplines: Family Medicine, Internal Medicine, Osteopathic Manipulative Medicine, or Pediatrics. </a:t>
            </a:r>
          </a:p>
          <a:p>
            <a:r>
              <a:rPr lang="en-US" sz="2400" dirty="0" smtClean="0"/>
              <a:t>It must be clinic based (ambulatory), and has to be with an approved preceptor off of an approved list. Please see the lists below for PCP options:</a:t>
            </a:r>
          </a:p>
          <a:p>
            <a:r>
              <a:rPr lang="en-US" sz="2400" dirty="0" smtClean="0">
                <a:hlinkClick r:id="rId2"/>
              </a:rPr>
              <a:t>Approved Preceptors for PCP :: Family Medicine</a:t>
            </a:r>
            <a:endParaRPr lang="en-US" sz="2400" dirty="0" smtClean="0"/>
          </a:p>
          <a:p>
            <a:r>
              <a:rPr lang="en-US" sz="2400" dirty="0" smtClean="0">
                <a:hlinkClick r:id="rId3"/>
              </a:rPr>
              <a:t>Approved Preceptors for PCP :: Internal Medicine</a:t>
            </a:r>
            <a:endParaRPr lang="en-US" sz="2400" dirty="0" smtClean="0"/>
          </a:p>
          <a:p>
            <a:r>
              <a:rPr lang="en-US" sz="2400" dirty="0" smtClean="0">
                <a:hlinkClick r:id="rId4"/>
              </a:rPr>
              <a:t>Approved Preceptors for PCP :: OMM</a:t>
            </a:r>
            <a:endParaRPr lang="en-US" sz="2400" dirty="0" smtClean="0"/>
          </a:p>
          <a:p>
            <a:r>
              <a:rPr lang="en-US" sz="2400" dirty="0" smtClean="0">
                <a:hlinkClick r:id="rId5"/>
              </a:rPr>
              <a:t>Approved Preceptors for PCP :: Pediatrics</a:t>
            </a:r>
            <a:r>
              <a:rPr lang="en-US" sz="2400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639762"/>
            <a:ext cx="8229600" cy="884238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latin typeface="+mn-lt"/>
              </a:rPr>
              <a:t>How Do I Apply?</a:t>
            </a:r>
            <a:endParaRPr lang="en-US" sz="4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6400800"/>
            <a:ext cx="579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C0C0C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533400" y="16002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C0C0C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A0040"/>
              </a:buClr>
              <a:buSzPct val="80000"/>
              <a:buFont typeface="Arial" charset="0"/>
              <a:buChar char="●"/>
              <a:tabLst/>
              <a:defRPr/>
            </a:pPr>
            <a:r>
              <a:rPr lang="en-US" sz="2200" kern="0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Locate a rotation of interest (VSAS, </a:t>
            </a:r>
            <a:r>
              <a:rPr lang="en-US" sz="2200" kern="0" dirty="0" err="1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Freida</a:t>
            </a:r>
            <a:r>
              <a:rPr lang="en-US" sz="2200" kern="0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, DO Opportunities, etc.)</a:t>
            </a:r>
          </a:p>
          <a:p>
            <a:pPr marL="342900" indent="-342900">
              <a:spcBef>
                <a:spcPct val="20000"/>
              </a:spcBef>
              <a:buClr>
                <a:srgbClr val="9A0040"/>
              </a:buClr>
              <a:buSzPct val="80000"/>
              <a:buFont typeface="Arial" charset="0"/>
              <a:buChar char="●"/>
              <a:defRPr/>
            </a:pPr>
            <a:r>
              <a:rPr lang="en-US" sz="2200" kern="0" dirty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VSAS-Visiting Student Application Service- Online application service for over 115 host institutions. Log-in information </a:t>
            </a:r>
            <a:r>
              <a:rPr lang="en-US" sz="2200" kern="0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has been sent.</a:t>
            </a:r>
            <a:endParaRPr lang="en-US" sz="2200" kern="0" dirty="0">
              <a:solidFill>
                <a:schemeClr val="accent4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A0040"/>
              </a:buClr>
              <a:buSzPct val="80000"/>
              <a:buFont typeface="Arial" charset="0"/>
              <a:buChar char="●"/>
              <a:tabLst/>
              <a:defRPr/>
            </a:pPr>
            <a:r>
              <a:rPr lang="en-US" sz="2200" kern="0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Complete the application process for that site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A0040"/>
              </a:buClr>
              <a:buSzPct val="80000"/>
              <a:buFont typeface="Arial" charset="0"/>
              <a:buChar char="●"/>
              <a:tabLst/>
              <a:defRPr/>
            </a:pPr>
            <a:r>
              <a:rPr lang="en-US" sz="2200" kern="0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Forward approval to Clinical Education along with online Rotation Request (CRC) by the posted deadline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A0040"/>
              </a:buClr>
              <a:buSzPct val="80000"/>
              <a:buFont typeface="Arial" charset="0"/>
              <a:buChar char="●"/>
              <a:tabLst/>
              <a:defRPr/>
            </a:pPr>
            <a:r>
              <a:rPr lang="en-US" sz="2200" kern="0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Cancel all other pending applications for that period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A0040"/>
              </a:buClr>
              <a:buSzPct val="80000"/>
              <a:buFont typeface="Arial" charset="0"/>
              <a:buChar char="●"/>
              <a:tabLst/>
              <a:defRPr/>
            </a:pPr>
            <a:r>
              <a:rPr lang="en-US" sz="2200" kern="0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If you apply at an affiliated site, do not assume that you will automatically be approved.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A0040"/>
              </a:buClr>
              <a:buSzPct val="80000"/>
              <a:buFont typeface="Arial" charset="0"/>
              <a:buChar char="●"/>
              <a:tabLst/>
              <a:defRPr/>
            </a:pPr>
            <a:endParaRPr lang="en-US" sz="240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A0040"/>
              </a:buClr>
              <a:buSzPct val="80000"/>
              <a:buFont typeface="Arial" charset="0"/>
              <a:buChar char="●"/>
              <a:tabLst/>
              <a:defRPr/>
            </a:pPr>
            <a:endParaRPr lang="en-US" sz="240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A0040"/>
              </a:buClr>
              <a:buSzPct val="80000"/>
              <a:buFont typeface="Arial" charset="0"/>
              <a:buChar char="●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A0040"/>
              </a:buClr>
              <a:buSzPct val="80000"/>
              <a:buFont typeface="Arial" charset="0"/>
              <a:buChar char="●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84238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+mn-lt"/>
              </a:rPr>
              <a:t>Processing Applications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229600" cy="4373563"/>
          </a:xfrm>
        </p:spPr>
        <p:txBody>
          <a:bodyPr/>
          <a:lstStyle/>
          <a:p>
            <a:pPr>
              <a:buNone/>
            </a:pPr>
            <a:r>
              <a:rPr lang="en-US" sz="2000" u="sng" dirty="0" smtClean="0"/>
              <a:t>General Guidelines</a:t>
            </a:r>
          </a:p>
          <a:p>
            <a:pPr>
              <a:buNone/>
            </a:pPr>
            <a:endParaRPr lang="en-US" sz="2000" u="sng" dirty="0" smtClean="0"/>
          </a:p>
          <a:p>
            <a:r>
              <a:rPr lang="en-US" sz="2000" dirty="0" smtClean="0"/>
              <a:t>Cancelations must be received no less than 30 days in advance of the start of the requested period.</a:t>
            </a:r>
          </a:p>
          <a:p>
            <a:r>
              <a:rPr lang="en-US" sz="2000" dirty="0" smtClean="0"/>
              <a:t>After the deadline, students with two approved rotations for a requested period run the risk of having a rotation canceled without their permission.</a:t>
            </a:r>
          </a:p>
          <a:p>
            <a:r>
              <a:rPr lang="en-US" sz="2000" dirty="0"/>
              <a:t>FAILURE TO SUBMIT THE APPROPRIATE PAPERWORK AND APPROVALS BY THE DEADLINE MAY RESULT IN YOU NOT RECEIVING CREDIT FOR THAT ROTATION.</a:t>
            </a:r>
          </a:p>
          <a:p>
            <a:pPr marL="0" indent="0">
              <a:buNone/>
            </a:pPr>
            <a:endParaRPr lang="en-US" sz="2000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+mn-lt"/>
              </a:rPr>
              <a:t>Local Affiliated Sites </a:t>
            </a:r>
            <a:br>
              <a:rPr lang="en-US" b="1" dirty="0" smtClean="0">
                <a:solidFill>
                  <a:schemeClr val="bg1"/>
                </a:solidFill>
                <a:latin typeface="+mn-lt"/>
              </a:rPr>
            </a:br>
            <a:r>
              <a:rPr lang="en-US" sz="3200" b="1" dirty="0" smtClean="0">
                <a:solidFill>
                  <a:schemeClr val="bg1"/>
                </a:solidFill>
                <a:latin typeface="+mn-lt"/>
              </a:rPr>
              <a:t>(Must rotate on our schedule.)</a:t>
            </a:r>
            <a:endParaRPr lang="en-US" sz="3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373563"/>
          </a:xfrm>
        </p:spPr>
        <p:txBody>
          <a:bodyPr/>
          <a:lstStyle/>
          <a:p>
            <a:r>
              <a:rPr lang="en-US" sz="2800" dirty="0" smtClean="0"/>
              <a:t>Cook Children’s Hospital in Fort Worth</a:t>
            </a:r>
          </a:p>
          <a:p>
            <a:r>
              <a:rPr lang="en-US" sz="2800" dirty="0" smtClean="0"/>
              <a:t>Harris Methodist Hospital in Fort Worth</a:t>
            </a:r>
          </a:p>
          <a:p>
            <a:r>
              <a:rPr lang="en-US" sz="2800" dirty="0" smtClean="0"/>
              <a:t>JPS Health Network in Fort Worth</a:t>
            </a:r>
          </a:p>
          <a:p>
            <a:r>
              <a:rPr lang="en-US" sz="2800" dirty="0" smtClean="0"/>
              <a:t>Plaza Medical Center in Fort Worth</a:t>
            </a:r>
          </a:p>
          <a:p>
            <a:r>
              <a:rPr lang="en-US" sz="2800" dirty="0" smtClean="0"/>
              <a:t>Methodist Dallas Medical Center in Dallas</a:t>
            </a:r>
          </a:p>
          <a:p>
            <a:r>
              <a:rPr lang="en-US" sz="2800" dirty="0" smtClean="0"/>
              <a:t>Plano Medical Center in Plano</a:t>
            </a:r>
          </a:p>
          <a:p>
            <a:r>
              <a:rPr lang="en-US" sz="2800" dirty="0" smtClean="0"/>
              <a:t>Neighborhood Clinics</a:t>
            </a:r>
          </a:p>
          <a:p>
            <a:r>
              <a:rPr lang="en-US" sz="2800" dirty="0" smtClean="0"/>
              <a:t>UNTHSC Clinics</a:t>
            </a:r>
          </a:p>
          <a:p>
            <a:r>
              <a:rPr lang="en-US" sz="2800" dirty="0" smtClean="0"/>
              <a:t>VA Clinic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"/>
          <p:cNvSpPr txBox="1">
            <a:spLocks noChangeArrowheads="1"/>
          </p:cNvSpPr>
          <p:nvPr/>
        </p:nvSpPr>
        <p:spPr bwMode="auto">
          <a:xfrm>
            <a:off x="457200" y="2103437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C0C0C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A0040"/>
              </a:buClr>
              <a:buSzPct val="80000"/>
              <a:buFont typeface="Arial" charset="0"/>
              <a:buChar char="●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Corpus Christi, TX </a:t>
            </a:r>
          </a:p>
          <a:p>
            <a:pPr marL="800100" lvl="1" indent="-342900">
              <a:spcBef>
                <a:spcPct val="20000"/>
              </a:spcBef>
              <a:buClr>
                <a:srgbClr val="9A0040"/>
              </a:buClr>
              <a:buSzPct val="80000"/>
              <a:buFont typeface="Arial" charset="0"/>
              <a:buChar char="●"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Corpus Christi Medical Center at Bay Area</a:t>
            </a:r>
          </a:p>
          <a:p>
            <a:pPr marL="800100" lvl="1" indent="-342900">
              <a:spcBef>
                <a:spcPct val="20000"/>
              </a:spcBef>
              <a:buClr>
                <a:srgbClr val="9A0040"/>
              </a:buClr>
              <a:buSzPct val="80000"/>
              <a:buFont typeface="Arial" charset="0"/>
              <a:buChar char="●"/>
              <a:defRPr/>
            </a:pPr>
            <a:r>
              <a:rPr lang="en-US" sz="2800" kern="0" dirty="0" smtClean="0">
                <a:solidFill>
                  <a:schemeClr val="accent4">
                    <a:lumMod val="10000"/>
                  </a:schemeClr>
                </a:solidFill>
                <a:latin typeface="+mn-lt"/>
              </a:rPr>
              <a:t>Christus Spohn Memorial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800100" lvl="1" indent="-342900">
              <a:spcBef>
                <a:spcPct val="20000"/>
              </a:spcBef>
              <a:buClr>
                <a:srgbClr val="9A0040"/>
              </a:buClr>
              <a:buSzPct val="80000"/>
              <a:buFont typeface="Arial" charset="0"/>
              <a:buChar char="●"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Driscoll Children’s Hospital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A0040"/>
              </a:buClr>
              <a:buSzPct val="80000"/>
              <a:buFont typeface="Arial" charset="0"/>
              <a:buChar char="●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Conroe, TX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(Conroe Regional Medical Center)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A0040"/>
              </a:buClr>
              <a:buSzPct val="80000"/>
              <a:buFont typeface="Arial" charset="0"/>
              <a:buChar char="●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Baytown, TX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(San Jacinto Methodist Hospital)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A0040"/>
              </a:buClr>
              <a:buSzPct val="80000"/>
              <a:buFont typeface="Arial" charset="0"/>
              <a:buChar char="●"/>
              <a:tabLst/>
              <a:defRPr/>
            </a:pPr>
            <a:r>
              <a:rPr lang="en-US" sz="2800" b="1" kern="0" dirty="0" smtClean="0">
                <a:solidFill>
                  <a:schemeClr val="accent4">
                    <a:lumMod val="10000"/>
                  </a:schemeClr>
                </a:solidFill>
                <a:latin typeface="+mn-lt"/>
              </a:rPr>
              <a:t>Longview, TX </a:t>
            </a:r>
            <a:r>
              <a:rPr lang="en-US" sz="2800" kern="0" dirty="0" smtClean="0">
                <a:solidFill>
                  <a:schemeClr val="accent4">
                    <a:lumMod val="10000"/>
                  </a:schemeClr>
                </a:solidFill>
                <a:latin typeface="+mn-lt"/>
              </a:rPr>
              <a:t>(Good Shepherd Medical Center)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A0040"/>
              </a:buClr>
              <a:buSzPct val="80000"/>
              <a:buFont typeface="Arial" charset="0"/>
              <a:buChar char="●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A0040"/>
              </a:buClr>
              <a:buSzPct val="80000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A0040"/>
              </a:buClr>
              <a:buSzPct val="80000"/>
              <a:tabLst/>
              <a:defRPr/>
            </a:pPr>
            <a:endParaRPr lang="en-US" sz="2800" kern="0" dirty="0" smtClean="0">
              <a:latin typeface="+mn-lt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7825" y="274638"/>
            <a:ext cx="8458062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+mn-lt"/>
              </a:rPr>
              <a:t>Remote Affiliated Sites </a:t>
            </a:r>
            <a:br>
              <a:rPr lang="en-US" b="1" dirty="0" smtClean="0">
                <a:solidFill>
                  <a:schemeClr val="bg1"/>
                </a:solidFill>
                <a:latin typeface="+mn-lt"/>
              </a:rPr>
            </a:br>
            <a:r>
              <a:rPr lang="en-US" sz="3200" b="1" dirty="0" smtClean="0">
                <a:solidFill>
                  <a:schemeClr val="bg1"/>
                </a:solidFill>
                <a:latin typeface="+mn-lt"/>
              </a:rPr>
              <a:t>(Must rotate on our schedule.)</a:t>
            </a:r>
            <a:endParaRPr lang="en-US" sz="32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+mn-lt"/>
              </a:rPr>
              <a:t>Letter of Good Standing </a:t>
            </a:r>
            <a:br>
              <a:rPr lang="en-US" dirty="0" smtClean="0">
                <a:solidFill>
                  <a:schemeClr val="bg1"/>
                </a:solidFill>
                <a:latin typeface="+mn-lt"/>
              </a:rPr>
            </a:br>
            <a:r>
              <a:rPr lang="en-US" sz="3200" dirty="0" smtClean="0">
                <a:solidFill>
                  <a:schemeClr val="bg1"/>
                </a:solidFill>
                <a:latin typeface="+mn-lt"/>
              </a:rPr>
              <a:t>(Loaded into your VSAS account.)</a:t>
            </a:r>
            <a:endParaRPr lang="en-US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3735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Includes: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Statement of good standing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Statement that an evaluation is required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Liability limits and provider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Statement that core rotations are completed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HIPAA statement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OSHA statement (blood-borne pathogens and tuberculosis workshop)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Statement concerning the background checks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Anticipated date of graduation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+mn-lt"/>
              </a:rPr>
              <a:t>Documents Provided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7356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Letter of Good Standing (In your VSAS account)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Certificate of Coverage (available online and in the office)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Evaluation Packet (available online and in the office)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Other documents that you may need, but must be provided from other departments include letters of recommendation (Student Affairs), transcripts (Registrar), and immunization records (Student Health or online/EIS self-service).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+mn-lt"/>
              </a:rPr>
              <a:t>COMLEX II-PE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one testing site (Philadelphia Area)</a:t>
            </a:r>
          </a:p>
          <a:p>
            <a:r>
              <a:rPr lang="en-US" dirty="0" smtClean="0"/>
              <a:t>Cannot see schedule until you go online to register</a:t>
            </a:r>
          </a:p>
          <a:p>
            <a:r>
              <a:rPr lang="en-US" dirty="0" smtClean="0"/>
              <a:t>Same username/password you used for COMLEX Level I</a:t>
            </a:r>
          </a:p>
          <a:p>
            <a:r>
              <a:rPr lang="en-US" dirty="0" smtClean="0"/>
              <a:t>Deadline is November 1, 2014. </a:t>
            </a:r>
          </a:p>
          <a:p>
            <a:r>
              <a:rPr lang="en-US" dirty="0" smtClean="0"/>
              <a:t>Call them and tell them you are with TCOM and they will try and get you in as soon as possible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+mn-lt"/>
              </a:rPr>
              <a:t>Evaluations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Evaluations are required at the end of each clerkship just like they’re required at the end of each course you take in years 1 and 2. </a:t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Clinical Education Staff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703521" y="1676400"/>
            <a:ext cx="7696200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4">
                    <a:lumMod val="10000"/>
                  </a:schemeClr>
                </a:solidFill>
                <a:latin typeface="+mn-lt"/>
              </a:rPr>
              <a:t>Clinical Education Staff</a:t>
            </a:r>
          </a:p>
          <a:p>
            <a:pPr algn="ctr"/>
            <a:endParaRPr lang="en-US" sz="1400" b="1" dirty="0" smtClean="0">
              <a:solidFill>
                <a:schemeClr val="accent4">
                  <a:lumMod val="10000"/>
                </a:schemeClr>
              </a:solidFill>
              <a:latin typeface="+mn-lt"/>
            </a:endParaRPr>
          </a:p>
          <a:p>
            <a:r>
              <a:rPr lang="en-US" sz="2800" b="1" dirty="0" smtClean="0">
                <a:solidFill>
                  <a:schemeClr val="accent4">
                    <a:lumMod val="10000"/>
                  </a:schemeClr>
                </a:solidFill>
                <a:latin typeface="+mn-lt"/>
              </a:rPr>
              <a:t>Rynn Ziller, EdD</a:t>
            </a:r>
          </a:p>
          <a:p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latin typeface="+mn-lt"/>
              </a:rPr>
              <a:t>Director</a:t>
            </a:r>
          </a:p>
          <a:p>
            <a:r>
              <a:rPr lang="en-US" sz="2800" b="1" dirty="0" smtClean="0">
                <a:solidFill>
                  <a:schemeClr val="accent4">
                    <a:lumMod val="10000"/>
                  </a:schemeClr>
                </a:solidFill>
                <a:latin typeface="+mn-lt"/>
              </a:rPr>
              <a:t>Lisa Maldonado	(Schedule Changes/Cores)</a:t>
            </a:r>
          </a:p>
          <a:p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latin typeface="+mn-lt"/>
              </a:rPr>
              <a:t>Assistant Director</a:t>
            </a:r>
          </a:p>
          <a:p>
            <a:r>
              <a:rPr lang="en-US" sz="2800" b="1" dirty="0" smtClean="0">
                <a:solidFill>
                  <a:schemeClr val="accent4">
                    <a:lumMod val="10000"/>
                  </a:schemeClr>
                </a:solidFill>
                <a:latin typeface="+mn-lt"/>
              </a:rPr>
              <a:t>Laura Fuller		(Students Last Name: A-L)</a:t>
            </a:r>
          </a:p>
          <a:p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latin typeface="+mn-lt"/>
              </a:rPr>
              <a:t>Administrative Specialist</a:t>
            </a:r>
          </a:p>
          <a:p>
            <a:r>
              <a:rPr lang="en-US" sz="2800" b="1" dirty="0" smtClean="0">
                <a:solidFill>
                  <a:schemeClr val="accent4">
                    <a:lumMod val="10000"/>
                  </a:schemeClr>
                </a:solidFill>
                <a:latin typeface="+mn-lt"/>
              </a:rPr>
              <a:t>Mesa Herod		(</a:t>
            </a:r>
            <a:r>
              <a:rPr lang="en-US" sz="2800" b="1" dirty="0">
                <a:solidFill>
                  <a:schemeClr val="accent4">
                    <a:lumMod val="10000"/>
                  </a:schemeClr>
                </a:solidFill>
                <a:latin typeface="+mn-lt"/>
              </a:rPr>
              <a:t>Students Last Name: </a:t>
            </a:r>
            <a:r>
              <a:rPr lang="en-US" sz="2800" b="1" dirty="0" smtClean="0">
                <a:solidFill>
                  <a:schemeClr val="accent4">
                    <a:lumMod val="10000"/>
                  </a:schemeClr>
                </a:solidFill>
                <a:latin typeface="+mn-lt"/>
              </a:rPr>
              <a:t>M-Z)</a:t>
            </a:r>
          </a:p>
          <a:p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latin typeface="+mn-lt"/>
              </a:rPr>
              <a:t>Administrative Specialist</a:t>
            </a:r>
          </a:p>
          <a:p>
            <a:r>
              <a:rPr lang="en-US" sz="2800" b="1" dirty="0" smtClean="0">
                <a:solidFill>
                  <a:schemeClr val="accent4">
                    <a:lumMod val="10000"/>
                  </a:schemeClr>
                </a:solidFill>
                <a:latin typeface="+mn-lt"/>
              </a:rPr>
              <a:t>Ana Macias		(Evaluations/Grades)</a:t>
            </a:r>
          </a:p>
          <a:p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latin typeface="+mn-lt"/>
              </a:rPr>
              <a:t>Administrative Specialist</a:t>
            </a:r>
          </a:p>
          <a:p>
            <a:endParaRPr lang="en-US" sz="3600" dirty="0"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+mn-lt"/>
              </a:rPr>
              <a:t>Miscellaneous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373563"/>
          </a:xfrm>
        </p:spPr>
        <p:txBody>
          <a:bodyPr/>
          <a:lstStyle/>
          <a:p>
            <a:r>
              <a:rPr lang="en-US" sz="2600" dirty="0" smtClean="0"/>
              <a:t>Do NOT miss the first day of rotations for any reason (i.e. COMLEX PE, interviews, etc.)</a:t>
            </a:r>
          </a:p>
          <a:p>
            <a:r>
              <a:rPr lang="en-US" sz="2600" dirty="0" smtClean="0"/>
              <a:t>Check your schedule often for accuracy. Credit will NOT be given for unapproved rotations: any rotation NOT on your schedule!</a:t>
            </a:r>
          </a:p>
          <a:p>
            <a:r>
              <a:rPr lang="en-US" sz="2600" dirty="0" smtClean="0"/>
              <a:t>Many sites will not accept applications until they seat their own students. (April or May)</a:t>
            </a:r>
          </a:p>
          <a:p>
            <a:r>
              <a:rPr lang="en-US" sz="2600" dirty="0" smtClean="0"/>
              <a:t>AAMC On-line extramural electives compendium (Links to visiting student information at allopathic rotation sites.)</a:t>
            </a:r>
            <a:br>
              <a:rPr lang="en-US" sz="2600" dirty="0" smtClean="0"/>
            </a:br>
            <a:r>
              <a:rPr lang="en-US" sz="2600" dirty="0" smtClean="0"/>
              <a:t>http://services.aamc.org/eec/students/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85800" y="304800"/>
            <a:ext cx="7391400" cy="9144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Off Schedule Rotations</a:t>
            </a:r>
            <a:r>
              <a:rPr lang="en-US" sz="40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	</a:t>
            </a: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228600" y="1828800"/>
            <a:ext cx="3924300" cy="535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 smtClean="0">
                <a:solidFill>
                  <a:srgbClr val="080000"/>
                </a:solidFill>
                <a:latin typeface="+mj-lt"/>
              </a:rPr>
              <a:t>June 24-28</a:t>
            </a:r>
            <a:r>
              <a:rPr lang="en-US" sz="1400" b="1" dirty="0">
                <a:solidFill>
                  <a:srgbClr val="080000"/>
                </a:solidFill>
                <a:latin typeface="+mj-lt"/>
              </a:rPr>
              <a:t>		</a:t>
            </a:r>
            <a:r>
              <a:rPr lang="en-US" sz="1400" b="1" dirty="0" smtClean="0">
                <a:solidFill>
                  <a:srgbClr val="080000"/>
                </a:solidFill>
                <a:latin typeface="+mj-lt"/>
              </a:rPr>
              <a:t>Last </a:t>
            </a:r>
            <a:r>
              <a:rPr lang="en-US" sz="1400" b="1" dirty="0">
                <a:solidFill>
                  <a:srgbClr val="080000"/>
                </a:solidFill>
                <a:latin typeface="+mj-lt"/>
              </a:rPr>
              <a:t>Week of Break</a:t>
            </a:r>
          </a:p>
          <a:p>
            <a:pPr>
              <a:defRPr/>
            </a:pPr>
            <a:r>
              <a:rPr lang="en-US" sz="1400" b="1" dirty="0">
                <a:solidFill>
                  <a:schemeClr val="tx2"/>
                </a:solidFill>
                <a:latin typeface="+mj-lt"/>
              </a:rPr>
              <a:t>July </a:t>
            </a:r>
            <a:r>
              <a:rPr lang="en-US" sz="1400" b="1" dirty="0" smtClean="0">
                <a:solidFill>
                  <a:schemeClr val="tx2"/>
                </a:solidFill>
                <a:latin typeface="+mj-lt"/>
              </a:rPr>
              <a:t>1-5</a:t>
            </a:r>
            <a:endParaRPr lang="en-US" sz="1400" b="1" dirty="0">
              <a:solidFill>
                <a:schemeClr val="tx2"/>
              </a:solidFill>
              <a:latin typeface="+mj-lt"/>
            </a:endParaRPr>
          </a:p>
          <a:p>
            <a:pPr>
              <a:defRPr/>
            </a:pPr>
            <a:r>
              <a:rPr lang="en-US" sz="1400" b="1" dirty="0">
                <a:solidFill>
                  <a:schemeClr val="tx2"/>
                </a:solidFill>
                <a:latin typeface="+mj-lt"/>
              </a:rPr>
              <a:t>July </a:t>
            </a:r>
            <a:r>
              <a:rPr lang="en-US" sz="1400" b="1" dirty="0" smtClean="0">
                <a:solidFill>
                  <a:schemeClr val="tx2"/>
                </a:solidFill>
                <a:latin typeface="+mj-lt"/>
              </a:rPr>
              <a:t>8-12</a:t>
            </a:r>
            <a:endParaRPr lang="en-US" sz="1400" b="1" dirty="0">
              <a:solidFill>
                <a:schemeClr val="tx2"/>
              </a:solidFill>
              <a:latin typeface="+mj-lt"/>
            </a:endParaRPr>
          </a:p>
          <a:p>
            <a:pPr>
              <a:defRPr/>
            </a:pPr>
            <a:r>
              <a:rPr lang="en-US" sz="1400" b="1" dirty="0">
                <a:solidFill>
                  <a:schemeClr val="tx2"/>
                </a:solidFill>
                <a:latin typeface="+mj-lt"/>
              </a:rPr>
              <a:t>July </a:t>
            </a:r>
            <a:r>
              <a:rPr lang="en-US" sz="1400" b="1" dirty="0" smtClean="0">
                <a:solidFill>
                  <a:schemeClr val="tx2"/>
                </a:solidFill>
                <a:latin typeface="+mj-lt"/>
              </a:rPr>
              <a:t>15-19</a:t>
            </a:r>
            <a:endParaRPr lang="en-US" sz="1400" b="1" dirty="0">
              <a:solidFill>
                <a:schemeClr val="tx2"/>
              </a:solidFill>
              <a:latin typeface="+mj-lt"/>
            </a:endParaRPr>
          </a:p>
          <a:p>
            <a:pPr>
              <a:defRPr/>
            </a:pPr>
            <a:r>
              <a:rPr lang="en-US" sz="1400" b="1" dirty="0">
                <a:solidFill>
                  <a:schemeClr val="tx2"/>
                </a:solidFill>
                <a:latin typeface="+mj-lt"/>
              </a:rPr>
              <a:t>July </a:t>
            </a:r>
            <a:r>
              <a:rPr lang="en-US" sz="1400" b="1" dirty="0" smtClean="0">
                <a:solidFill>
                  <a:schemeClr val="tx2"/>
                </a:solidFill>
                <a:latin typeface="+mj-lt"/>
              </a:rPr>
              <a:t>22-July 26</a:t>
            </a:r>
            <a:endParaRPr lang="en-US" sz="1400" b="1" dirty="0">
              <a:solidFill>
                <a:schemeClr val="tx2"/>
              </a:solidFill>
              <a:latin typeface="+mj-lt"/>
            </a:endParaRPr>
          </a:p>
          <a:p>
            <a:pPr>
              <a:defRPr/>
            </a:pPr>
            <a:r>
              <a:rPr lang="en-US" sz="1400" b="1" dirty="0" smtClean="0">
                <a:solidFill>
                  <a:srgbClr val="008000"/>
                </a:solidFill>
                <a:latin typeface="+mj-lt"/>
              </a:rPr>
              <a:t>July 29- Aug 2</a:t>
            </a:r>
            <a:endParaRPr lang="en-US" sz="1400" b="1" dirty="0">
              <a:solidFill>
                <a:srgbClr val="008000"/>
              </a:solidFill>
              <a:latin typeface="+mj-lt"/>
            </a:endParaRPr>
          </a:p>
          <a:p>
            <a:pPr>
              <a:defRPr/>
            </a:pPr>
            <a:r>
              <a:rPr lang="en-US" sz="1400" b="1" dirty="0">
                <a:solidFill>
                  <a:srgbClr val="008000"/>
                </a:solidFill>
                <a:latin typeface="+mj-lt"/>
              </a:rPr>
              <a:t>Aug </a:t>
            </a:r>
            <a:r>
              <a:rPr lang="en-US" sz="1400" b="1" dirty="0" smtClean="0">
                <a:solidFill>
                  <a:srgbClr val="008000"/>
                </a:solidFill>
                <a:latin typeface="+mj-lt"/>
              </a:rPr>
              <a:t>5-9</a:t>
            </a:r>
            <a:endParaRPr lang="en-US" sz="1400" b="1" dirty="0">
              <a:solidFill>
                <a:srgbClr val="008000"/>
              </a:solidFill>
              <a:latin typeface="+mj-lt"/>
            </a:endParaRPr>
          </a:p>
          <a:p>
            <a:pPr>
              <a:defRPr/>
            </a:pPr>
            <a:r>
              <a:rPr lang="en-US" sz="1400" b="1" dirty="0">
                <a:solidFill>
                  <a:srgbClr val="008000"/>
                </a:solidFill>
                <a:latin typeface="+mj-lt"/>
              </a:rPr>
              <a:t>Aug </a:t>
            </a:r>
            <a:r>
              <a:rPr lang="en-US" sz="1400" b="1" dirty="0" smtClean="0">
                <a:solidFill>
                  <a:srgbClr val="008000"/>
                </a:solidFill>
                <a:latin typeface="+mj-lt"/>
              </a:rPr>
              <a:t>12-16</a:t>
            </a:r>
            <a:endParaRPr lang="en-US" sz="1400" b="1" dirty="0">
              <a:solidFill>
                <a:srgbClr val="008000"/>
              </a:solidFill>
              <a:latin typeface="+mj-lt"/>
            </a:endParaRPr>
          </a:p>
          <a:p>
            <a:pPr>
              <a:defRPr/>
            </a:pPr>
            <a:r>
              <a:rPr lang="en-US" sz="1400" b="1" dirty="0">
                <a:solidFill>
                  <a:srgbClr val="008000"/>
                </a:solidFill>
                <a:latin typeface="+mj-lt"/>
              </a:rPr>
              <a:t>Aug </a:t>
            </a:r>
            <a:r>
              <a:rPr lang="en-US" sz="1400" b="1" dirty="0" smtClean="0">
                <a:solidFill>
                  <a:srgbClr val="008000"/>
                </a:solidFill>
                <a:latin typeface="+mj-lt"/>
              </a:rPr>
              <a:t>19-23</a:t>
            </a:r>
            <a:endParaRPr lang="en-US" sz="1400" b="1" dirty="0">
              <a:solidFill>
                <a:srgbClr val="008000"/>
              </a:solidFill>
              <a:latin typeface="+mj-lt"/>
            </a:endParaRPr>
          </a:p>
          <a:p>
            <a:pPr>
              <a:defRPr/>
            </a:pPr>
            <a:r>
              <a:rPr lang="en-US" sz="1400" b="1" dirty="0" smtClean="0">
                <a:solidFill>
                  <a:schemeClr val="tx2"/>
                </a:solidFill>
                <a:latin typeface="+mj-lt"/>
              </a:rPr>
              <a:t>Aug 26-30</a:t>
            </a:r>
            <a:endParaRPr lang="en-US" sz="1400" b="1" dirty="0">
              <a:solidFill>
                <a:schemeClr val="tx2"/>
              </a:solidFill>
              <a:latin typeface="+mj-lt"/>
            </a:endParaRPr>
          </a:p>
          <a:p>
            <a:pPr>
              <a:defRPr/>
            </a:pPr>
            <a:r>
              <a:rPr lang="en-US" sz="1400" b="1" dirty="0">
                <a:solidFill>
                  <a:schemeClr val="tx2"/>
                </a:solidFill>
                <a:latin typeface="+mj-lt"/>
              </a:rPr>
              <a:t>Sep </a:t>
            </a:r>
            <a:r>
              <a:rPr lang="en-US" sz="1400" b="1" dirty="0" smtClean="0">
                <a:solidFill>
                  <a:schemeClr val="tx2"/>
                </a:solidFill>
                <a:latin typeface="+mj-lt"/>
              </a:rPr>
              <a:t>2-6</a:t>
            </a:r>
            <a:endParaRPr lang="en-US" sz="1400" b="1" dirty="0">
              <a:solidFill>
                <a:schemeClr val="tx2"/>
              </a:solidFill>
              <a:latin typeface="+mj-lt"/>
            </a:endParaRPr>
          </a:p>
          <a:p>
            <a:pPr>
              <a:defRPr/>
            </a:pPr>
            <a:r>
              <a:rPr lang="en-US" sz="1400" b="1" dirty="0">
                <a:solidFill>
                  <a:schemeClr val="tx2"/>
                </a:solidFill>
                <a:latin typeface="+mj-lt"/>
              </a:rPr>
              <a:t>Sep </a:t>
            </a:r>
            <a:r>
              <a:rPr lang="en-US" sz="1400" b="1" dirty="0" smtClean="0">
                <a:solidFill>
                  <a:schemeClr val="tx2"/>
                </a:solidFill>
                <a:latin typeface="+mj-lt"/>
              </a:rPr>
              <a:t>9-13</a:t>
            </a:r>
            <a:endParaRPr lang="en-US" sz="1400" b="1" dirty="0">
              <a:solidFill>
                <a:schemeClr val="tx2"/>
              </a:solidFill>
              <a:latin typeface="+mj-lt"/>
            </a:endParaRPr>
          </a:p>
          <a:p>
            <a:pPr>
              <a:defRPr/>
            </a:pPr>
            <a:r>
              <a:rPr lang="en-US" sz="1400" b="1" dirty="0">
                <a:solidFill>
                  <a:schemeClr val="tx2"/>
                </a:solidFill>
                <a:latin typeface="+mj-lt"/>
              </a:rPr>
              <a:t>Sep </a:t>
            </a:r>
            <a:r>
              <a:rPr lang="en-US" sz="1400" b="1" dirty="0" smtClean="0">
                <a:solidFill>
                  <a:schemeClr val="tx2"/>
                </a:solidFill>
                <a:latin typeface="+mj-lt"/>
              </a:rPr>
              <a:t>16-20</a:t>
            </a:r>
            <a:endParaRPr lang="en-US" sz="1400" b="1" dirty="0">
              <a:solidFill>
                <a:schemeClr val="tx2"/>
              </a:solidFill>
              <a:latin typeface="+mj-lt"/>
            </a:endParaRPr>
          </a:p>
          <a:p>
            <a:pPr>
              <a:defRPr/>
            </a:pPr>
            <a:r>
              <a:rPr lang="en-US" sz="1400" b="1" dirty="0" smtClean="0">
                <a:solidFill>
                  <a:srgbClr val="008000"/>
                </a:solidFill>
                <a:latin typeface="+mj-lt"/>
              </a:rPr>
              <a:t>Sep 23-27</a:t>
            </a:r>
            <a:endParaRPr lang="en-US" sz="1400" b="1" dirty="0">
              <a:solidFill>
                <a:srgbClr val="008000"/>
              </a:solidFill>
              <a:latin typeface="+mj-lt"/>
            </a:endParaRPr>
          </a:p>
          <a:p>
            <a:pPr>
              <a:defRPr/>
            </a:pPr>
            <a:r>
              <a:rPr lang="en-US" sz="1400" b="1" dirty="0" smtClean="0">
                <a:solidFill>
                  <a:srgbClr val="008000"/>
                </a:solidFill>
                <a:latin typeface="+mj-lt"/>
              </a:rPr>
              <a:t>Sep 30- Oct 4</a:t>
            </a:r>
            <a:endParaRPr lang="en-US" sz="1400" b="1" dirty="0">
              <a:solidFill>
                <a:srgbClr val="008000"/>
              </a:solidFill>
              <a:latin typeface="+mj-lt"/>
            </a:endParaRPr>
          </a:p>
          <a:p>
            <a:pPr>
              <a:defRPr/>
            </a:pPr>
            <a:r>
              <a:rPr lang="en-US" sz="1400" b="1" dirty="0">
                <a:solidFill>
                  <a:srgbClr val="008000"/>
                </a:solidFill>
                <a:latin typeface="+mj-lt"/>
              </a:rPr>
              <a:t>Oct </a:t>
            </a:r>
            <a:r>
              <a:rPr lang="en-US" sz="1400" b="1" dirty="0" smtClean="0">
                <a:solidFill>
                  <a:srgbClr val="008000"/>
                </a:solidFill>
                <a:latin typeface="+mj-lt"/>
              </a:rPr>
              <a:t>7-11</a:t>
            </a:r>
            <a:endParaRPr lang="en-US" sz="1400" b="1" dirty="0">
              <a:solidFill>
                <a:srgbClr val="008000"/>
              </a:solidFill>
              <a:latin typeface="+mj-lt"/>
            </a:endParaRPr>
          </a:p>
          <a:p>
            <a:pPr>
              <a:defRPr/>
            </a:pPr>
            <a:r>
              <a:rPr lang="en-US" sz="1400" b="1" dirty="0">
                <a:solidFill>
                  <a:srgbClr val="008000"/>
                </a:solidFill>
                <a:latin typeface="+mj-lt"/>
              </a:rPr>
              <a:t>Oct </a:t>
            </a:r>
            <a:r>
              <a:rPr lang="en-US" sz="1400" b="1" dirty="0" smtClean="0">
                <a:solidFill>
                  <a:srgbClr val="008000"/>
                </a:solidFill>
                <a:latin typeface="+mj-lt"/>
              </a:rPr>
              <a:t>14-18</a:t>
            </a:r>
            <a:endParaRPr lang="en-US" sz="1400" b="1" dirty="0">
              <a:solidFill>
                <a:srgbClr val="008000"/>
              </a:solidFill>
              <a:latin typeface="+mj-lt"/>
            </a:endParaRPr>
          </a:p>
          <a:p>
            <a:pPr>
              <a:defRPr/>
            </a:pPr>
            <a:r>
              <a:rPr lang="en-US" sz="1400" b="1" dirty="0">
                <a:solidFill>
                  <a:schemeClr val="tx2"/>
                </a:solidFill>
                <a:latin typeface="+mj-lt"/>
              </a:rPr>
              <a:t>Oct </a:t>
            </a:r>
            <a:r>
              <a:rPr lang="en-US" sz="1400" b="1" dirty="0" smtClean="0">
                <a:solidFill>
                  <a:schemeClr val="tx2"/>
                </a:solidFill>
                <a:latin typeface="+mj-lt"/>
              </a:rPr>
              <a:t>21-25</a:t>
            </a:r>
            <a:endParaRPr lang="en-US" sz="1400" b="1" dirty="0">
              <a:solidFill>
                <a:schemeClr val="tx2"/>
              </a:solidFill>
              <a:latin typeface="+mj-lt"/>
            </a:endParaRPr>
          </a:p>
          <a:p>
            <a:pPr>
              <a:defRPr/>
            </a:pPr>
            <a:r>
              <a:rPr lang="en-US" sz="1400" b="1" dirty="0" smtClean="0">
                <a:solidFill>
                  <a:schemeClr val="tx2"/>
                </a:solidFill>
                <a:latin typeface="+mj-lt"/>
              </a:rPr>
              <a:t>Oct 29- Nov 1</a:t>
            </a:r>
            <a:endParaRPr lang="en-US" sz="1400" b="1" dirty="0">
              <a:solidFill>
                <a:schemeClr val="tx2"/>
              </a:solidFill>
              <a:latin typeface="+mj-lt"/>
            </a:endParaRPr>
          </a:p>
          <a:p>
            <a:pPr>
              <a:defRPr/>
            </a:pPr>
            <a:r>
              <a:rPr lang="en-US" sz="1400" b="1" dirty="0">
                <a:solidFill>
                  <a:schemeClr val="tx2"/>
                </a:solidFill>
                <a:latin typeface="+mj-lt"/>
              </a:rPr>
              <a:t>Nov </a:t>
            </a:r>
            <a:r>
              <a:rPr lang="en-US" sz="1400" b="1" dirty="0" smtClean="0">
                <a:solidFill>
                  <a:schemeClr val="tx2"/>
                </a:solidFill>
                <a:latin typeface="+mj-lt"/>
              </a:rPr>
              <a:t>4-8</a:t>
            </a:r>
            <a:endParaRPr lang="en-US" sz="1400" b="1" dirty="0">
              <a:solidFill>
                <a:schemeClr val="tx2"/>
              </a:solidFill>
              <a:latin typeface="+mj-lt"/>
            </a:endParaRPr>
          </a:p>
          <a:p>
            <a:pPr>
              <a:defRPr/>
            </a:pPr>
            <a:r>
              <a:rPr lang="en-US" sz="1400" b="1" dirty="0">
                <a:solidFill>
                  <a:schemeClr val="tx2"/>
                </a:solidFill>
                <a:latin typeface="+mj-lt"/>
              </a:rPr>
              <a:t>Nov </a:t>
            </a:r>
            <a:r>
              <a:rPr lang="en-US" sz="1400" b="1" dirty="0" smtClean="0">
                <a:solidFill>
                  <a:schemeClr val="tx2"/>
                </a:solidFill>
                <a:latin typeface="+mj-lt"/>
              </a:rPr>
              <a:t>11-15…</a:t>
            </a:r>
            <a:endParaRPr lang="en-US" sz="1400" b="1" dirty="0">
              <a:solidFill>
                <a:schemeClr val="tx2"/>
              </a:solidFill>
              <a:latin typeface="+mj-lt"/>
            </a:endParaRPr>
          </a:p>
          <a:p>
            <a:pPr>
              <a:defRPr/>
            </a:pPr>
            <a:endParaRPr lang="en-US" sz="1400" dirty="0">
              <a:solidFill>
                <a:schemeClr val="bg2"/>
              </a:solidFill>
              <a:latin typeface="+mj-lt"/>
            </a:endParaRPr>
          </a:p>
          <a:p>
            <a:pPr>
              <a:defRPr/>
            </a:pPr>
            <a:endParaRPr lang="en-US" sz="1600" dirty="0">
              <a:solidFill>
                <a:srgbClr val="008000"/>
              </a:solidFill>
              <a:latin typeface="+mj-lt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4895407" y="2057400"/>
            <a:ext cx="39243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>
                <a:latin typeface="+mj-lt"/>
              </a:rPr>
              <a:t>June 24-28		</a:t>
            </a:r>
          </a:p>
          <a:p>
            <a:pPr>
              <a:defRPr/>
            </a:pPr>
            <a:r>
              <a:rPr lang="en-US" sz="1400" b="1" dirty="0">
                <a:latin typeface="+mj-lt"/>
              </a:rPr>
              <a:t>July 1-5</a:t>
            </a:r>
          </a:p>
          <a:p>
            <a:pPr>
              <a:defRPr/>
            </a:pPr>
            <a:r>
              <a:rPr lang="en-US" sz="1400" b="1" dirty="0">
                <a:latin typeface="+mj-lt"/>
              </a:rPr>
              <a:t>July 8-12</a:t>
            </a:r>
          </a:p>
          <a:p>
            <a:pPr>
              <a:defRPr/>
            </a:pPr>
            <a:r>
              <a:rPr lang="en-US" sz="1400" b="1" dirty="0">
                <a:latin typeface="+mj-lt"/>
              </a:rPr>
              <a:t>July 15-19</a:t>
            </a:r>
          </a:p>
          <a:p>
            <a:pPr>
              <a:defRPr/>
            </a:pPr>
            <a:r>
              <a:rPr lang="en-US" sz="1400" b="1" dirty="0">
                <a:solidFill>
                  <a:srgbClr val="008000"/>
                </a:solidFill>
                <a:latin typeface="+mj-lt"/>
              </a:rPr>
              <a:t>July 22-July 26</a:t>
            </a:r>
          </a:p>
          <a:p>
            <a:pPr>
              <a:defRPr/>
            </a:pPr>
            <a:r>
              <a:rPr lang="en-US" sz="1400" b="1" dirty="0">
                <a:solidFill>
                  <a:srgbClr val="008000"/>
                </a:solidFill>
                <a:latin typeface="+mj-lt"/>
              </a:rPr>
              <a:t>July 29- Aug 2</a:t>
            </a:r>
          </a:p>
          <a:p>
            <a:pPr>
              <a:defRPr/>
            </a:pPr>
            <a:r>
              <a:rPr lang="en-US" sz="1400" b="1" dirty="0">
                <a:solidFill>
                  <a:srgbClr val="008000"/>
                </a:solidFill>
                <a:latin typeface="+mj-lt"/>
              </a:rPr>
              <a:t>Aug 5-9</a:t>
            </a:r>
          </a:p>
          <a:p>
            <a:pPr>
              <a:defRPr/>
            </a:pPr>
            <a:r>
              <a:rPr lang="en-US" sz="1400" b="1" dirty="0">
                <a:solidFill>
                  <a:srgbClr val="008000"/>
                </a:solidFill>
                <a:latin typeface="+mj-lt"/>
              </a:rPr>
              <a:t>Aug 12-16</a:t>
            </a:r>
            <a:endParaRPr lang="en-US" sz="1400" b="1" dirty="0">
              <a:latin typeface="+mj-lt"/>
            </a:endParaRPr>
          </a:p>
          <a:p>
            <a:pPr>
              <a:defRPr/>
            </a:pPr>
            <a:r>
              <a:rPr lang="en-US" sz="1400" b="1" dirty="0">
                <a:latin typeface="+mj-lt"/>
              </a:rPr>
              <a:t>Aug 19-23</a:t>
            </a:r>
          </a:p>
          <a:p>
            <a:pPr>
              <a:defRPr/>
            </a:pPr>
            <a:r>
              <a:rPr lang="en-US" sz="1400" b="1" dirty="0">
                <a:latin typeface="+mj-lt"/>
              </a:rPr>
              <a:t>Aug 26-30</a:t>
            </a:r>
          </a:p>
          <a:p>
            <a:pPr>
              <a:defRPr/>
            </a:pPr>
            <a:r>
              <a:rPr lang="en-US" sz="1400" b="1" dirty="0">
                <a:latin typeface="+mj-lt"/>
              </a:rPr>
              <a:t>Sep 2-6</a:t>
            </a:r>
          </a:p>
          <a:p>
            <a:pPr>
              <a:defRPr/>
            </a:pPr>
            <a:r>
              <a:rPr lang="en-US" sz="1400" b="1" dirty="0">
                <a:latin typeface="+mj-lt"/>
              </a:rPr>
              <a:t>Sep 9-13</a:t>
            </a:r>
          </a:p>
          <a:p>
            <a:pPr>
              <a:defRPr/>
            </a:pPr>
            <a:r>
              <a:rPr lang="en-US" sz="1400" b="1" dirty="0">
                <a:solidFill>
                  <a:srgbClr val="080000"/>
                </a:solidFill>
                <a:latin typeface="+mj-lt"/>
              </a:rPr>
              <a:t>Sep </a:t>
            </a:r>
            <a:r>
              <a:rPr lang="en-US" sz="1400" b="1" dirty="0" smtClean="0">
                <a:solidFill>
                  <a:srgbClr val="080000"/>
                </a:solidFill>
                <a:latin typeface="+mj-lt"/>
              </a:rPr>
              <a:t>16-20		Week of Break</a:t>
            </a:r>
            <a:endParaRPr lang="en-US" sz="1400" b="1" dirty="0">
              <a:solidFill>
                <a:srgbClr val="080000"/>
              </a:solidFill>
              <a:latin typeface="+mj-lt"/>
            </a:endParaRPr>
          </a:p>
          <a:p>
            <a:pPr>
              <a:defRPr/>
            </a:pPr>
            <a:r>
              <a:rPr lang="en-US" sz="1400" b="1" dirty="0">
                <a:solidFill>
                  <a:srgbClr val="008000"/>
                </a:solidFill>
                <a:latin typeface="+mj-lt"/>
              </a:rPr>
              <a:t>Sep 23-27</a:t>
            </a:r>
          </a:p>
          <a:p>
            <a:pPr>
              <a:defRPr/>
            </a:pPr>
            <a:r>
              <a:rPr lang="en-US" sz="1400" b="1" dirty="0">
                <a:solidFill>
                  <a:srgbClr val="008000"/>
                </a:solidFill>
                <a:latin typeface="+mj-lt"/>
              </a:rPr>
              <a:t>Sep 30- Oct 4</a:t>
            </a:r>
          </a:p>
          <a:p>
            <a:pPr>
              <a:defRPr/>
            </a:pPr>
            <a:r>
              <a:rPr lang="en-US" sz="1400" b="1" dirty="0">
                <a:solidFill>
                  <a:srgbClr val="008000"/>
                </a:solidFill>
                <a:latin typeface="+mj-lt"/>
              </a:rPr>
              <a:t>Oct 7-11</a:t>
            </a:r>
          </a:p>
          <a:p>
            <a:pPr>
              <a:defRPr/>
            </a:pPr>
            <a:r>
              <a:rPr lang="en-US" sz="1400" b="1" dirty="0">
                <a:solidFill>
                  <a:srgbClr val="008000"/>
                </a:solidFill>
                <a:latin typeface="+mj-lt"/>
              </a:rPr>
              <a:t>Oct 14-18</a:t>
            </a:r>
            <a:endParaRPr lang="en-US" sz="1400" b="1" dirty="0">
              <a:latin typeface="+mj-lt"/>
            </a:endParaRPr>
          </a:p>
          <a:p>
            <a:pPr>
              <a:defRPr/>
            </a:pPr>
            <a:r>
              <a:rPr lang="en-US" sz="1400" b="1" dirty="0">
                <a:latin typeface="+mj-lt"/>
              </a:rPr>
              <a:t>Oct 21-25</a:t>
            </a:r>
          </a:p>
          <a:p>
            <a:pPr>
              <a:defRPr/>
            </a:pPr>
            <a:r>
              <a:rPr lang="en-US" sz="1400" b="1" dirty="0">
                <a:latin typeface="+mj-lt"/>
              </a:rPr>
              <a:t>Oct 29- Nov 1</a:t>
            </a:r>
          </a:p>
          <a:p>
            <a:pPr>
              <a:defRPr/>
            </a:pPr>
            <a:r>
              <a:rPr lang="en-US" sz="1400" b="1" dirty="0">
                <a:latin typeface="+mj-lt"/>
              </a:rPr>
              <a:t>Nov 4-8</a:t>
            </a:r>
          </a:p>
          <a:p>
            <a:pPr>
              <a:defRPr/>
            </a:pPr>
            <a:r>
              <a:rPr lang="en-US" sz="1400" b="1" dirty="0">
                <a:latin typeface="+mj-lt"/>
              </a:rPr>
              <a:t>Nov 11-15…</a:t>
            </a:r>
          </a:p>
          <a:p>
            <a:pPr>
              <a:defRPr/>
            </a:pPr>
            <a:endParaRPr lang="en-US" sz="1400" dirty="0">
              <a:solidFill>
                <a:schemeClr val="bg2"/>
              </a:solidFill>
              <a:latin typeface="+mj-lt"/>
            </a:endParaRPr>
          </a:p>
          <a:p>
            <a:pPr>
              <a:defRPr/>
            </a:pPr>
            <a:endParaRPr lang="en-US" sz="1600" dirty="0">
              <a:solidFill>
                <a:srgbClr val="008000"/>
              </a:solidFill>
              <a:latin typeface="+mj-lt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1590675"/>
            <a:ext cx="35814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080000"/>
                </a:solidFill>
                <a:latin typeface="+mj-lt"/>
              </a:rPr>
              <a:t>As scheduled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15150" y="1701800"/>
            <a:ext cx="1238250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b="1" dirty="0" smtClean="0">
                <a:solidFill>
                  <a:srgbClr val="080000"/>
                </a:solidFill>
                <a:latin typeface="+mj-lt"/>
              </a:rPr>
              <a:t>Modified </a:t>
            </a:r>
          </a:p>
          <a:p>
            <a:pPr>
              <a:defRPr/>
            </a:pPr>
            <a:r>
              <a:rPr lang="en-US" sz="1400" b="1" dirty="0" smtClean="0">
                <a:solidFill>
                  <a:srgbClr val="080000"/>
                </a:solidFill>
                <a:latin typeface="+mj-lt"/>
              </a:rPr>
              <a:t>(for rotation that starts a week earlier than ours)</a:t>
            </a:r>
            <a:endParaRPr lang="en-US" sz="1400" b="1" dirty="0">
              <a:solidFill>
                <a:srgbClr val="08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0467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85800" y="304800"/>
            <a:ext cx="7391400" cy="9144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Off Schedule Rotations</a:t>
            </a:r>
            <a:r>
              <a:rPr lang="en-US" sz="40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	</a:t>
            </a: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228600" y="1828800"/>
            <a:ext cx="3924300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+mj-lt"/>
              </a:rPr>
              <a:t>July 1-5</a:t>
            </a:r>
            <a:endParaRPr lang="en-US" sz="1400" b="1" dirty="0">
              <a:latin typeface="+mj-lt"/>
            </a:endParaRPr>
          </a:p>
          <a:p>
            <a:pPr>
              <a:defRPr/>
            </a:pPr>
            <a:r>
              <a:rPr lang="en-US" sz="1400" b="1" dirty="0">
                <a:latin typeface="+mj-lt"/>
              </a:rPr>
              <a:t>July </a:t>
            </a:r>
            <a:r>
              <a:rPr lang="en-US" sz="1400" b="1" dirty="0" smtClean="0">
                <a:latin typeface="+mj-lt"/>
              </a:rPr>
              <a:t>8-12</a:t>
            </a:r>
            <a:endParaRPr lang="en-US" sz="1400" b="1" dirty="0">
              <a:latin typeface="+mj-lt"/>
            </a:endParaRPr>
          </a:p>
          <a:p>
            <a:pPr>
              <a:defRPr/>
            </a:pPr>
            <a:r>
              <a:rPr lang="en-US" sz="1400" b="1" dirty="0">
                <a:latin typeface="+mj-lt"/>
              </a:rPr>
              <a:t>July </a:t>
            </a:r>
            <a:r>
              <a:rPr lang="en-US" sz="1400" b="1" dirty="0" smtClean="0">
                <a:latin typeface="+mj-lt"/>
              </a:rPr>
              <a:t>15-19</a:t>
            </a:r>
            <a:endParaRPr lang="en-US" sz="1400" b="1" dirty="0">
              <a:latin typeface="+mj-lt"/>
            </a:endParaRPr>
          </a:p>
          <a:p>
            <a:pPr>
              <a:defRPr/>
            </a:pPr>
            <a:r>
              <a:rPr lang="en-US" sz="1400" b="1" dirty="0">
                <a:latin typeface="+mj-lt"/>
              </a:rPr>
              <a:t>July </a:t>
            </a:r>
            <a:r>
              <a:rPr lang="en-US" sz="1400" b="1" dirty="0" smtClean="0">
                <a:latin typeface="+mj-lt"/>
              </a:rPr>
              <a:t>22-July 26</a:t>
            </a:r>
            <a:endParaRPr lang="en-US" sz="1400" b="1" dirty="0">
              <a:latin typeface="+mj-lt"/>
            </a:endParaRPr>
          </a:p>
          <a:p>
            <a:pPr>
              <a:defRPr/>
            </a:pPr>
            <a:r>
              <a:rPr lang="en-US" sz="1400" b="1" dirty="0" smtClean="0">
                <a:solidFill>
                  <a:srgbClr val="008000"/>
                </a:solidFill>
                <a:latin typeface="+mj-lt"/>
              </a:rPr>
              <a:t>July 29- Aug 2</a:t>
            </a:r>
            <a:endParaRPr lang="en-US" sz="1400" b="1" dirty="0">
              <a:solidFill>
                <a:srgbClr val="008000"/>
              </a:solidFill>
              <a:latin typeface="+mj-lt"/>
            </a:endParaRPr>
          </a:p>
          <a:p>
            <a:pPr>
              <a:defRPr/>
            </a:pPr>
            <a:r>
              <a:rPr lang="en-US" sz="1400" b="1" dirty="0">
                <a:solidFill>
                  <a:srgbClr val="008000"/>
                </a:solidFill>
                <a:latin typeface="+mj-lt"/>
              </a:rPr>
              <a:t>Aug </a:t>
            </a:r>
            <a:r>
              <a:rPr lang="en-US" sz="1400" b="1" dirty="0" smtClean="0">
                <a:solidFill>
                  <a:srgbClr val="008000"/>
                </a:solidFill>
                <a:latin typeface="+mj-lt"/>
              </a:rPr>
              <a:t>5-9</a:t>
            </a:r>
            <a:endParaRPr lang="en-US" sz="1400" b="1" dirty="0">
              <a:solidFill>
                <a:srgbClr val="008000"/>
              </a:solidFill>
              <a:latin typeface="+mj-lt"/>
            </a:endParaRPr>
          </a:p>
          <a:p>
            <a:pPr>
              <a:defRPr/>
            </a:pPr>
            <a:r>
              <a:rPr lang="en-US" sz="1400" b="1" dirty="0">
                <a:solidFill>
                  <a:srgbClr val="008000"/>
                </a:solidFill>
                <a:latin typeface="+mj-lt"/>
              </a:rPr>
              <a:t>Aug </a:t>
            </a:r>
            <a:r>
              <a:rPr lang="en-US" sz="1400" b="1" dirty="0" smtClean="0">
                <a:solidFill>
                  <a:srgbClr val="008000"/>
                </a:solidFill>
                <a:latin typeface="+mj-lt"/>
              </a:rPr>
              <a:t>12-16</a:t>
            </a:r>
            <a:endParaRPr lang="en-US" sz="1400" b="1" dirty="0">
              <a:solidFill>
                <a:srgbClr val="008000"/>
              </a:solidFill>
              <a:latin typeface="+mj-lt"/>
            </a:endParaRPr>
          </a:p>
          <a:p>
            <a:pPr>
              <a:defRPr/>
            </a:pPr>
            <a:r>
              <a:rPr lang="en-US" sz="1400" b="1" dirty="0">
                <a:solidFill>
                  <a:srgbClr val="008000"/>
                </a:solidFill>
                <a:latin typeface="+mj-lt"/>
              </a:rPr>
              <a:t>Aug </a:t>
            </a:r>
            <a:r>
              <a:rPr lang="en-US" sz="1400" b="1" dirty="0" smtClean="0">
                <a:solidFill>
                  <a:srgbClr val="008000"/>
                </a:solidFill>
                <a:latin typeface="+mj-lt"/>
              </a:rPr>
              <a:t>19-23</a:t>
            </a:r>
            <a:endParaRPr lang="en-US" sz="1400" b="1" dirty="0">
              <a:solidFill>
                <a:srgbClr val="008000"/>
              </a:solidFill>
              <a:latin typeface="+mj-lt"/>
            </a:endParaRPr>
          </a:p>
          <a:p>
            <a:pPr>
              <a:defRPr/>
            </a:pPr>
            <a:r>
              <a:rPr lang="en-US" sz="1400" b="1" dirty="0" smtClean="0">
                <a:latin typeface="+mj-lt"/>
              </a:rPr>
              <a:t>Aug 26-30</a:t>
            </a:r>
            <a:endParaRPr lang="en-US" sz="1400" b="1" dirty="0">
              <a:latin typeface="+mj-lt"/>
            </a:endParaRPr>
          </a:p>
          <a:p>
            <a:pPr>
              <a:defRPr/>
            </a:pPr>
            <a:r>
              <a:rPr lang="en-US" sz="1400" b="1" dirty="0">
                <a:latin typeface="+mj-lt"/>
              </a:rPr>
              <a:t>Sep </a:t>
            </a:r>
            <a:r>
              <a:rPr lang="en-US" sz="1400" b="1" dirty="0" smtClean="0">
                <a:latin typeface="+mj-lt"/>
              </a:rPr>
              <a:t>2-6</a:t>
            </a:r>
            <a:endParaRPr lang="en-US" sz="1400" b="1" dirty="0">
              <a:latin typeface="+mj-lt"/>
            </a:endParaRPr>
          </a:p>
          <a:p>
            <a:pPr>
              <a:defRPr/>
            </a:pPr>
            <a:r>
              <a:rPr lang="en-US" sz="1400" b="1" dirty="0">
                <a:latin typeface="+mj-lt"/>
              </a:rPr>
              <a:t>Sep </a:t>
            </a:r>
            <a:r>
              <a:rPr lang="en-US" sz="1400" b="1" dirty="0" smtClean="0">
                <a:latin typeface="+mj-lt"/>
              </a:rPr>
              <a:t>9-13</a:t>
            </a:r>
            <a:endParaRPr lang="en-US" sz="1400" b="1" dirty="0">
              <a:latin typeface="+mj-lt"/>
            </a:endParaRPr>
          </a:p>
          <a:p>
            <a:pPr>
              <a:defRPr/>
            </a:pPr>
            <a:r>
              <a:rPr lang="en-US" sz="1400" b="1" dirty="0">
                <a:latin typeface="+mj-lt"/>
              </a:rPr>
              <a:t>Sep </a:t>
            </a:r>
            <a:r>
              <a:rPr lang="en-US" sz="1400" b="1" dirty="0" smtClean="0">
                <a:latin typeface="+mj-lt"/>
              </a:rPr>
              <a:t>16-20</a:t>
            </a:r>
            <a:endParaRPr lang="en-US" sz="1400" b="1" dirty="0">
              <a:latin typeface="+mj-lt"/>
            </a:endParaRPr>
          </a:p>
          <a:p>
            <a:pPr>
              <a:defRPr/>
            </a:pPr>
            <a:r>
              <a:rPr lang="en-US" sz="1400" b="1" dirty="0" smtClean="0">
                <a:solidFill>
                  <a:srgbClr val="008000"/>
                </a:solidFill>
                <a:latin typeface="+mj-lt"/>
              </a:rPr>
              <a:t>Sep 23-27</a:t>
            </a:r>
            <a:endParaRPr lang="en-US" sz="1400" b="1" dirty="0">
              <a:solidFill>
                <a:srgbClr val="008000"/>
              </a:solidFill>
              <a:latin typeface="+mj-lt"/>
            </a:endParaRPr>
          </a:p>
          <a:p>
            <a:pPr>
              <a:defRPr/>
            </a:pPr>
            <a:r>
              <a:rPr lang="en-US" sz="1400" b="1" dirty="0" smtClean="0">
                <a:solidFill>
                  <a:srgbClr val="008000"/>
                </a:solidFill>
                <a:latin typeface="+mj-lt"/>
              </a:rPr>
              <a:t>Sep 30- Oct 4</a:t>
            </a:r>
            <a:endParaRPr lang="en-US" sz="1400" b="1" dirty="0">
              <a:solidFill>
                <a:srgbClr val="008000"/>
              </a:solidFill>
              <a:latin typeface="+mj-lt"/>
            </a:endParaRPr>
          </a:p>
          <a:p>
            <a:pPr>
              <a:defRPr/>
            </a:pPr>
            <a:r>
              <a:rPr lang="en-US" sz="1400" b="1" dirty="0">
                <a:solidFill>
                  <a:srgbClr val="008000"/>
                </a:solidFill>
                <a:latin typeface="+mj-lt"/>
              </a:rPr>
              <a:t>Oct </a:t>
            </a:r>
            <a:r>
              <a:rPr lang="en-US" sz="1400" b="1" dirty="0" smtClean="0">
                <a:solidFill>
                  <a:srgbClr val="008000"/>
                </a:solidFill>
                <a:latin typeface="+mj-lt"/>
              </a:rPr>
              <a:t>7-11</a:t>
            </a:r>
            <a:endParaRPr lang="en-US" sz="1400" b="1" dirty="0">
              <a:solidFill>
                <a:srgbClr val="008000"/>
              </a:solidFill>
              <a:latin typeface="+mj-lt"/>
            </a:endParaRPr>
          </a:p>
          <a:p>
            <a:pPr>
              <a:defRPr/>
            </a:pPr>
            <a:r>
              <a:rPr lang="en-US" sz="1400" b="1" dirty="0">
                <a:solidFill>
                  <a:srgbClr val="008000"/>
                </a:solidFill>
                <a:latin typeface="+mj-lt"/>
              </a:rPr>
              <a:t>Oct </a:t>
            </a:r>
            <a:r>
              <a:rPr lang="en-US" sz="1400" b="1" dirty="0" smtClean="0">
                <a:solidFill>
                  <a:srgbClr val="008000"/>
                </a:solidFill>
                <a:latin typeface="+mj-lt"/>
              </a:rPr>
              <a:t>14-18</a:t>
            </a:r>
            <a:endParaRPr lang="en-US" sz="1400" b="1" dirty="0">
              <a:solidFill>
                <a:srgbClr val="008000"/>
              </a:solidFill>
              <a:latin typeface="+mj-lt"/>
            </a:endParaRPr>
          </a:p>
          <a:p>
            <a:pPr>
              <a:defRPr/>
            </a:pPr>
            <a:r>
              <a:rPr lang="en-US" sz="1400" b="1" dirty="0">
                <a:latin typeface="+mj-lt"/>
              </a:rPr>
              <a:t>Oct </a:t>
            </a:r>
            <a:r>
              <a:rPr lang="en-US" sz="1400" b="1" dirty="0" smtClean="0">
                <a:latin typeface="+mj-lt"/>
              </a:rPr>
              <a:t>21-25</a:t>
            </a:r>
            <a:endParaRPr lang="en-US" sz="1400" b="1" dirty="0">
              <a:latin typeface="+mj-lt"/>
            </a:endParaRPr>
          </a:p>
          <a:p>
            <a:pPr>
              <a:defRPr/>
            </a:pPr>
            <a:r>
              <a:rPr lang="en-US" sz="1400" b="1" dirty="0" smtClean="0">
                <a:latin typeface="+mj-lt"/>
              </a:rPr>
              <a:t>Oct 29- Nov 1</a:t>
            </a:r>
            <a:endParaRPr lang="en-US" sz="1400" b="1" dirty="0">
              <a:latin typeface="+mj-lt"/>
            </a:endParaRPr>
          </a:p>
          <a:p>
            <a:pPr>
              <a:defRPr/>
            </a:pPr>
            <a:r>
              <a:rPr lang="en-US" sz="1400" b="1" dirty="0">
                <a:latin typeface="+mj-lt"/>
              </a:rPr>
              <a:t>Nov </a:t>
            </a:r>
            <a:r>
              <a:rPr lang="en-US" sz="1400" b="1" dirty="0" smtClean="0">
                <a:latin typeface="+mj-lt"/>
              </a:rPr>
              <a:t>4-8</a:t>
            </a:r>
            <a:endParaRPr lang="en-US" sz="1400" b="1" dirty="0">
              <a:latin typeface="+mj-lt"/>
            </a:endParaRPr>
          </a:p>
          <a:p>
            <a:pPr>
              <a:defRPr/>
            </a:pPr>
            <a:r>
              <a:rPr lang="en-US" sz="1400" b="1" dirty="0">
                <a:latin typeface="+mj-lt"/>
              </a:rPr>
              <a:t>Nov </a:t>
            </a:r>
            <a:r>
              <a:rPr lang="en-US" sz="1400" b="1" dirty="0" smtClean="0">
                <a:latin typeface="+mj-lt"/>
              </a:rPr>
              <a:t>11-15…</a:t>
            </a:r>
            <a:endParaRPr lang="en-US" sz="1400" b="1" dirty="0">
              <a:latin typeface="+mj-lt"/>
            </a:endParaRPr>
          </a:p>
          <a:p>
            <a:pPr>
              <a:defRPr/>
            </a:pPr>
            <a:endParaRPr lang="en-US" sz="1400" dirty="0">
              <a:solidFill>
                <a:schemeClr val="bg2"/>
              </a:solidFill>
              <a:latin typeface="+mj-lt"/>
            </a:endParaRPr>
          </a:p>
          <a:p>
            <a:pPr>
              <a:defRPr/>
            </a:pPr>
            <a:endParaRPr lang="en-US" sz="1600" dirty="0">
              <a:solidFill>
                <a:srgbClr val="008000"/>
              </a:solidFill>
              <a:latin typeface="+mj-lt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4876800" y="2078265"/>
            <a:ext cx="3924300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+mj-lt"/>
              </a:rPr>
              <a:t>July </a:t>
            </a:r>
            <a:r>
              <a:rPr lang="en-US" sz="1400" b="1" dirty="0">
                <a:latin typeface="+mj-lt"/>
              </a:rPr>
              <a:t>1-5</a:t>
            </a:r>
          </a:p>
          <a:p>
            <a:pPr>
              <a:defRPr/>
            </a:pPr>
            <a:r>
              <a:rPr lang="en-US" sz="1400" b="1" dirty="0">
                <a:latin typeface="+mj-lt"/>
              </a:rPr>
              <a:t>July 8-12</a:t>
            </a:r>
          </a:p>
          <a:p>
            <a:pPr>
              <a:defRPr/>
            </a:pPr>
            <a:r>
              <a:rPr lang="en-US" sz="1400" b="1" dirty="0">
                <a:latin typeface="+mj-lt"/>
              </a:rPr>
              <a:t>July 15-19</a:t>
            </a:r>
          </a:p>
          <a:p>
            <a:pPr>
              <a:defRPr/>
            </a:pPr>
            <a:r>
              <a:rPr lang="en-US" sz="1400" b="1" dirty="0">
                <a:latin typeface="+mj-lt"/>
              </a:rPr>
              <a:t>July 22-July 26</a:t>
            </a:r>
          </a:p>
          <a:p>
            <a:pPr>
              <a:defRPr/>
            </a:pPr>
            <a:r>
              <a:rPr lang="en-US" sz="1400" b="1" dirty="0">
                <a:solidFill>
                  <a:srgbClr val="080000"/>
                </a:solidFill>
                <a:latin typeface="+mj-lt"/>
              </a:rPr>
              <a:t>July 29- Aug </a:t>
            </a:r>
            <a:r>
              <a:rPr lang="en-US" sz="1400" b="1" dirty="0" smtClean="0">
                <a:solidFill>
                  <a:srgbClr val="080000"/>
                </a:solidFill>
                <a:latin typeface="+mj-lt"/>
              </a:rPr>
              <a:t>2 (Week 1 of optional month)</a:t>
            </a:r>
            <a:endParaRPr lang="en-US" sz="1400" b="1" dirty="0">
              <a:solidFill>
                <a:srgbClr val="080000"/>
              </a:solidFill>
              <a:latin typeface="+mj-lt"/>
            </a:endParaRPr>
          </a:p>
          <a:p>
            <a:pPr>
              <a:defRPr/>
            </a:pPr>
            <a:r>
              <a:rPr lang="en-US" sz="1400" b="1" dirty="0">
                <a:solidFill>
                  <a:srgbClr val="008000"/>
                </a:solidFill>
                <a:latin typeface="+mj-lt"/>
              </a:rPr>
              <a:t>Aug 5-9</a:t>
            </a:r>
          </a:p>
          <a:p>
            <a:pPr>
              <a:defRPr/>
            </a:pPr>
            <a:r>
              <a:rPr lang="en-US" sz="1400" b="1" dirty="0">
                <a:solidFill>
                  <a:srgbClr val="008000"/>
                </a:solidFill>
                <a:latin typeface="+mj-lt"/>
              </a:rPr>
              <a:t>Aug 12-16</a:t>
            </a:r>
          </a:p>
          <a:p>
            <a:pPr>
              <a:defRPr/>
            </a:pPr>
            <a:r>
              <a:rPr lang="en-US" sz="1400" b="1" dirty="0">
                <a:solidFill>
                  <a:srgbClr val="008000"/>
                </a:solidFill>
                <a:latin typeface="+mj-lt"/>
              </a:rPr>
              <a:t>Aug 19-23</a:t>
            </a:r>
          </a:p>
          <a:p>
            <a:pPr>
              <a:defRPr/>
            </a:pPr>
            <a:r>
              <a:rPr lang="en-US" sz="1400" b="1" dirty="0">
                <a:solidFill>
                  <a:srgbClr val="008000"/>
                </a:solidFill>
                <a:latin typeface="+mj-lt"/>
              </a:rPr>
              <a:t>Aug 26-30</a:t>
            </a:r>
          </a:p>
          <a:p>
            <a:pPr>
              <a:defRPr/>
            </a:pPr>
            <a:r>
              <a:rPr lang="en-US" sz="1400" b="1" dirty="0">
                <a:latin typeface="+mj-lt"/>
              </a:rPr>
              <a:t>Sep 2-6</a:t>
            </a:r>
          </a:p>
          <a:p>
            <a:pPr>
              <a:defRPr/>
            </a:pPr>
            <a:r>
              <a:rPr lang="en-US" sz="1400" b="1" dirty="0">
                <a:latin typeface="+mj-lt"/>
              </a:rPr>
              <a:t>Sep 9-13</a:t>
            </a:r>
          </a:p>
          <a:p>
            <a:pPr>
              <a:defRPr/>
            </a:pPr>
            <a:r>
              <a:rPr lang="en-US" sz="1400" b="1" dirty="0">
                <a:latin typeface="+mj-lt"/>
              </a:rPr>
              <a:t>Sep </a:t>
            </a:r>
            <a:r>
              <a:rPr lang="en-US" sz="1400" b="1" dirty="0" smtClean="0">
                <a:latin typeface="+mj-lt"/>
              </a:rPr>
              <a:t>16-20		</a:t>
            </a:r>
            <a:endParaRPr lang="en-US" sz="1400" b="1" dirty="0">
              <a:latin typeface="+mj-lt"/>
            </a:endParaRPr>
          </a:p>
          <a:p>
            <a:pPr>
              <a:defRPr/>
            </a:pPr>
            <a:r>
              <a:rPr lang="en-US" sz="1400" b="1" dirty="0">
                <a:latin typeface="+mj-lt"/>
              </a:rPr>
              <a:t>Sep 23-27</a:t>
            </a:r>
          </a:p>
          <a:p>
            <a:pPr>
              <a:defRPr/>
            </a:pPr>
            <a:r>
              <a:rPr lang="en-US" sz="1400" b="1" dirty="0">
                <a:solidFill>
                  <a:srgbClr val="080000"/>
                </a:solidFill>
                <a:latin typeface="+mj-lt"/>
              </a:rPr>
              <a:t>Sep 30- Oct 4</a:t>
            </a:r>
          </a:p>
          <a:p>
            <a:pPr>
              <a:defRPr/>
            </a:pPr>
            <a:r>
              <a:rPr lang="en-US" sz="1400" b="1" dirty="0">
                <a:solidFill>
                  <a:srgbClr val="080000"/>
                </a:solidFill>
                <a:latin typeface="+mj-lt"/>
              </a:rPr>
              <a:t>Oct </a:t>
            </a:r>
            <a:r>
              <a:rPr lang="en-US" sz="1400" b="1" dirty="0" smtClean="0">
                <a:solidFill>
                  <a:srgbClr val="080000"/>
                </a:solidFill>
                <a:latin typeface="+mj-lt"/>
              </a:rPr>
              <a:t>7-11		Rest of optional month</a:t>
            </a:r>
            <a:endParaRPr lang="en-US" sz="1400" b="1" dirty="0">
              <a:solidFill>
                <a:srgbClr val="080000"/>
              </a:solidFill>
              <a:latin typeface="+mj-lt"/>
            </a:endParaRPr>
          </a:p>
          <a:p>
            <a:pPr>
              <a:defRPr/>
            </a:pPr>
            <a:r>
              <a:rPr lang="en-US" sz="1400" b="1" dirty="0">
                <a:solidFill>
                  <a:srgbClr val="080000"/>
                </a:solidFill>
                <a:latin typeface="+mj-lt"/>
              </a:rPr>
              <a:t>Oct 14-18</a:t>
            </a:r>
          </a:p>
          <a:p>
            <a:pPr>
              <a:defRPr/>
            </a:pPr>
            <a:r>
              <a:rPr lang="en-US" sz="1400" b="1" dirty="0">
                <a:latin typeface="+mj-lt"/>
              </a:rPr>
              <a:t>Oct 21-25</a:t>
            </a:r>
          </a:p>
          <a:p>
            <a:pPr>
              <a:defRPr/>
            </a:pPr>
            <a:r>
              <a:rPr lang="en-US" sz="1400" b="1" dirty="0">
                <a:latin typeface="+mj-lt"/>
              </a:rPr>
              <a:t>Oct 29- Nov 1</a:t>
            </a:r>
          </a:p>
          <a:p>
            <a:pPr>
              <a:defRPr/>
            </a:pPr>
            <a:r>
              <a:rPr lang="en-US" sz="1400" b="1" dirty="0">
                <a:latin typeface="+mj-lt"/>
              </a:rPr>
              <a:t>Nov 4-8</a:t>
            </a:r>
          </a:p>
          <a:p>
            <a:pPr>
              <a:defRPr/>
            </a:pPr>
            <a:r>
              <a:rPr lang="en-US" sz="1400" b="1" dirty="0">
                <a:latin typeface="+mj-lt"/>
              </a:rPr>
              <a:t>Nov 11-15…</a:t>
            </a:r>
          </a:p>
          <a:p>
            <a:pPr>
              <a:defRPr/>
            </a:pPr>
            <a:endParaRPr lang="en-US" sz="1400" dirty="0">
              <a:solidFill>
                <a:schemeClr val="bg2"/>
              </a:solidFill>
              <a:latin typeface="+mj-lt"/>
            </a:endParaRPr>
          </a:p>
          <a:p>
            <a:pPr>
              <a:defRPr/>
            </a:pPr>
            <a:endParaRPr lang="en-US" sz="1600" dirty="0">
              <a:solidFill>
                <a:srgbClr val="008000"/>
              </a:solidFill>
              <a:latin typeface="+mj-lt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1590675"/>
            <a:ext cx="35814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080000"/>
                </a:solidFill>
                <a:latin typeface="+mj-lt"/>
              </a:rPr>
              <a:t>As scheduled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53200" y="1590675"/>
            <a:ext cx="22479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b="1" dirty="0" smtClean="0">
                <a:solidFill>
                  <a:srgbClr val="080000"/>
                </a:solidFill>
                <a:latin typeface="+mj-lt"/>
              </a:rPr>
              <a:t>Modified </a:t>
            </a:r>
          </a:p>
          <a:p>
            <a:pPr>
              <a:defRPr/>
            </a:pPr>
            <a:r>
              <a:rPr lang="en-US" sz="1400" b="1" dirty="0" smtClean="0">
                <a:solidFill>
                  <a:srgbClr val="080000"/>
                </a:solidFill>
                <a:latin typeface="+mj-lt"/>
              </a:rPr>
              <a:t>(for rotation that starts a week later than ours)</a:t>
            </a:r>
            <a:endParaRPr lang="en-US" sz="1400" b="1" dirty="0">
              <a:solidFill>
                <a:srgbClr val="080000"/>
              </a:solidFill>
              <a:latin typeface="+mj-lt"/>
            </a:endParaRPr>
          </a:p>
        </p:txBody>
      </p:sp>
      <p:sp>
        <p:nvSpPr>
          <p:cNvPr id="5" name="Right Brace 4"/>
          <p:cNvSpPr/>
          <p:nvPr/>
        </p:nvSpPr>
        <p:spPr bwMode="auto">
          <a:xfrm>
            <a:off x="6019800" y="4947684"/>
            <a:ext cx="457200" cy="609600"/>
          </a:xfrm>
          <a:prstGeom prst="rightBrace">
            <a:avLst/>
          </a:prstGeom>
          <a:noFill/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80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373563"/>
          </a:xfrm>
        </p:spPr>
        <p:txBody>
          <a:bodyPr/>
          <a:lstStyle/>
          <a:p>
            <a:pPr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en-US" u="sng" dirty="0" smtClean="0"/>
          </a:p>
          <a:p>
            <a:pPr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/>
              <a:t>Questions?</a:t>
            </a:r>
          </a:p>
          <a:p>
            <a:pPr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b="1" dirty="0" smtClean="0"/>
              <a:t> </a:t>
            </a:r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373563"/>
          </a:xfrm>
        </p:spPr>
        <p:txBody>
          <a:bodyPr/>
          <a:lstStyle/>
          <a:p>
            <a:pPr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en-US" u="sng" dirty="0" smtClean="0"/>
          </a:p>
          <a:p>
            <a:pPr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/>
              <a:t>Clinical Rotation Center</a:t>
            </a:r>
          </a:p>
          <a:p>
            <a:pPr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>
                <a:hlinkClick r:id="rId3"/>
              </a:rPr>
              <a:t>Log onto </a:t>
            </a:r>
            <a:r>
              <a:rPr lang="en-US" dirty="0" err="1" smtClean="0">
                <a:hlinkClick r:id="rId3"/>
              </a:rPr>
              <a:t>MyHsc</a:t>
            </a:r>
            <a:endParaRPr lang="en-US" dirty="0" smtClean="0"/>
          </a:p>
          <a:p>
            <a:pPr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b="1" dirty="0" smtClean="0"/>
              <a:t> </a:t>
            </a:r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6019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"/>
          <p:cNvSpPr>
            <a:spLocks noGrp="1" noChangeArrowheads="1"/>
          </p:cNvSpPr>
          <p:nvPr>
            <p:ph idx="1"/>
          </p:nvPr>
        </p:nvSpPr>
        <p:spPr>
          <a:xfrm>
            <a:off x="533400" y="1224302"/>
            <a:ext cx="8229600" cy="4373563"/>
          </a:xfrm>
        </p:spPr>
        <p:txBody>
          <a:bodyPr/>
          <a:lstStyle/>
          <a:p>
            <a:pPr indent="0" algn="ctr">
              <a:spcBef>
                <a:spcPts val="0"/>
              </a:spcBef>
              <a:buNone/>
            </a:pPr>
            <a:endParaRPr lang="en-US" b="1" dirty="0" smtClean="0"/>
          </a:p>
          <a:p>
            <a:pPr indent="0">
              <a:spcBef>
                <a:spcPts val="0"/>
              </a:spcBef>
              <a:buNone/>
            </a:pPr>
            <a:r>
              <a:rPr lang="en-US" sz="2000" b="1" dirty="0" smtClean="0"/>
              <a:t> </a:t>
            </a:r>
            <a:r>
              <a:rPr lang="en-US" sz="2400" b="1" u="sng" dirty="0" smtClean="0"/>
              <a:t>2013</a:t>
            </a:r>
          </a:p>
          <a:p>
            <a:pPr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b="1" dirty="0" smtClean="0"/>
              <a:t>June 21		Year 3 (Period 12) Ends</a:t>
            </a:r>
            <a:endParaRPr lang="en-US" sz="2000" dirty="0" smtClean="0"/>
          </a:p>
          <a:p>
            <a:pPr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b="1" dirty="0" smtClean="0"/>
              <a:t>June 24-June 28	1 Week Break</a:t>
            </a:r>
          </a:p>
          <a:p>
            <a:pPr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b="1" dirty="0" smtClean="0"/>
              <a:t>July 1			Year 4 (Period 13) Begins</a:t>
            </a:r>
            <a:endParaRPr lang="en-US" sz="2000" dirty="0" smtClean="0"/>
          </a:p>
          <a:p>
            <a:pPr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b="1" dirty="0" smtClean="0"/>
              <a:t>September 18		Deadline for taking COMLEX II</a:t>
            </a:r>
            <a:endParaRPr lang="en-US" sz="2000" dirty="0" smtClean="0"/>
          </a:p>
          <a:p>
            <a:pPr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b="1" dirty="0" smtClean="0"/>
              <a:t>November 1		Deadline for taking COMLEX II-PE</a:t>
            </a:r>
          </a:p>
          <a:p>
            <a:pPr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b="1" dirty="0" smtClean="0"/>
              <a:t>December 16-Jan 3	Winter Break (3 weeks)</a:t>
            </a:r>
          </a:p>
          <a:p>
            <a:pPr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b="1" u="sng" dirty="0" smtClean="0"/>
              <a:t>2014</a:t>
            </a:r>
          </a:p>
          <a:p>
            <a:pPr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b="1" dirty="0" smtClean="0"/>
              <a:t> *May 17		Graduation!!</a:t>
            </a:r>
            <a:endParaRPr lang="en-US" sz="2000" dirty="0" smtClean="0"/>
          </a:p>
          <a:p>
            <a:pPr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2000" dirty="0" smtClean="0"/>
          </a:p>
          <a:p>
            <a:pPr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b="1" dirty="0" smtClean="0"/>
              <a:t>  </a:t>
            </a:r>
          </a:p>
        </p:txBody>
      </p:sp>
      <p:sp>
        <p:nvSpPr>
          <p:cNvPr id="2" name="Rectangle 1"/>
          <p:cNvSpPr/>
          <p:nvPr/>
        </p:nvSpPr>
        <p:spPr>
          <a:xfrm>
            <a:off x="1850065" y="152400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0" algn="ctr">
              <a:spcBef>
                <a:spcPts val="0"/>
              </a:spcBef>
              <a:buNone/>
            </a:pPr>
            <a:r>
              <a:rPr lang="en-US" sz="3200" b="1" dirty="0">
                <a:solidFill>
                  <a:schemeClr val="bg1"/>
                </a:solidFill>
              </a:rPr>
              <a:t>Important Dates</a:t>
            </a:r>
          </a:p>
          <a:p>
            <a:pPr indent="0" algn="ctr">
              <a:spcBef>
                <a:spcPts val="0"/>
              </a:spcBef>
              <a:buNone/>
            </a:pPr>
            <a:r>
              <a:rPr lang="en-US" sz="3200" b="1" dirty="0">
                <a:solidFill>
                  <a:schemeClr val="bg1"/>
                </a:solidFill>
              </a:rPr>
              <a:t>For TCOM 2014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Grp="1" noChangeArrowheads="1"/>
          </p:cNvSpPr>
          <p:nvPr>
            <p:ph idx="1"/>
          </p:nvPr>
        </p:nvSpPr>
        <p:spPr>
          <a:xfrm>
            <a:off x="381000" y="304800"/>
            <a:ext cx="8229600" cy="792163"/>
          </a:xfrm>
        </p:spPr>
        <p:txBody>
          <a:bodyPr/>
          <a:lstStyle/>
          <a:p>
            <a:pPr indent="0" algn="ctr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bg1"/>
                </a:solidFill>
              </a:rPr>
              <a:t>CLERKSHIP REQUIREMENTS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2000" dirty="0" smtClean="0"/>
              <a:t> </a:t>
            </a:r>
          </a:p>
          <a:p>
            <a:pPr indent="0">
              <a:spcBef>
                <a:spcPts val="0"/>
              </a:spcBef>
              <a:buNone/>
            </a:pP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>3</a:t>
            </a:r>
            <a:r>
              <a:rPr lang="en-US" b="1" u="sng" baseline="30000" dirty="0" smtClean="0"/>
              <a:t>rd</a:t>
            </a:r>
            <a:r>
              <a:rPr lang="en-US" b="1" u="sng" dirty="0" smtClean="0"/>
              <a:t> Year</a:t>
            </a:r>
            <a:endParaRPr lang="en-US" dirty="0" smtClean="0"/>
          </a:p>
          <a:p>
            <a:pPr indent="0">
              <a:spcBef>
                <a:spcPts val="0"/>
              </a:spcBef>
              <a:buNone/>
            </a:pPr>
            <a:r>
              <a:rPr lang="en-US" sz="2000" b="1" dirty="0" smtClean="0"/>
              <a:t> </a:t>
            </a:r>
            <a:endParaRPr lang="en-US" sz="2000" dirty="0" smtClean="0"/>
          </a:p>
          <a:p>
            <a:pPr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b="1" dirty="0" smtClean="0"/>
              <a:t>Family Medicine		8 weeks		</a:t>
            </a:r>
            <a:endParaRPr lang="en-US" sz="2000" dirty="0" smtClean="0"/>
          </a:p>
          <a:p>
            <a:pPr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b="1" dirty="0" smtClean="0"/>
              <a:t> Internal Medicine		8 weeks</a:t>
            </a:r>
            <a:endParaRPr lang="en-US" sz="2000" dirty="0" smtClean="0"/>
          </a:p>
          <a:p>
            <a:pPr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b="1" dirty="0" smtClean="0"/>
              <a:t> Surgery			8 weeks</a:t>
            </a:r>
            <a:endParaRPr lang="en-US" sz="2000" dirty="0" smtClean="0"/>
          </a:p>
          <a:p>
            <a:pPr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b="1" dirty="0" smtClean="0"/>
              <a:t> OB/GYN			6 weeks</a:t>
            </a:r>
            <a:endParaRPr lang="en-US" sz="2000" dirty="0" smtClean="0"/>
          </a:p>
          <a:p>
            <a:pPr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b="1" dirty="0" smtClean="0"/>
              <a:t> Pediatrics			6 weeks</a:t>
            </a:r>
            <a:endParaRPr lang="en-US" sz="2000" dirty="0" smtClean="0"/>
          </a:p>
          <a:p>
            <a:pPr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b="1" dirty="0" smtClean="0"/>
              <a:t> Manipulative Medicine		4 weeks</a:t>
            </a:r>
            <a:endParaRPr lang="en-US" sz="2000" dirty="0" smtClean="0"/>
          </a:p>
          <a:p>
            <a:pPr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b="1" dirty="0" smtClean="0"/>
              <a:t> Psychiatry			4 weeks</a:t>
            </a:r>
            <a:endParaRPr lang="en-US" sz="2000" dirty="0" smtClean="0"/>
          </a:p>
          <a:p>
            <a:pPr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b="1" dirty="0" smtClean="0"/>
              <a:t> PCP*				4 weeks</a:t>
            </a:r>
            <a:endParaRPr lang="en-US" sz="2000" dirty="0" smtClean="0"/>
          </a:p>
          <a:p>
            <a:pPr indent="0">
              <a:spcBef>
                <a:spcPts val="0"/>
              </a:spcBef>
              <a:buNone/>
            </a:pPr>
            <a:r>
              <a:rPr lang="en-US" sz="2000" b="1" dirty="0" smtClean="0"/>
              <a:t> 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373563"/>
          </a:xfrm>
        </p:spPr>
        <p:txBody>
          <a:bodyPr/>
          <a:lstStyle/>
          <a:p>
            <a:pPr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b="1" u="sng" dirty="0" smtClean="0">
                <a:solidFill>
                  <a:schemeClr val="accent4">
                    <a:lumMod val="10000"/>
                  </a:schemeClr>
                </a:solidFill>
              </a:rPr>
              <a:t>4</a:t>
            </a:r>
            <a:r>
              <a:rPr lang="en-US" b="1" u="sng" baseline="30000" dirty="0" smtClean="0">
                <a:solidFill>
                  <a:schemeClr val="accent4">
                    <a:lumMod val="10000"/>
                  </a:schemeClr>
                </a:solidFill>
              </a:rPr>
              <a:t>th</a:t>
            </a:r>
            <a:r>
              <a:rPr lang="en-US" b="1" u="sng" dirty="0" smtClean="0">
                <a:solidFill>
                  <a:schemeClr val="accent4">
                    <a:lumMod val="10000"/>
                  </a:schemeClr>
                </a:solidFill>
              </a:rPr>
              <a:t> Year</a:t>
            </a:r>
            <a:endParaRPr lang="en-US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accent4">
                    <a:lumMod val="10000"/>
                  </a:schemeClr>
                </a:solidFill>
              </a:rPr>
              <a:t> </a:t>
            </a:r>
            <a:endParaRPr lang="en-US" sz="2000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b="1" dirty="0" smtClean="0"/>
              <a:t>Emergency Medicine				4 weeks</a:t>
            </a:r>
            <a:endParaRPr lang="en-US" sz="2000" dirty="0" smtClean="0"/>
          </a:p>
          <a:p>
            <a:pPr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b="1" dirty="0" smtClean="0"/>
              <a:t>Geriatric Medicine				4 weeks</a:t>
            </a:r>
            <a:endParaRPr lang="en-US" sz="2000" dirty="0" smtClean="0"/>
          </a:p>
          <a:p>
            <a:pPr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b="1" dirty="0" smtClean="0"/>
              <a:t>6 Electives* 		          	        		24 weeks</a:t>
            </a:r>
          </a:p>
          <a:p>
            <a:pPr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b="1" dirty="0" smtClean="0"/>
              <a:t>Optional Time					8 weeks</a:t>
            </a:r>
            <a:endParaRPr lang="en-US" sz="2000" dirty="0" smtClean="0"/>
          </a:p>
          <a:p>
            <a:pPr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b="1" dirty="0" smtClean="0"/>
              <a:t> </a:t>
            </a:r>
          </a:p>
          <a:p>
            <a:pPr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b="1" dirty="0" smtClean="0"/>
              <a:t>* Core PCP or 1 elective may have been completed in Year 3</a:t>
            </a:r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 bwMode="auto">
          <a:xfrm>
            <a:off x="381000" y="327875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7338" indent="-2873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233"/>
              </a:buClr>
              <a:buChar char="•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233"/>
              </a:buClr>
              <a:buChar char="•"/>
              <a:defRPr sz="2800">
                <a:solidFill>
                  <a:schemeClr val="tx1">
                    <a:lumMod val="50000"/>
                  </a:schemeClr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233"/>
              </a:buClr>
              <a:buChar char="•"/>
              <a:defRPr sz="2400">
                <a:solidFill>
                  <a:schemeClr val="tx1">
                    <a:lumMod val="50000"/>
                  </a:schemeClr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233"/>
              </a:buClr>
              <a:buChar char="•"/>
              <a:defRPr sz="2000">
                <a:solidFill>
                  <a:schemeClr val="tx1">
                    <a:lumMod val="50000"/>
                  </a:schemeClr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233"/>
              </a:buClr>
              <a:buChar char="•"/>
              <a:defRPr sz="2000">
                <a:solidFill>
                  <a:schemeClr val="tx1">
                    <a:lumMod val="50000"/>
                  </a:schemeClr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indent="0" algn="ctr">
              <a:spcBef>
                <a:spcPts val="0"/>
              </a:spcBef>
              <a:buFontTx/>
              <a:buNone/>
            </a:pPr>
            <a:r>
              <a:rPr lang="en-US" b="1" dirty="0" smtClean="0">
                <a:solidFill>
                  <a:schemeClr val="bg1"/>
                </a:solidFill>
              </a:rPr>
              <a:t>CLERKSHIP REQUIREMENTS</a:t>
            </a:r>
          </a:p>
          <a:p>
            <a:pPr indent="0">
              <a:spcBef>
                <a:spcPts val="0"/>
              </a:spcBef>
              <a:buFontTx/>
              <a:buNone/>
            </a:pPr>
            <a:r>
              <a:rPr lang="en-US" sz="2000" dirty="0" smtClean="0"/>
              <a:t> </a:t>
            </a:r>
          </a:p>
          <a:p>
            <a:pPr indent="0">
              <a:spcBef>
                <a:spcPts val="0"/>
              </a:spcBef>
              <a:buFontTx/>
              <a:buNone/>
            </a:pPr>
            <a:endParaRPr lang="en-US" b="1" u="sng" dirty="0" smtClean="0"/>
          </a:p>
          <a:p>
            <a:pPr indent="0">
              <a:spcBef>
                <a:spcPts val="0"/>
              </a:spcBef>
              <a:buFontTx/>
              <a:buNone/>
            </a:pPr>
            <a:endParaRPr lang="en-US" b="1" u="sng" dirty="0" smtClean="0"/>
          </a:p>
          <a:p>
            <a:pPr indent="0">
              <a:spcBef>
                <a:spcPts val="0"/>
              </a:spcBef>
              <a:buFontTx/>
              <a:buNone/>
            </a:pPr>
            <a:r>
              <a:rPr lang="en-US" b="1" u="sng" dirty="0" smtClean="0"/>
              <a:t/>
            </a:r>
            <a:br>
              <a:rPr lang="en-US" b="1" u="sng" dirty="0" smtClean="0"/>
            </a:br>
            <a:endParaRPr lang="en-US" sz="2000" dirty="0" smtClean="0"/>
          </a:p>
          <a:p>
            <a:pPr indent="0">
              <a:spcBef>
                <a:spcPts val="0"/>
              </a:spcBef>
              <a:buFontTx/>
              <a:buNone/>
            </a:pPr>
            <a:r>
              <a:rPr lang="en-US" sz="2000" b="1" dirty="0" smtClean="0"/>
              <a:t> 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2619949"/>
              </p:ext>
            </p:extLst>
          </p:nvPr>
        </p:nvGraphicFramePr>
        <p:xfrm>
          <a:off x="990600" y="1905000"/>
          <a:ext cx="7086601" cy="411480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{10A1B5D5-9B99-4C35-A422-299274C87663}</a:tableStyleId>
              </a:tblPr>
              <a:tblGrid>
                <a:gridCol w="1346201"/>
                <a:gridCol w="1714500"/>
                <a:gridCol w="1993900"/>
                <a:gridCol w="2032000"/>
              </a:tblGrid>
              <a:tr h="3740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PERIOD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DEADLINE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effectLst/>
                        </a:rPr>
                        <a:t>START DATE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>
                          <a:effectLst/>
                        </a:rPr>
                        <a:t>END DATE</a:t>
                      </a:r>
                      <a:endParaRPr lang="en-US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40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effectLst/>
                        </a:rPr>
                        <a:t>13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MAY 20-2013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JUL-01-2013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effectLst/>
                        </a:rPr>
                        <a:t>JUL-26-2013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40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14</a:t>
                      </a:r>
                      <a:endParaRPr lang="en-US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JUN-17-2013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JUL-29-2013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AUG-23-2013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40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15</a:t>
                      </a:r>
                      <a:endParaRPr lang="en-US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JUL-15-2013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AUG-26-2013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SEP-20-2013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40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16</a:t>
                      </a:r>
                      <a:endParaRPr lang="en-US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AUG-12-2013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SEP-23-2013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OCT-18-2013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40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17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SEP-9-2013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OCT-21-2013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NOV-15-2013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40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18</a:t>
                      </a:r>
                      <a:endParaRPr lang="en-US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OCT-7-2013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NOV-18-2013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DEC-13-2013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40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19</a:t>
                      </a:r>
                      <a:endParaRPr lang="en-US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NOV-25-2013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JAN-06-2014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JAN-31-2014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40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20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DEC-9-2013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FEB-03-2014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FEB-28-2014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40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21</a:t>
                      </a:r>
                      <a:endParaRPr lang="en-US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JAN-20-2014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MAR-03-2014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MAR-28-2014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40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22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>
                      <a:noFill/>
                    </a:lnR>
                    <a:lnT w="50800" cmpd="dbl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FEB-17-2014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50800" cmpd="dbl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MAR-31-2014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50800" cmpd="dbl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APR-25-2014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mpd="sng">
                      <a:noFill/>
                    </a:lnR>
                    <a:lnT w="50800" cmpd="dbl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6200" y="437347"/>
            <a:ext cx="613180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0" algn="l"/>
              </a:tabLs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Times New Roman" pitchFamily="18" charset="0"/>
              </a:rPr>
              <a:t>CLASS OF 2014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0" algn="l"/>
              </a:tabLst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Times New Roman" pitchFamily="18" charset="0"/>
              </a:rPr>
              <a:t>Rotation Dates &amp; Scheduling Deadlines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0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Times New Roman" pitchFamily="18" charset="0"/>
              </a:rPr>
              <a:t>Deadlines are for submitting the appropriate paperwork to Clinical Education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+mn-lt"/>
              </a:rPr>
              <a:t>Scheduling of Core Rotations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373563"/>
          </a:xfrm>
        </p:spPr>
        <p:txBody>
          <a:bodyPr/>
          <a:lstStyle/>
          <a:p>
            <a:pPr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indent="0">
              <a:spcBef>
                <a:spcPts val="600"/>
              </a:spcBef>
            </a:pPr>
            <a:r>
              <a:rPr lang="en-US" sz="2800" dirty="0" smtClean="0"/>
              <a:t>These must be completed in the period assigned.</a:t>
            </a:r>
          </a:p>
          <a:p>
            <a:pPr indent="0">
              <a:spcBef>
                <a:spcPts val="600"/>
              </a:spcBef>
            </a:pPr>
            <a:r>
              <a:rPr lang="en-US" sz="2800" dirty="0" smtClean="0"/>
              <a:t>You are allowed to switch cores with your classmates; however, Core rotations follow the same deadlines as electives.</a:t>
            </a:r>
          </a:p>
          <a:p>
            <a:pPr indent="0">
              <a:spcBef>
                <a:spcPts val="600"/>
              </a:spcBef>
            </a:pPr>
            <a:r>
              <a:rPr lang="en-US" sz="2800" dirty="0" smtClean="0"/>
              <a:t>No cores have been assigned periods 13,18 and 19. (Some exceptions)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latin typeface="+mn-lt"/>
              </a:rPr>
              <a:t>How Do I Switch a </a:t>
            </a:r>
            <a:br>
              <a:rPr lang="en-US" sz="4000" b="1" dirty="0" smtClean="0">
                <a:solidFill>
                  <a:schemeClr val="bg1"/>
                </a:solidFill>
                <a:latin typeface="+mn-lt"/>
              </a:rPr>
            </a:br>
            <a:r>
              <a:rPr lang="en-US" sz="4000" b="1" dirty="0" smtClean="0">
                <a:solidFill>
                  <a:schemeClr val="bg1"/>
                </a:solidFill>
                <a:latin typeface="+mn-lt"/>
              </a:rPr>
              <a:t>Core Rotation?</a:t>
            </a:r>
            <a:endParaRPr lang="en-US" sz="4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373563"/>
          </a:xfrm>
        </p:spPr>
        <p:txBody>
          <a:bodyPr/>
          <a:lstStyle/>
          <a:p>
            <a:pPr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indent="0">
              <a:spcBef>
                <a:spcPts val="600"/>
              </a:spcBef>
            </a:pPr>
            <a:endParaRPr lang="en-US" sz="2400" dirty="0" smtClean="0"/>
          </a:p>
          <a:p>
            <a:pPr indent="0">
              <a:spcBef>
                <a:spcPts val="600"/>
              </a:spcBef>
            </a:pPr>
            <a:r>
              <a:rPr lang="en-US" sz="2400" dirty="0" smtClean="0"/>
              <a:t>Find someone with whom you want to trade.</a:t>
            </a:r>
          </a:p>
          <a:p>
            <a:pPr indent="0">
              <a:spcBef>
                <a:spcPts val="600"/>
              </a:spcBef>
            </a:pPr>
            <a:r>
              <a:rPr lang="en-US" sz="2400" dirty="0" smtClean="0"/>
              <a:t>Both parties must email the </a:t>
            </a:r>
            <a:r>
              <a:rPr lang="en-US" sz="2400" dirty="0" err="1" smtClean="0"/>
              <a:t>Clin</a:t>
            </a:r>
            <a:r>
              <a:rPr lang="en-US" sz="2400" dirty="0" smtClean="0"/>
              <a:t> Ed account requesting the trade. (clinicaleducation@unthsc.edu)</a:t>
            </a:r>
          </a:p>
          <a:p>
            <a:pPr indent="0">
              <a:spcBef>
                <a:spcPts val="600"/>
              </a:spcBef>
            </a:pPr>
            <a:r>
              <a:rPr lang="en-US" sz="2400" dirty="0" smtClean="0"/>
              <a:t>You will receive confirmation of the trade.</a:t>
            </a:r>
          </a:p>
          <a:p>
            <a:pPr indent="0">
              <a:spcBef>
                <a:spcPts val="600"/>
              </a:spcBef>
            </a:pPr>
            <a:r>
              <a:rPr lang="en-US" sz="2400" dirty="0" smtClean="0"/>
              <a:t>Make sure you meet the scheduling deadline</a:t>
            </a:r>
            <a:r>
              <a:rPr lang="en-US" sz="2800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+mn-lt"/>
              </a:rPr>
              <a:t>Emergency Medicine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373563"/>
          </a:xfrm>
        </p:spPr>
        <p:txBody>
          <a:bodyPr/>
          <a:lstStyle/>
          <a:p>
            <a:pPr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indent="0">
              <a:spcBef>
                <a:spcPts val="600"/>
              </a:spcBef>
            </a:pPr>
            <a:r>
              <a:rPr lang="en-US" dirty="0" smtClean="0"/>
              <a:t>No location is assigned</a:t>
            </a:r>
          </a:p>
          <a:p>
            <a:pPr indent="0">
              <a:spcBef>
                <a:spcPts val="600"/>
              </a:spcBef>
            </a:pPr>
            <a:r>
              <a:rPr lang="en-US" dirty="0" smtClean="0"/>
              <a:t>Only limited spots at JPS, Plaza, and Harris</a:t>
            </a:r>
          </a:p>
          <a:p>
            <a:pPr indent="0">
              <a:spcBef>
                <a:spcPts val="600"/>
              </a:spcBef>
            </a:pPr>
            <a:r>
              <a:rPr lang="en-US" dirty="0" smtClean="0"/>
              <a:t>Any site </a:t>
            </a:r>
            <a:r>
              <a:rPr lang="en-US" strike="sngStrike" dirty="0" smtClean="0"/>
              <a:t>that is a teaching hospital or any of our affiliated sites </a:t>
            </a:r>
            <a:r>
              <a:rPr lang="en-US" dirty="0" smtClean="0"/>
              <a:t>(that offers the rotation) are acceptable to do your Emergency Medicine rotation.</a:t>
            </a:r>
          </a:p>
          <a:p>
            <a:pPr indent="0">
              <a:spcBef>
                <a:spcPts val="600"/>
              </a:spcBef>
            </a:pPr>
            <a:r>
              <a:rPr lang="en-US" dirty="0" smtClean="0"/>
              <a:t>A Pediatric Emergency Medicine rotation will meet our core requirement. (Please specify on your paperwork if you are doing a </a:t>
            </a:r>
            <a:r>
              <a:rPr lang="en-US" dirty="0" err="1" smtClean="0"/>
              <a:t>pedi</a:t>
            </a:r>
            <a:r>
              <a:rPr lang="en-US" dirty="0" smtClean="0"/>
              <a:t> EM rotation.)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Garamond Book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NTHSC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imes New Roman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1439</TotalTime>
  <Words>1064</Words>
  <Application>Microsoft Office PowerPoint</Application>
  <PresentationFormat>On-screen Show (4:3)</PresentationFormat>
  <Paragraphs>318</Paragraphs>
  <Slides>24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1_Default Design</vt:lpstr>
      <vt:lpstr>UNTHSC</vt:lpstr>
      <vt:lpstr>PowerPoint Presentation</vt:lpstr>
      <vt:lpstr>Clinical Education Staff</vt:lpstr>
      <vt:lpstr>PowerPoint Presentation</vt:lpstr>
      <vt:lpstr>PowerPoint Presentation</vt:lpstr>
      <vt:lpstr>PowerPoint Presentation</vt:lpstr>
      <vt:lpstr>PowerPoint Presentation</vt:lpstr>
      <vt:lpstr> Scheduling of Core Rotations</vt:lpstr>
      <vt:lpstr> How Do I Switch a  Core Rotation?</vt:lpstr>
      <vt:lpstr>Emergency Medicine</vt:lpstr>
      <vt:lpstr>Geriatrics</vt:lpstr>
      <vt:lpstr>3rd Year Elective or Primary Care Partnership </vt:lpstr>
      <vt:lpstr>How Do I Apply?</vt:lpstr>
      <vt:lpstr>Processing Applications</vt:lpstr>
      <vt:lpstr>Local Affiliated Sites  (Must rotate on our schedule.)</vt:lpstr>
      <vt:lpstr>Remote Affiliated Sites  (Must rotate on our schedule.)</vt:lpstr>
      <vt:lpstr>Letter of Good Standing  (Loaded into your VSAS account.)</vt:lpstr>
      <vt:lpstr>Documents Provided</vt:lpstr>
      <vt:lpstr>COMLEX II-PE</vt:lpstr>
      <vt:lpstr>Evaluations</vt:lpstr>
      <vt:lpstr>Miscellaneous</vt:lpstr>
      <vt:lpstr>PowerPoint Presentation</vt:lpstr>
      <vt:lpstr>PowerPoint Presentation</vt:lpstr>
      <vt:lpstr>PowerPoint Presentation</vt:lpstr>
      <vt:lpstr>PowerPoint Presentation</vt:lpstr>
    </vt:vector>
  </TitlesOfParts>
  <Company>CGi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UNTHSC Power Point Template</dc:title>
  <dc:creator>LEL</dc:creator>
  <cp:lastModifiedBy> RZ</cp:lastModifiedBy>
  <cp:revision>146</cp:revision>
  <dcterms:created xsi:type="dcterms:W3CDTF">2006-08-18T22:00:38Z</dcterms:created>
  <dcterms:modified xsi:type="dcterms:W3CDTF">2013-04-05T20:37:56Z</dcterms:modified>
</cp:coreProperties>
</file>