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7"/>
  </p:notesMasterIdLst>
  <p:handoutMasterIdLst>
    <p:handoutMasterId r:id="rId38"/>
  </p:handoutMasterIdLst>
  <p:sldIdLst>
    <p:sldId id="341" r:id="rId2"/>
    <p:sldId id="342" r:id="rId3"/>
    <p:sldId id="393" r:id="rId4"/>
    <p:sldId id="374" r:id="rId5"/>
    <p:sldId id="385" r:id="rId6"/>
    <p:sldId id="375" r:id="rId7"/>
    <p:sldId id="344" r:id="rId8"/>
    <p:sldId id="394" r:id="rId9"/>
    <p:sldId id="396" r:id="rId10"/>
    <p:sldId id="397" r:id="rId11"/>
    <p:sldId id="398" r:id="rId12"/>
    <p:sldId id="399" r:id="rId13"/>
    <p:sldId id="400" r:id="rId14"/>
    <p:sldId id="402" r:id="rId15"/>
    <p:sldId id="401" r:id="rId16"/>
    <p:sldId id="403" r:id="rId17"/>
    <p:sldId id="390" r:id="rId18"/>
    <p:sldId id="362" r:id="rId19"/>
    <p:sldId id="363" r:id="rId20"/>
    <p:sldId id="364" r:id="rId21"/>
    <p:sldId id="368" r:id="rId22"/>
    <p:sldId id="369" r:id="rId23"/>
    <p:sldId id="404" r:id="rId24"/>
    <p:sldId id="405" r:id="rId25"/>
    <p:sldId id="406" r:id="rId26"/>
    <p:sldId id="371" r:id="rId27"/>
    <p:sldId id="407" r:id="rId28"/>
    <p:sldId id="408" r:id="rId29"/>
    <p:sldId id="409" r:id="rId30"/>
    <p:sldId id="410" r:id="rId31"/>
    <p:sldId id="383" r:id="rId32"/>
    <p:sldId id="384" r:id="rId33"/>
    <p:sldId id="392" r:id="rId34"/>
    <p:sldId id="411" r:id="rId35"/>
    <p:sldId id="288" r:id="rId36"/>
  </p:sldIdLst>
  <p:sldSz cx="9144000" cy="6858000" type="screen4x3"/>
  <p:notesSz cx="7102475" cy="9388475"/>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53E"/>
    <a:srgbClr val="007233"/>
    <a:srgbClr val="FFFF00"/>
    <a:srgbClr val="FF66FF"/>
    <a:srgbClr val="33CAFF"/>
    <a:srgbClr val="FF99CC"/>
    <a:srgbClr val="FCEA04"/>
    <a:srgbClr val="00EA6A"/>
    <a:srgbClr val="AD0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87" autoAdjust="0"/>
  </p:normalViewPr>
  <p:slideViewPr>
    <p:cSldViewPr snapToGrid="0">
      <p:cViewPr varScale="1">
        <p:scale>
          <a:sx n="120" d="100"/>
          <a:sy n="120" d="100"/>
        </p:scale>
        <p:origin x="1344" y="11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6019"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86020"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6021"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a:latin typeface="Arial" charset="0"/>
              </a:defRPr>
            </a:lvl1pPr>
          </a:lstStyle>
          <a:p>
            <a:pPr>
              <a:defRPr/>
            </a:pPr>
            <a:fld id="{67F22546-B4B6-4490-AADD-A02573A5FB6C}" type="slidenum">
              <a:rPr lang="en-US"/>
              <a:pPr>
                <a:defRPr/>
              </a:pPr>
              <a:t>‹#›</a:t>
            </a:fld>
            <a:endParaRPr lang="en-US" dirty="0"/>
          </a:p>
        </p:txBody>
      </p:sp>
    </p:spTree>
    <p:extLst>
      <p:ext uri="{BB962C8B-B14F-4D97-AF65-F5344CB8AC3E}">
        <p14:creationId xmlns:p14="http://schemas.microsoft.com/office/powerpoint/2010/main" val="1988533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9155"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9159"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a:latin typeface="Arial" charset="0"/>
              </a:defRPr>
            </a:lvl1pPr>
          </a:lstStyle>
          <a:p>
            <a:pPr>
              <a:defRPr/>
            </a:pPr>
            <a:fld id="{9AE6402F-0591-442E-A7A9-F7D7B223FEA6}" type="slidenum">
              <a:rPr lang="en-US"/>
              <a:pPr>
                <a:defRPr/>
              </a:pPr>
              <a:t>‹#›</a:t>
            </a:fld>
            <a:endParaRPr lang="en-US" dirty="0"/>
          </a:p>
        </p:txBody>
      </p:sp>
    </p:spTree>
    <p:extLst>
      <p:ext uri="{BB962C8B-B14F-4D97-AF65-F5344CB8AC3E}">
        <p14:creationId xmlns:p14="http://schemas.microsoft.com/office/powerpoint/2010/main" val="1875890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0FE8E50-C0F2-44F2-9799-7B8515200043}" type="slidenum">
              <a:rPr lang="en-US" smtClean="0"/>
              <a:pPr/>
              <a:t>1</a:t>
            </a:fld>
            <a:endParaRPr lang="en-US" dirty="0"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3118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2</a:t>
            </a:fld>
            <a:endParaRPr lang="en-US" dirty="0"/>
          </a:p>
        </p:txBody>
      </p:sp>
    </p:spTree>
    <p:extLst>
      <p:ext uri="{BB962C8B-B14F-4D97-AF65-F5344CB8AC3E}">
        <p14:creationId xmlns:p14="http://schemas.microsoft.com/office/powerpoint/2010/main" val="49374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8F843BB-BD12-4193-B376-972CB920B8B8}" type="slidenum">
              <a:rPr lang="en-US" smtClean="0"/>
              <a:pPr/>
              <a:t>35</a:t>
            </a:fld>
            <a:endParaRPr lang="en-US" dirty="0"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01445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32627" y="2198670"/>
            <a:ext cx="8478747" cy="117149"/>
          </a:xfrm>
          <a:prstGeom prst="rect">
            <a:avLst/>
          </a:prstGeom>
          <a:solidFill>
            <a:srgbClr val="000000"/>
          </a:solidFill>
          <a:ln w="9525">
            <a:noFill/>
            <a:miter lim="800000"/>
            <a:headEnd/>
            <a:tailEnd/>
          </a:ln>
          <a:effectLst/>
        </p:spPr>
        <p:txBody>
          <a:bodyPr wrap="none" anchor="ctr"/>
          <a:lstStyle/>
          <a:p>
            <a:pPr eaLnBrk="0" hangingPunct="0">
              <a:defRPr/>
            </a:pPr>
            <a:endParaRPr lang="en-US" sz="1800" dirty="0">
              <a:latin typeface="Tahoma" charset="0"/>
            </a:endParaRPr>
          </a:p>
        </p:txBody>
      </p:sp>
      <p:sp>
        <p:nvSpPr>
          <p:cNvPr id="28677" name="Rectangle 5"/>
          <p:cNvSpPr>
            <a:spLocks noGrp="1" noChangeArrowheads="1"/>
          </p:cNvSpPr>
          <p:nvPr>
            <p:ph type="subTitle" sz="quarter" idx="1"/>
          </p:nvPr>
        </p:nvSpPr>
        <p:spPr>
          <a:xfrm>
            <a:off x="4641576" y="5337313"/>
            <a:ext cx="4174433" cy="815423"/>
          </a:xfrm>
          <a:effectLst/>
        </p:spPr>
        <p:txBody>
          <a:bodyPr/>
          <a:lstStyle>
            <a:lvl1pPr marL="0" indent="0">
              <a:buFontTx/>
              <a:buNone/>
              <a:defRPr sz="2400">
                <a:solidFill>
                  <a:schemeClr val="accent4">
                    <a:lumMod val="10000"/>
                  </a:schemeClr>
                </a:solidFill>
              </a:defRPr>
            </a:lvl1pPr>
          </a:lstStyle>
          <a:p>
            <a:r>
              <a:rPr lang="en-US" dirty="0"/>
              <a:t>Click to edit Master subtitle style</a:t>
            </a:r>
          </a:p>
        </p:txBody>
      </p:sp>
      <p:sp>
        <p:nvSpPr>
          <p:cNvPr id="28681" name="Rectangle 9"/>
          <p:cNvSpPr>
            <a:spLocks noGrp="1" noChangeArrowheads="1"/>
          </p:cNvSpPr>
          <p:nvPr>
            <p:ph type="ctrTitle" sz="quarter"/>
          </p:nvPr>
        </p:nvSpPr>
        <p:spPr>
          <a:xfrm>
            <a:off x="4631637" y="2494722"/>
            <a:ext cx="4174433" cy="2829339"/>
          </a:xfrm>
          <a:effectLst/>
        </p:spPr>
        <p:txBody>
          <a:bodyPr anchor="b"/>
          <a:lstStyle>
            <a:lvl1pPr>
              <a:defRPr sz="3600" b="1">
                <a:solidFill>
                  <a:srgbClr val="00853E"/>
                </a:solidFill>
                <a:effectLst/>
                <a:latin typeface="Arial" pitchFamily="34" charset="0"/>
                <a:ea typeface="Verdana" pitchFamily="34" charset="0"/>
                <a:cs typeface="Arial" pitchFamily="34" charset="0"/>
              </a:defRPr>
            </a:lvl1pPr>
          </a:lstStyle>
          <a:p>
            <a:r>
              <a:rPr lang="en-US" dirty="0"/>
              <a:t>Click to edit Master title style</a:t>
            </a:r>
          </a:p>
        </p:txBody>
      </p:sp>
      <p:pic>
        <p:nvPicPr>
          <p:cNvPr id="1026" name="Picture 2" descr="C:\Users\cbluemel\Desktop\_Graphics\_UNTHSC\Rebrand\PPT\UNTHSC_Logo.png"/>
          <p:cNvPicPr>
            <a:picLocks noChangeAspect="1" noChangeArrowheads="1"/>
          </p:cNvPicPr>
          <p:nvPr userDrawn="1"/>
        </p:nvPicPr>
        <p:blipFill>
          <a:blip r:embed="rId2" cstate="print"/>
          <a:stretch>
            <a:fillRect/>
          </a:stretch>
        </p:blipFill>
        <p:spPr bwMode="auto">
          <a:xfrm>
            <a:off x="1311071" y="1082556"/>
            <a:ext cx="6641128" cy="990634"/>
          </a:xfrm>
          <a:prstGeom prst="rect">
            <a:avLst/>
          </a:prstGeom>
          <a:noFill/>
        </p:spPr>
      </p:pic>
      <p:pic>
        <p:nvPicPr>
          <p:cNvPr id="1027" name="Picture 3" descr="C:\Users\cbluemel\Desktop\_Graphics\_UNTHSC\Rebrand\PPT\Aerila_Campus_FtWorth.jpg"/>
          <p:cNvPicPr>
            <a:picLocks noChangeAspect="1" noChangeArrowheads="1"/>
          </p:cNvPicPr>
          <p:nvPr userDrawn="1"/>
        </p:nvPicPr>
        <p:blipFill>
          <a:blip r:embed="rId3" cstate="print"/>
          <a:srcRect/>
          <a:stretch>
            <a:fillRect/>
          </a:stretch>
        </p:blipFill>
        <p:spPr bwMode="auto">
          <a:xfrm>
            <a:off x="596900" y="2315817"/>
            <a:ext cx="3845892" cy="38458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445183-FE3C-4938-9B77-7EC6E36A613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74638"/>
            <a:ext cx="6080125"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8ADD92CF-9520-48A0-9AD8-D22DECD162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87338" indent="-287338">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sldNum" sz="quarter" idx="10"/>
          </p:nvPr>
        </p:nvSpPr>
        <p:spPr>
          <a:ln/>
        </p:spPr>
        <p:txBody>
          <a:bodyPr/>
          <a:lstStyle>
            <a:lvl1pPr>
              <a:defRPr/>
            </a:lvl1pPr>
          </a:lstStyle>
          <a:p>
            <a:pPr>
              <a:defRPr/>
            </a:pPr>
            <a:fld id="{C59C47C7-6040-4170-BFB7-E3E4EA3AC26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72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26B3BC5-4C99-45ED-8DBD-D10C5483896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A4A4663-DF93-44E9-8D1C-DF524AD3086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3C369D9-5500-49E5-B6CD-1277354CC7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A68E8B17-8AC9-448E-BD4C-8F4F3C4634A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0AFA309-D183-4FAE-A3AB-C5BB7AA1A3E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3A6452D-226A-441D-9374-4111D31123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305144-A803-4BE1-9875-85EF2FC827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0" y="0"/>
            <a:ext cx="9144000" cy="1500188"/>
          </a:xfrm>
          <a:prstGeom prst="rect">
            <a:avLst/>
          </a:prstGeom>
          <a:solidFill>
            <a:srgbClr val="000000"/>
          </a:solidFill>
          <a:ln w="9525">
            <a:noFill/>
            <a:miter lim="800000"/>
            <a:headEnd/>
            <a:tailEnd/>
          </a:ln>
          <a:effectLst/>
        </p:spPr>
        <p:txBody>
          <a:bodyPr wrap="none" anchor="ctr"/>
          <a:lstStyle/>
          <a:p>
            <a:pPr eaLnBrk="0" hangingPunct="0">
              <a:defRPr/>
            </a:pPr>
            <a:endParaRPr lang="en-US" sz="1800" dirty="0">
              <a:latin typeface="Tahoma" charset="0"/>
            </a:endParaRPr>
          </a:p>
        </p:txBody>
      </p:sp>
      <p:sp>
        <p:nvSpPr>
          <p:cNvPr id="53251" name="Rectangle 5"/>
          <p:cNvSpPr>
            <a:spLocks noGrp="1" noChangeArrowheads="1"/>
          </p:cNvSpPr>
          <p:nvPr>
            <p:ph type="title"/>
          </p:nvPr>
        </p:nvSpPr>
        <p:spPr bwMode="auto">
          <a:xfrm>
            <a:off x="377825" y="274638"/>
            <a:ext cx="84580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54" name="Rectangle 6"/>
          <p:cNvSpPr>
            <a:spLocks noGrp="1" noChangeArrowheads="1"/>
          </p:cNvSpPr>
          <p:nvPr>
            <p:ph type="body" idx="1"/>
          </p:nvPr>
        </p:nvSpPr>
        <p:spPr bwMode="auto">
          <a:xfrm>
            <a:off x="393700" y="1600200"/>
            <a:ext cx="82931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57" name="Rectangle 9"/>
          <p:cNvSpPr>
            <a:spLocks noGrp="1" noChangeArrowheads="1"/>
          </p:cNvSpPr>
          <p:nvPr>
            <p:ph type="sldNum" sz="quarter" idx="4"/>
          </p:nvPr>
        </p:nvSpPr>
        <p:spPr bwMode="auto">
          <a:xfrm>
            <a:off x="6899275"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effectLst/>
                <a:latin typeface="Tahoma" charset="0"/>
              </a:defRPr>
            </a:lvl1pPr>
          </a:lstStyle>
          <a:p>
            <a:pPr>
              <a:defRPr/>
            </a:pPr>
            <a:fld id="{03792156-F05B-41C4-AD9C-EF8597219541}" type="slidenum">
              <a:rPr lang="en-US" smtClean="0"/>
              <a:pPr>
                <a:defRPr/>
              </a:pPr>
              <a:t>‹#›</a:t>
            </a:fld>
            <a:endParaRPr lang="en-US" dirty="0"/>
          </a:p>
        </p:txBody>
      </p:sp>
      <p:sp>
        <p:nvSpPr>
          <p:cNvPr id="7" name="Rectangle 6"/>
          <p:cNvSpPr/>
          <p:nvPr userDrawn="1"/>
        </p:nvSpPr>
        <p:spPr bwMode="auto">
          <a:xfrm>
            <a:off x="0" y="1428108"/>
            <a:ext cx="7304926" cy="123290"/>
          </a:xfrm>
          <a:prstGeom prst="rect">
            <a:avLst/>
          </a:prstGeom>
          <a:solidFill>
            <a:srgbClr val="00853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pic>
        <p:nvPicPr>
          <p:cNvPr id="2050" name="Picture 2" descr="C:\Users\cbluemel\Desktop\_Graphics\_UNTHSC\Rebrand\PPT\UNTHSC_Logo_white.png"/>
          <p:cNvPicPr>
            <a:picLocks noChangeAspect="1" noChangeArrowheads="1"/>
          </p:cNvPicPr>
          <p:nvPr userDrawn="1"/>
        </p:nvPicPr>
        <p:blipFill>
          <a:blip r:embed="rId13" cstate="print"/>
          <a:stretch>
            <a:fillRect/>
          </a:stretch>
        </p:blipFill>
        <p:spPr bwMode="auto">
          <a:xfrm>
            <a:off x="188846" y="6444518"/>
            <a:ext cx="1600196" cy="238696"/>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4400">
          <a:solidFill>
            <a:srgbClr val="00EA6A"/>
          </a:solidFill>
          <a:latin typeface="Times New Roman" pitchFamily="18" charset="0"/>
        </a:defRPr>
      </a:lvl2pPr>
      <a:lvl3pPr algn="l" rtl="0" eaLnBrk="0" fontAlgn="base" hangingPunct="0">
        <a:spcBef>
          <a:spcPct val="0"/>
        </a:spcBef>
        <a:spcAft>
          <a:spcPct val="0"/>
        </a:spcAft>
        <a:defRPr sz="4400">
          <a:solidFill>
            <a:srgbClr val="00EA6A"/>
          </a:solidFill>
          <a:latin typeface="Times New Roman" pitchFamily="18" charset="0"/>
        </a:defRPr>
      </a:lvl3pPr>
      <a:lvl4pPr algn="l" rtl="0" eaLnBrk="0" fontAlgn="base" hangingPunct="0">
        <a:spcBef>
          <a:spcPct val="0"/>
        </a:spcBef>
        <a:spcAft>
          <a:spcPct val="0"/>
        </a:spcAft>
        <a:defRPr sz="4400">
          <a:solidFill>
            <a:srgbClr val="00EA6A"/>
          </a:solidFill>
          <a:latin typeface="Times New Roman" pitchFamily="18" charset="0"/>
        </a:defRPr>
      </a:lvl4pPr>
      <a:lvl5pPr algn="l" rtl="0" eaLnBrk="0" fontAlgn="base" hangingPunct="0">
        <a:spcBef>
          <a:spcPct val="0"/>
        </a:spcBef>
        <a:spcAft>
          <a:spcPct val="0"/>
        </a:spcAft>
        <a:defRPr sz="4400">
          <a:solidFill>
            <a:srgbClr val="00EA6A"/>
          </a:solidFill>
          <a:latin typeface="Times New Roman" pitchFamily="18" charset="0"/>
        </a:defRPr>
      </a:lvl5pPr>
      <a:lvl6pPr marL="457200" algn="l" rtl="0" fontAlgn="base">
        <a:spcBef>
          <a:spcPct val="0"/>
        </a:spcBef>
        <a:spcAft>
          <a:spcPct val="0"/>
        </a:spcAft>
        <a:defRPr sz="4400">
          <a:solidFill>
            <a:srgbClr val="FFFF00"/>
          </a:solidFill>
          <a:latin typeface="Times New Roman" pitchFamily="18" charset="0"/>
        </a:defRPr>
      </a:lvl6pPr>
      <a:lvl7pPr marL="914400" algn="l" rtl="0" fontAlgn="base">
        <a:spcBef>
          <a:spcPct val="0"/>
        </a:spcBef>
        <a:spcAft>
          <a:spcPct val="0"/>
        </a:spcAft>
        <a:defRPr sz="4400">
          <a:solidFill>
            <a:srgbClr val="FFFF00"/>
          </a:solidFill>
          <a:latin typeface="Times New Roman" pitchFamily="18" charset="0"/>
        </a:defRPr>
      </a:lvl7pPr>
      <a:lvl8pPr marL="1371600" algn="l" rtl="0" fontAlgn="base">
        <a:spcBef>
          <a:spcPct val="0"/>
        </a:spcBef>
        <a:spcAft>
          <a:spcPct val="0"/>
        </a:spcAft>
        <a:defRPr sz="4400">
          <a:solidFill>
            <a:srgbClr val="FFFF00"/>
          </a:solidFill>
          <a:latin typeface="Times New Roman" pitchFamily="18" charset="0"/>
        </a:defRPr>
      </a:lvl8pPr>
      <a:lvl9pPr marL="1828800" algn="l" rtl="0" fontAlgn="base">
        <a:spcBef>
          <a:spcPct val="0"/>
        </a:spcBef>
        <a:spcAft>
          <a:spcPct val="0"/>
        </a:spcAft>
        <a:defRPr sz="4400">
          <a:solidFill>
            <a:srgbClr val="FFFF00"/>
          </a:solidFill>
          <a:latin typeface="Times New Roman" pitchFamily="18" charset="0"/>
        </a:defRPr>
      </a:lvl9pPr>
    </p:titleStyle>
    <p:bodyStyle>
      <a:lvl1pPr marL="288925" indent="-288925"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accent4">
              <a:lumMod val="1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accent4">
              <a:lumMod val="1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accent4">
              <a:lumMod val="1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accent4">
              <a:lumMod val="1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nthsc.ethicspoint.com/" TargetMode="External"/><Relationship Id="rId2" Type="http://schemas.openxmlformats.org/officeDocument/2006/relationships/hyperlink" Target="mailto:Trisha.VanDuser@unths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ictimsofcrime.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unthsc.edu/police/abandoned-property-list/clery-ac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unthsc.edu/police/" TargetMode="External"/><Relationship Id="rId2" Type="http://schemas.openxmlformats.org/officeDocument/2006/relationships/hyperlink" Target="https://www.unthsc.edu/care-and-civility/sexual-assault-support/" TargetMode="External"/><Relationship Id="rId1" Type="http://schemas.openxmlformats.org/officeDocument/2006/relationships/slideLayout" Target="../slideLayouts/slideLayout2.xml"/><Relationship Id="rId6" Type="http://schemas.openxmlformats.org/officeDocument/2006/relationships/hyperlink" Target="https://www.unthsc.edu/students/wp-content/uploads/sites/26/UNTHSC-Annual-Security-Report-2019-2020.pdf" TargetMode="External"/><Relationship Id="rId5" Type="http://schemas.openxmlformats.org/officeDocument/2006/relationships/hyperlink" Target="mailto:Trisha.VanDuser@unthsc.edu" TargetMode="External"/><Relationship Id="rId4" Type="http://schemas.openxmlformats.org/officeDocument/2006/relationships/hyperlink" Target="https://www.unthsc.edu/care-and-civility/care-tea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CareTeam@unthsc.edu" TargetMode="External"/><Relationship Id="rId7" Type="http://schemas.openxmlformats.org/officeDocument/2006/relationships/hyperlink" Target="https://www.unthsc.edu/police/abandoned-property-list/clery-act/" TargetMode="External"/><Relationship Id="rId2" Type="http://schemas.openxmlformats.org/officeDocument/2006/relationships/hyperlink" Target="https://www.unthsc.edu/police/" TargetMode="External"/><Relationship Id="rId1" Type="http://schemas.openxmlformats.org/officeDocument/2006/relationships/slideLayout" Target="../slideLayouts/slideLayout2.xml"/><Relationship Id="rId6" Type="http://schemas.openxmlformats.org/officeDocument/2006/relationships/hyperlink" Target="https://www.unthsc.edu/care-and-civility/sexual-assault-support/" TargetMode="External"/><Relationship Id="rId5" Type="http://schemas.openxmlformats.org/officeDocument/2006/relationships/hyperlink" Target="mailto:Trisha.VanDuser@unthsc.edu" TargetMode="External"/><Relationship Id="rId4" Type="http://schemas.openxmlformats.org/officeDocument/2006/relationships/hyperlink" Target="https://www.unthsc.edu/care-and-civility/care-tea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ubtitle 3"/>
          <p:cNvSpPr>
            <a:spLocks noGrp="1"/>
          </p:cNvSpPr>
          <p:nvPr>
            <p:ph type="subTitle" sz="quarter" idx="1"/>
          </p:nvPr>
        </p:nvSpPr>
        <p:spPr/>
        <p:txBody>
          <a:bodyPr/>
          <a:lstStyle/>
          <a:p>
            <a:pPr>
              <a:defRPr/>
            </a:pPr>
            <a:r>
              <a:rPr lang="en-US" dirty="0" smtClean="0"/>
              <a:t/>
            </a:r>
            <a:br>
              <a:rPr lang="en-US" dirty="0" smtClean="0"/>
            </a:br>
            <a:r>
              <a:rPr lang="en-US" dirty="0" smtClean="0"/>
              <a:t>Division of Student Affairs</a:t>
            </a:r>
            <a:endParaRPr lang="en-US" dirty="0"/>
          </a:p>
        </p:txBody>
      </p:sp>
      <p:sp>
        <p:nvSpPr>
          <p:cNvPr id="2052" name="Rectangle 4"/>
          <p:cNvSpPr>
            <a:spLocks noGrp="1" noChangeArrowheads="1"/>
          </p:cNvSpPr>
          <p:nvPr>
            <p:ph type="ctrTitle" sz="quarter"/>
          </p:nvPr>
        </p:nvSpPr>
        <p:spPr/>
        <p:txBody>
          <a:bodyPr/>
          <a:lstStyle/>
          <a:p>
            <a:pPr algn="ctr">
              <a:defRPr/>
            </a:pPr>
            <a:r>
              <a:rPr lang="en-US" dirty="0" smtClean="0"/>
              <a:t>Campus Security Authority Training 2019</a:t>
            </a:r>
            <a:endParaRPr lang="pl-PL"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dirty="0" smtClean="0"/>
              <a:t>CSAs must submit the Crime Statistic Report survey that is sent via email on a quarterly basis from the Office of Student Affairs. However, reports of crime should be made immediately to the UNTHSC Police Department, should they occur.</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10</a:t>
            </a:fld>
            <a:endParaRPr lang="en-US" dirty="0"/>
          </a:p>
        </p:txBody>
      </p:sp>
    </p:spTree>
    <p:extLst>
      <p:ext uri="{BB962C8B-B14F-4D97-AF65-F5344CB8AC3E}">
        <p14:creationId xmlns:p14="http://schemas.microsoft.com/office/powerpoint/2010/main" val="340754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sz="2400" dirty="0" smtClean="0"/>
              <a:t>Incidents may be beyond the CSAs comfort level and it is not the role of the CSA to determine whether or not a crime took place, but only to report it.</a:t>
            </a:r>
          </a:p>
          <a:p>
            <a:r>
              <a:rPr lang="en-US" sz="2400" dirty="0" smtClean="0"/>
              <a:t>CSAs may refer victims to trained individuals on campus:</a:t>
            </a:r>
          </a:p>
          <a:p>
            <a:pPr lvl="1"/>
            <a:r>
              <a:rPr lang="en-US" sz="2400" dirty="0" smtClean="0"/>
              <a:t>Title IX Coordinator: Dr. Trisha Van Duser, </a:t>
            </a:r>
            <a:r>
              <a:rPr lang="en-US" sz="2400" dirty="0" smtClean="0">
                <a:hlinkClick r:id="rId2"/>
              </a:rPr>
              <a:t>Trisha.VanDuser@unthsc.edu</a:t>
            </a:r>
            <a:r>
              <a:rPr lang="en-US" sz="2400" dirty="0" smtClean="0"/>
              <a:t>; Student Service Center Room 223; (817) 735-2508</a:t>
            </a:r>
          </a:p>
          <a:p>
            <a:pPr lvl="1"/>
            <a:r>
              <a:rPr lang="en-US" sz="2400" dirty="0" smtClean="0"/>
              <a:t>Trust Line: </a:t>
            </a:r>
            <a:r>
              <a:rPr lang="en-US" sz="2400" dirty="0" smtClean="0">
                <a:hlinkClick r:id="rId3"/>
              </a:rPr>
              <a:t>www.unthsc.ethicspoint.com</a:t>
            </a:r>
            <a:r>
              <a:rPr lang="en-US" sz="2400" dirty="0" smtClean="0"/>
              <a:t> or 844-692-6025</a:t>
            </a:r>
          </a:p>
          <a:p>
            <a:pPr lvl="1"/>
            <a:r>
              <a:rPr lang="en-US" sz="2400" dirty="0" smtClean="0"/>
              <a:t>UNTHSC PD: 3600 </a:t>
            </a:r>
            <a:r>
              <a:rPr lang="en-US" sz="2400" dirty="0" err="1" smtClean="0"/>
              <a:t>Mattison</a:t>
            </a:r>
            <a:r>
              <a:rPr lang="en-US" sz="2400" dirty="0" smtClean="0"/>
              <a:t> Avenue or (817) 735-2210</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11</a:t>
            </a:fld>
            <a:endParaRPr lang="en-US" dirty="0"/>
          </a:p>
        </p:txBody>
      </p:sp>
    </p:spTree>
    <p:extLst>
      <p:ext uri="{BB962C8B-B14F-4D97-AF65-F5344CB8AC3E}">
        <p14:creationId xmlns:p14="http://schemas.microsoft.com/office/powerpoint/2010/main" val="344127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	</a:t>
            </a:r>
            <a:endParaRPr lang="en-US" dirty="0"/>
          </a:p>
        </p:txBody>
      </p:sp>
      <p:sp>
        <p:nvSpPr>
          <p:cNvPr id="3" name="Content Placeholder 2"/>
          <p:cNvSpPr>
            <a:spLocks noGrp="1"/>
          </p:cNvSpPr>
          <p:nvPr>
            <p:ph idx="1"/>
          </p:nvPr>
        </p:nvSpPr>
        <p:spPr/>
        <p:txBody>
          <a:bodyPr/>
          <a:lstStyle/>
          <a:p>
            <a:r>
              <a:rPr lang="en-US" dirty="0" smtClean="0"/>
              <a:t>Reports from CSAs will be used to:</a:t>
            </a:r>
          </a:p>
          <a:p>
            <a:pPr lvl="1"/>
            <a:r>
              <a:rPr lang="en-US" dirty="0" smtClean="0"/>
              <a:t>Fulfill UNTHSC’s responsibility to annually disclose </a:t>
            </a:r>
            <a:r>
              <a:rPr lang="en-US" dirty="0" err="1" smtClean="0"/>
              <a:t>Clery</a:t>
            </a:r>
            <a:r>
              <a:rPr lang="en-US" dirty="0" smtClean="0"/>
              <a:t> crime statistics</a:t>
            </a:r>
          </a:p>
          <a:p>
            <a:pPr lvl="1"/>
            <a:r>
              <a:rPr lang="en-US" dirty="0" smtClean="0"/>
              <a:t>To issue timely warnings for </a:t>
            </a:r>
            <a:r>
              <a:rPr lang="en-US" dirty="0" err="1" smtClean="0"/>
              <a:t>Clery</a:t>
            </a:r>
            <a:r>
              <a:rPr lang="en-US" dirty="0" smtClean="0"/>
              <a:t> crimes that pose a threat to our campus community</a:t>
            </a:r>
          </a:p>
          <a:p>
            <a:pPr lvl="1"/>
            <a:r>
              <a:rPr lang="en-US" dirty="0" smtClean="0"/>
              <a:t>To enter the information in the Daily Crime Log</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12</a:t>
            </a:fld>
            <a:endParaRPr lang="en-US" dirty="0"/>
          </a:p>
        </p:txBody>
      </p:sp>
    </p:spTree>
    <p:extLst>
      <p:ext uri="{BB962C8B-B14F-4D97-AF65-F5344CB8AC3E}">
        <p14:creationId xmlns:p14="http://schemas.microsoft.com/office/powerpoint/2010/main" val="1517218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a:t>
            </a:r>
            <a:endParaRPr lang="en-US" dirty="0"/>
          </a:p>
        </p:txBody>
      </p:sp>
      <p:sp>
        <p:nvSpPr>
          <p:cNvPr id="3" name="Content Placeholder 2"/>
          <p:cNvSpPr>
            <a:spLocks noGrp="1"/>
          </p:cNvSpPr>
          <p:nvPr>
            <p:ph idx="1"/>
          </p:nvPr>
        </p:nvSpPr>
        <p:spPr/>
        <p:txBody>
          <a:bodyPr/>
          <a:lstStyle/>
          <a:p>
            <a:r>
              <a:rPr lang="en-US" dirty="0" smtClean="0"/>
              <a:t>Police Report: Used by the UNTHSC Police Department to initiate a </a:t>
            </a:r>
            <a:r>
              <a:rPr lang="en-US" b="1" u="sng" dirty="0" smtClean="0"/>
              <a:t>criminal investigation</a:t>
            </a:r>
            <a:r>
              <a:rPr lang="en-US" dirty="0" smtClean="0"/>
              <a:t>.</a:t>
            </a:r>
          </a:p>
          <a:p>
            <a:pPr lvl="1"/>
            <a:r>
              <a:rPr lang="en-US" dirty="0" smtClean="0"/>
              <a:t>UNTHSC Police Department (817) 735-2210</a:t>
            </a:r>
          </a:p>
          <a:p>
            <a:pPr lvl="1"/>
            <a:r>
              <a:rPr lang="en-US" dirty="0" smtClean="0">
                <a:hlinkClick r:id="rId2"/>
              </a:rPr>
              <a:t>www.unthsc.edu/police</a:t>
            </a:r>
            <a:r>
              <a:rPr lang="en-US" dirty="0" smtClean="0"/>
              <a:t> </a:t>
            </a:r>
          </a:p>
          <a:p>
            <a:pPr lvl="1"/>
            <a:r>
              <a:rPr lang="en-US" dirty="0" smtClean="0"/>
              <a:t>3600 </a:t>
            </a:r>
            <a:r>
              <a:rPr lang="en-US" dirty="0" err="1" smtClean="0"/>
              <a:t>Mattison</a:t>
            </a:r>
            <a:r>
              <a:rPr lang="en-US" dirty="0" smtClean="0"/>
              <a:t> Avenue</a:t>
            </a:r>
          </a:p>
          <a:p>
            <a:r>
              <a:rPr lang="en-US" dirty="0" smtClean="0"/>
              <a:t>CSA Report: An online report made by a CSA which will be sent to the UNTHSC Police Department if it meets </a:t>
            </a:r>
            <a:r>
              <a:rPr lang="en-US" dirty="0" err="1" smtClean="0"/>
              <a:t>Clery</a:t>
            </a:r>
            <a:r>
              <a:rPr lang="en-US" dirty="0" smtClean="0"/>
              <a:t> requirements.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13</a:t>
            </a:fld>
            <a:endParaRPr lang="en-US" dirty="0"/>
          </a:p>
        </p:txBody>
      </p:sp>
    </p:spTree>
    <p:extLst>
      <p:ext uri="{BB962C8B-B14F-4D97-AF65-F5344CB8AC3E}">
        <p14:creationId xmlns:p14="http://schemas.microsoft.com/office/powerpoint/2010/main" val="180392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CSA Responsibilities</a:t>
            </a:r>
            <a:endParaRPr lang="en-US" dirty="0"/>
          </a:p>
        </p:txBody>
      </p:sp>
      <p:sp>
        <p:nvSpPr>
          <p:cNvPr id="3" name="Content Placeholder 2"/>
          <p:cNvSpPr>
            <a:spLocks noGrp="1"/>
          </p:cNvSpPr>
          <p:nvPr>
            <p:ph idx="1"/>
          </p:nvPr>
        </p:nvSpPr>
        <p:spPr/>
        <p:txBody>
          <a:bodyPr/>
          <a:lstStyle/>
          <a:p>
            <a:r>
              <a:rPr lang="en-US" dirty="0" smtClean="0"/>
              <a:t>Investigating a crime.</a:t>
            </a:r>
          </a:p>
          <a:p>
            <a:r>
              <a:rPr lang="en-US" dirty="0" smtClean="0"/>
              <a:t>Determining whether a crime occurred.</a:t>
            </a:r>
          </a:p>
          <a:p>
            <a:r>
              <a:rPr lang="en-US" dirty="0" smtClean="0"/>
              <a:t>Apprehending criminals.</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14</a:t>
            </a:fld>
            <a:endParaRPr lang="en-US" dirty="0"/>
          </a:p>
        </p:txBody>
      </p:sp>
    </p:spTree>
    <p:extLst>
      <p:ext uri="{BB962C8B-B14F-4D97-AF65-F5344CB8AC3E}">
        <p14:creationId xmlns:p14="http://schemas.microsoft.com/office/powerpoint/2010/main" val="245539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Resources</a:t>
            </a:r>
            <a:endParaRPr lang="en-US" dirty="0"/>
          </a:p>
        </p:txBody>
      </p:sp>
      <p:sp>
        <p:nvSpPr>
          <p:cNvPr id="3" name="Content Placeholder 2"/>
          <p:cNvSpPr>
            <a:spLocks noGrp="1"/>
          </p:cNvSpPr>
          <p:nvPr>
            <p:ph sz="half" idx="1"/>
          </p:nvPr>
        </p:nvSpPr>
        <p:spPr/>
        <p:txBody>
          <a:bodyPr/>
          <a:lstStyle/>
          <a:p>
            <a:pPr marL="0" indent="0">
              <a:buNone/>
            </a:pPr>
            <a:r>
              <a:rPr lang="en-US" dirty="0" smtClean="0"/>
              <a:t>On-Campus Resources:</a:t>
            </a:r>
          </a:p>
          <a:p>
            <a:r>
              <a:rPr lang="en-US" dirty="0" smtClean="0"/>
              <a:t>Security Escort Services</a:t>
            </a:r>
          </a:p>
          <a:p>
            <a:r>
              <a:rPr lang="en-US" dirty="0" smtClean="0"/>
              <a:t>Emergency Phones</a:t>
            </a:r>
          </a:p>
          <a:p>
            <a:r>
              <a:rPr lang="en-US" dirty="0" smtClean="0"/>
              <a:t>Title IX Coordinator</a:t>
            </a:r>
          </a:p>
          <a:p>
            <a:r>
              <a:rPr lang="en-US" dirty="0" smtClean="0"/>
              <a:t>UNTHSC PD</a:t>
            </a:r>
          </a:p>
          <a:p>
            <a:r>
              <a:rPr lang="en-US" dirty="0" smtClean="0"/>
              <a:t>Student Health Clinic</a:t>
            </a:r>
          </a:p>
        </p:txBody>
      </p:sp>
      <p:sp>
        <p:nvSpPr>
          <p:cNvPr id="5" name="Content Placeholder 4"/>
          <p:cNvSpPr>
            <a:spLocks noGrp="1"/>
          </p:cNvSpPr>
          <p:nvPr>
            <p:ph sz="half" idx="2"/>
          </p:nvPr>
        </p:nvSpPr>
        <p:spPr/>
        <p:txBody>
          <a:bodyPr/>
          <a:lstStyle/>
          <a:p>
            <a:pPr marL="0" indent="0">
              <a:buNone/>
            </a:pPr>
            <a:r>
              <a:rPr lang="en-US" sz="1200" dirty="0" smtClean="0"/>
              <a:t>Off-Campus Resources:</a:t>
            </a:r>
          </a:p>
          <a:p>
            <a:r>
              <a:rPr lang="en-US" sz="1200" dirty="0"/>
              <a:t>Domestic Violence Against Women and Children 	</a:t>
            </a:r>
            <a:r>
              <a:rPr lang="en-US" sz="1200" dirty="0" smtClean="0"/>
              <a:t> 	1 (877</a:t>
            </a:r>
            <a:r>
              <a:rPr lang="en-US" sz="1200" dirty="0"/>
              <a:t>) 701-SAFE (7233)</a:t>
            </a:r>
          </a:p>
          <a:p>
            <a:r>
              <a:rPr lang="en-US" sz="1200" dirty="0"/>
              <a:t>MHMR of Tarrant County				(817) 569-4300 or (817) 335-3022</a:t>
            </a:r>
          </a:p>
          <a:p>
            <a:r>
              <a:rPr lang="en-US" sz="1200" dirty="0"/>
              <a:t>National Stalking Resource Center			</a:t>
            </a:r>
            <a:r>
              <a:rPr lang="en-US" sz="1200" u="sng" dirty="0">
                <a:hlinkClick r:id="rId2"/>
              </a:rPr>
              <a:t>www.victimsofcrime.org</a:t>
            </a:r>
            <a:r>
              <a:rPr lang="en-US" sz="1200" dirty="0"/>
              <a:t> </a:t>
            </a:r>
          </a:p>
          <a:p>
            <a:r>
              <a:rPr lang="en-US" sz="1200" dirty="0"/>
              <a:t>Rape Crisis and Victim Services - Fort Worth		(817) 927-2737 or (817) 927-4039  </a:t>
            </a:r>
          </a:p>
          <a:p>
            <a:r>
              <a:rPr lang="en-US" sz="1200" dirty="0"/>
              <a:t>Rape Crisis and Victim Services - Dallas			(214) 590-0430</a:t>
            </a:r>
          </a:p>
          <a:p>
            <a:r>
              <a:rPr lang="en-US" sz="1200" dirty="0"/>
              <a:t>Rape Crisis and Victim Services - Denton		(940) 382-7273</a:t>
            </a:r>
          </a:p>
          <a:p>
            <a:r>
              <a:rPr lang="en-US" sz="1200" dirty="0"/>
              <a:t>Safe Haven of Tarrant County		</a:t>
            </a:r>
            <a:r>
              <a:rPr lang="en-US" sz="1200" dirty="0" smtClean="0"/>
              <a:t>(</a:t>
            </a:r>
            <a:r>
              <a:rPr lang="en-US" sz="1200" dirty="0"/>
              <a:t>817) 535-6462                            </a:t>
            </a:r>
          </a:p>
          <a:p>
            <a:r>
              <a:rPr lang="en-US" sz="1200" dirty="0"/>
              <a:t>Student Assistance Program (confidential counseling)	(855) 270-3349</a:t>
            </a:r>
          </a:p>
          <a:p>
            <a:r>
              <a:rPr lang="en-US" sz="1200" dirty="0"/>
              <a:t>Women’s Center Counseling Services			(817) 927-4000 or (817) 927-4040</a:t>
            </a:r>
          </a:p>
          <a:p>
            <a:r>
              <a:rPr lang="en-US" sz="1200" dirty="0"/>
              <a:t>One Safe Place				</a:t>
            </a:r>
            <a:r>
              <a:rPr lang="en-US" sz="1200" dirty="0" smtClean="0"/>
              <a:t>(</a:t>
            </a:r>
            <a:r>
              <a:rPr lang="en-US" sz="1200" dirty="0"/>
              <a:t>817) 885-7774 or (817) 916-4323</a:t>
            </a:r>
          </a:p>
          <a:p>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15</a:t>
            </a:fld>
            <a:endParaRPr lang="en-US" dirty="0"/>
          </a:p>
        </p:txBody>
      </p:sp>
    </p:spTree>
    <p:extLst>
      <p:ext uri="{BB962C8B-B14F-4D97-AF65-F5344CB8AC3E}">
        <p14:creationId xmlns:p14="http://schemas.microsoft.com/office/powerpoint/2010/main" val="292364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Clery</a:t>
            </a:r>
            <a:r>
              <a:rPr lang="en-US" dirty="0" smtClean="0"/>
              <a:t> Geography</a:t>
            </a:r>
            <a:endParaRPr lang="en-US" dirty="0"/>
          </a:p>
        </p:txBody>
      </p:sp>
      <p:sp>
        <p:nvSpPr>
          <p:cNvPr id="3" name="Content Placeholder 2"/>
          <p:cNvSpPr>
            <a:spLocks noGrp="1"/>
          </p:cNvSpPr>
          <p:nvPr>
            <p:ph idx="1"/>
          </p:nvPr>
        </p:nvSpPr>
        <p:spPr/>
        <p:txBody>
          <a:bodyPr/>
          <a:lstStyle/>
          <a:p>
            <a:r>
              <a:rPr lang="en-US" sz="2400" b="1" u="sng" dirty="0" smtClean="0"/>
              <a:t>On Campus</a:t>
            </a:r>
            <a:r>
              <a:rPr lang="en-US" sz="2400" dirty="0" smtClean="0"/>
              <a:t>: Property owned or controlled by UNTHSC that is reasonably contiguous to one another and directly supports or relates to UNTHSC’s educational purpose.</a:t>
            </a:r>
          </a:p>
          <a:p>
            <a:r>
              <a:rPr lang="en-US" sz="2400" b="1" u="sng" dirty="0" smtClean="0"/>
              <a:t>Public Property</a:t>
            </a:r>
            <a:r>
              <a:rPr lang="en-US" sz="2400" dirty="0" smtClean="0"/>
              <a:t>: All public property that is within the same reasonably contiguous area, such as sidewalks, streets, thoroughfares, or parking, and is adjacent to UNTHSC owned or controlled properties.</a:t>
            </a:r>
          </a:p>
          <a:p>
            <a:r>
              <a:rPr lang="en-US" sz="2400" b="1" u="sng" dirty="0" smtClean="0"/>
              <a:t>Non-Campus</a:t>
            </a:r>
            <a:r>
              <a:rPr lang="en-US" sz="2400" dirty="0" smtClean="0"/>
              <a:t>: Buildings or property owned or controlled by a recognized student organization or by UNTHSC for educational purposes and is used by students that is not within the same reasonably contiguous area.</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16</a:t>
            </a:fld>
            <a:endParaRPr lang="en-US" dirty="0"/>
          </a:p>
        </p:txBody>
      </p:sp>
    </p:spTree>
    <p:extLst>
      <p:ext uri="{BB962C8B-B14F-4D97-AF65-F5344CB8AC3E}">
        <p14:creationId xmlns:p14="http://schemas.microsoft.com/office/powerpoint/2010/main" val="1719452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Clery</a:t>
            </a:r>
            <a:r>
              <a:rPr lang="en-US" dirty="0" smtClean="0"/>
              <a:t> Crimes That Must Be Reported</a:t>
            </a:r>
            <a:endParaRPr lang="en-US" dirty="0"/>
          </a:p>
        </p:txBody>
      </p:sp>
      <p:sp>
        <p:nvSpPr>
          <p:cNvPr id="3" name="Content Placeholder 2"/>
          <p:cNvSpPr>
            <a:spLocks noGrp="1"/>
          </p:cNvSpPr>
          <p:nvPr>
            <p:ph sz="half" idx="1"/>
          </p:nvPr>
        </p:nvSpPr>
        <p:spPr/>
        <p:txBody>
          <a:bodyPr/>
          <a:lstStyle/>
          <a:p>
            <a:r>
              <a:rPr lang="en-US" dirty="0" smtClean="0"/>
              <a:t>Criminal Homicide</a:t>
            </a:r>
          </a:p>
          <a:p>
            <a:r>
              <a:rPr lang="en-US" dirty="0" smtClean="0"/>
              <a:t>Sexual Assault (sex offenses)</a:t>
            </a:r>
          </a:p>
          <a:p>
            <a:pPr lvl="1"/>
            <a:r>
              <a:rPr lang="en-US" dirty="0" smtClean="0"/>
              <a:t>Rape, Fondling, Incest &amp; Statutory Rape</a:t>
            </a:r>
          </a:p>
          <a:p>
            <a:r>
              <a:rPr lang="en-US" dirty="0" smtClean="0"/>
              <a:t>Robbery</a:t>
            </a:r>
          </a:p>
          <a:p>
            <a:r>
              <a:rPr lang="en-US" dirty="0" smtClean="0"/>
              <a:t>Aggravated Assault</a:t>
            </a:r>
          </a:p>
          <a:p>
            <a:r>
              <a:rPr lang="en-US" dirty="0" smtClean="0"/>
              <a:t>Burglary</a:t>
            </a:r>
          </a:p>
          <a:p>
            <a:endParaRPr lang="en-US" dirty="0"/>
          </a:p>
        </p:txBody>
      </p:sp>
      <p:sp>
        <p:nvSpPr>
          <p:cNvPr id="4" name="Content Placeholder 3"/>
          <p:cNvSpPr>
            <a:spLocks noGrp="1"/>
          </p:cNvSpPr>
          <p:nvPr>
            <p:ph sz="half" idx="2"/>
          </p:nvPr>
        </p:nvSpPr>
        <p:spPr/>
        <p:txBody>
          <a:bodyPr/>
          <a:lstStyle/>
          <a:p>
            <a:r>
              <a:rPr lang="en-US" dirty="0" smtClean="0"/>
              <a:t>Motor Vehicle Theft</a:t>
            </a:r>
          </a:p>
          <a:p>
            <a:r>
              <a:rPr lang="en-US" dirty="0" smtClean="0"/>
              <a:t>Arson</a:t>
            </a:r>
          </a:p>
          <a:p>
            <a:r>
              <a:rPr lang="en-US" dirty="0" smtClean="0"/>
              <a:t>Violence Against Women Act (VAWA)</a:t>
            </a:r>
          </a:p>
          <a:p>
            <a:pPr lvl="1"/>
            <a:r>
              <a:rPr lang="en-US" dirty="0" smtClean="0"/>
              <a:t>Dating Violence, Domestic Violence &amp; Stalking</a:t>
            </a:r>
          </a:p>
          <a:p>
            <a:r>
              <a:rPr lang="en-US" dirty="0" smtClean="0"/>
              <a:t>Hate crimes</a:t>
            </a:r>
          </a:p>
          <a:p>
            <a:pPr lvl="1"/>
            <a:r>
              <a:rPr lang="en-US" dirty="0" smtClean="0"/>
              <a:t>Bias based on race, religion, sexual orientation, gender, gender identity, ethnicity, national origin, disability</a:t>
            </a:r>
          </a:p>
          <a:p>
            <a:endParaRPr lang="en-US" dirty="0"/>
          </a:p>
        </p:txBody>
      </p:sp>
      <p:sp>
        <p:nvSpPr>
          <p:cNvPr id="5" name="Slide Number Placeholder 4"/>
          <p:cNvSpPr>
            <a:spLocks noGrp="1"/>
          </p:cNvSpPr>
          <p:nvPr>
            <p:ph type="sldNum" sz="quarter" idx="10"/>
          </p:nvPr>
        </p:nvSpPr>
        <p:spPr/>
        <p:txBody>
          <a:bodyPr/>
          <a:lstStyle/>
          <a:p>
            <a:pPr>
              <a:defRPr/>
            </a:pPr>
            <a:fld id="{4A4A4663-DF93-44E9-8D1C-DF524AD3086D}" type="slidenum">
              <a:rPr lang="en-US" smtClean="0"/>
              <a:pPr>
                <a:defRPr/>
              </a:pPr>
              <a:t>17</a:t>
            </a:fld>
            <a:endParaRPr lang="en-US" dirty="0"/>
          </a:p>
        </p:txBody>
      </p:sp>
    </p:spTree>
    <p:extLst>
      <p:ext uri="{BB962C8B-B14F-4D97-AF65-F5344CB8AC3E}">
        <p14:creationId xmlns:p14="http://schemas.microsoft.com/office/powerpoint/2010/main" val="234153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a:t>
            </a:r>
            <a:endParaRPr lang="en-US" dirty="0"/>
          </a:p>
        </p:txBody>
      </p:sp>
      <p:sp>
        <p:nvSpPr>
          <p:cNvPr id="3" name="Content Placeholder 2"/>
          <p:cNvSpPr>
            <a:spLocks noGrp="1"/>
          </p:cNvSpPr>
          <p:nvPr>
            <p:ph idx="1"/>
          </p:nvPr>
        </p:nvSpPr>
        <p:spPr/>
        <p:txBody>
          <a:bodyPr/>
          <a:lstStyle/>
          <a:p>
            <a:r>
              <a:rPr lang="en-US" b="1" u="sng" dirty="0" smtClean="0"/>
              <a:t>Murder &amp; Non-Negligent Manslaughter</a:t>
            </a:r>
            <a:r>
              <a:rPr lang="en-US" dirty="0" smtClean="0"/>
              <a:t>: The willful (non-negligent) killing of another human being by another.</a:t>
            </a:r>
          </a:p>
          <a:p>
            <a:r>
              <a:rPr lang="en-US" b="1" u="sng" dirty="0" smtClean="0"/>
              <a:t>Manslaughter by Negligence</a:t>
            </a:r>
            <a:r>
              <a:rPr lang="en-US" dirty="0" smtClean="0"/>
              <a:t>: The killing of another person through gross negligence.</a:t>
            </a:r>
            <a:endParaRPr lang="en-US" b="1" u="sng" dirty="0" smtClean="0"/>
          </a:p>
          <a:p>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18</a:t>
            </a:fld>
            <a:endParaRPr lang="en-US" dirty="0"/>
          </a:p>
        </p:txBody>
      </p:sp>
    </p:spTree>
    <p:extLst>
      <p:ext uri="{BB962C8B-B14F-4D97-AF65-F5344CB8AC3E}">
        <p14:creationId xmlns:p14="http://schemas.microsoft.com/office/powerpoint/2010/main" val="1691823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(Sex Offenses)</a:t>
            </a:r>
            <a:endParaRPr lang="en-US" dirty="0"/>
          </a:p>
        </p:txBody>
      </p:sp>
      <p:sp>
        <p:nvSpPr>
          <p:cNvPr id="3" name="Content Placeholder 2"/>
          <p:cNvSpPr>
            <a:spLocks noGrp="1"/>
          </p:cNvSpPr>
          <p:nvPr>
            <p:ph idx="1"/>
          </p:nvPr>
        </p:nvSpPr>
        <p:spPr>
          <a:xfrm>
            <a:off x="393700" y="1600200"/>
            <a:ext cx="8293100" cy="4686300"/>
          </a:xfrm>
        </p:spPr>
        <p:txBody>
          <a:bodyPr/>
          <a:lstStyle/>
          <a:p>
            <a:r>
              <a:rPr lang="en-US" sz="2400" b="1" u="sng" dirty="0" smtClean="0"/>
              <a:t>Rape</a:t>
            </a:r>
            <a:r>
              <a:rPr lang="en-US" sz="2400" dirty="0" smtClean="0"/>
              <a:t>: Penetration, no matter how slight, of the vagina or anus, with any body part or object, or oral penetration by a sex organ of another person without the consent</a:t>
            </a:r>
            <a:r>
              <a:rPr lang="en-US" sz="2400" dirty="0"/>
              <a:t> </a:t>
            </a:r>
            <a:r>
              <a:rPr lang="en-US" sz="2400" dirty="0" smtClean="0"/>
              <a:t>of the victim. </a:t>
            </a:r>
          </a:p>
          <a:p>
            <a:r>
              <a:rPr lang="en-US" sz="2400" b="1" u="sng" dirty="0" smtClean="0"/>
              <a:t>Fondling</a:t>
            </a:r>
            <a:r>
              <a:rPr lang="en-US" sz="2400" dirty="0" smtClean="0"/>
              <a:t>: Touching of the private body parts of another person for the purpose of sexual gratification, without the consent of the victim, including instances where the victim is incapable of giving consent because of age or mental incapacity.</a:t>
            </a:r>
          </a:p>
          <a:p>
            <a:r>
              <a:rPr lang="en-US" sz="2400" b="1" u="sng" dirty="0" smtClean="0"/>
              <a:t>Incest</a:t>
            </a:r>
            <a:r>
              <a:rPr lang="en-US" sz="2400" dirty="0" smtClean="0"/>
              <a:t>: Sexual intercourse between persons who are related to each other within the degrees marriage is prohibited by law.</a:t>
            </a:r>
          </a:p>
          <a:p>
            <a:r>
              <a:rPr lang="en-US" sz="2400" b="1" u="sng" dirty="0" smtClean="0"/>
              <a:t>Statutory Rape</a:t>
            </a:r>
            <a:r>
              <a:rPr lang="en-US" sz="2400" dirty="0" smtClean="0"/>
              <a:t>: Sexual intercourse with a person who is under the statutory age of consent. </a:t>
            </a:r>
            <a:endParaRPr lang="en-US" sz="24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19</a:t>
            </a:fld>
            <a:endParaRPr lang="en-US" dirty="0"/>
          </a:p>
        </p:txBody>
      </p:sp>
    </p:spTree>
    <p:extLst>
      <p:ext uri="{BB962C8B-B14F-4D97-AF65-F5344CB8AC3E}">
        <p14:creationId xmlns:p14="http://schemas.microsoft.com/office/powerpoint/2010/main" val="55024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Clery Act?</a:t>
            </a:r>
            <a:endParaRPr lang="en-US" dirty="0"/>
          </a:p>
        </p:txBody>
      </p:sp>
      <p:sp>
        <p:nvSpPr>
          <p:cNvPr id="3" name="Content Placeholder 2"/>
          <p:cNvSpPr>
            <a:spLocks noGrp="1"/>
          </p:cNvSpPr>
          <p:nvPr>
            <p:ph idx="1"/>
          </p:nvPr>
        </p:nvSpPr>
        <p:spPr>
          <a:xfrm>
            <a:off x="393700" y="1600200"/>
            <a:ext cx="8293100" cy="4800600"/>
          </a:xfrm>
        </p:spPr>
        <p:txBody>
          <a:bodyPr/>
          <a:lstStyle/>
          <a:p>
            <a:pPr marL="342900" indent="-342900">
              <a:lnSpc>
                <a:spcPct val="90000"/>
              </a:lnSpc>
              <a:spcAft>
                <a:spcPct val="25000"/>
              </a:spcAft>
            </a:pPr>
            <a:r>
              <a:rPr lang="en-US" sz="2400" dirty="0"/>
              <a:t>Jeanne Clery was </a:t>
            </a:r>
            <a:r>
              <a:rPr lang="en-US" sz="2400" dirty="0" smtClean="0"/>
              <a:t>a student at Lehigh University and was sexually assaulted </a:t>
            </a:r>
            <a:r>
              <a:rPr lang="en-US" sz="2400" dirty="0"/>
              <a:t>and murdered in her </a:t>
            </a:r>
            <a:r>
              <a:rPr lang="en-US" sz="2400" dirty="0" smtClean="0"/>
              <a:t>residence hall room by another student in </a:t>
            </a:r>
            <a:r>
              <a:rPr lang="en-US" sz="2400" dirty="0"/>
              <a:t>1986. </a:t>
            </a:r>
            <a:endParaRPr lang="en-US" sz="2400" dirty="0" smtClean="0"/>
          </a:p>
          <a:p>
            <a:pPr marL="342900" indent="-342900">
              <a:lnSpc>
                <a:spcPct val="90000"/>
              </a:lnSpc>
              <a:spcAft>
                <a:spcPct val="25000"/>
              </a:spcAft>
            </a:pPr>
            <a:r>
              <a:rPr lang="en-US" sz="2400" dirty="0" smtClean="0"/>
              <a:t>Lehigh University hadn’t </a:t>
            </a:r>
            <a:r>
              <a:rPr lang="en-US" sz="2400" dirty="0"/>
              <a:t>informed students about 38 violent crimes on campus in the three years preceding her murder. </a:t>
            </a:r>
            <a:endParaRPr lang="en-US" sz="2400" dirty="0" smtClean="0"/>
          </a:p>
          <a:p>
            <a:pPr>
              <a:lnSpc>
                <a:spcPct val="90000"/>
              </a:lnSpc>
              <a:spcAft>
                <a:spcPct val="25000"/>
              </a:spcAft>
            </a:pPr>
            <a:r>
              <a:rPr lang="en-US" sz="2400" dirty="0"/>
              <a:t>The </a:t>
            </a:r>
            <a:r>
              <a:rPr lang="en-US" sz="2400" dirty="0" err="1"/>
              <a:t>Clery</a:t>
            </a:r>
            <a:r>
              <a:rPr lang="en-US" sz="2400" dirty="0"/>
              <a:t> </a:t>
            </a:r>
            <a:r>
              <a:rPr lang="en-US" sz="2400" dirty="0" smtClean="0"/>
              <a:t>Act (aka the “Jeanne </a:t>
            </a:r>
            <a:r>
              <a:rPr lang="en-US" sz="2400" dirty="0" err="1" smtClean="0"/>
              <a:t>Clery</a:t>
            </a:r>
            <a:r>
              <a:rPr lang="en-US" sz="2400" dirty="0" smtClean="0"/>
              <a:t> Disclosure of Campus Security Policy &amp; Campus Crime Statistics Act) was </a:t>
            </a:r>
            <a:r>
              <a:rPr lang="en-US" sz="2400" dirty="0"/>
              <a:t>enacted in 1990 </a:t>
            </a:r>
            <a:r>
              <a:rPr lang="en-US" sz="2400" dirty="0" smtClean="0"/>
              <a:t>as a federal law, amended </a:t>
            </a:r>
            <a:r>
              <a:rPr lang="en-US" sz="2400" dirty="0"/>
              <a:t>in </a:t>
            </a:r>
            <a:r>
              <a:rPr lang="en-US" sz="2400" dirty="0" smtClean="0"/>
              <a:t>1998, and it requires institutions of higher education </a:t>
            </a:r>
            <a:r>
              <a:rPr lang="en-US" sz="2400" dirty="0"/>
              <a:t>to </a:t>
            </a:r>
            <a:r>
              <a:rPr lang="en-US" sz="2400" dirty="0" smtClean="0"/>
              <a:t>disclose campus security information including crime statistics for the campus and surrounding areas </a:t>
            </a:r>
            <a:r>
              <a:rPr lang="en-US" sz="2400" dirty="0"/>
              <a:t>to both current and prospective </a:t>
            </a:r>
            <a:r>
              <a:rPr lang="en-US" sz="2400" dirty="0" smtClean="0"/>
              <a:t>students, their families </a:t>
            </a:r>
            <a:r>
              <a:rPr lang="en-US" sz="2400" dirty="0"/>
              <a:t>&amp; employees</a:t>
            </a:r>
            <a:r>
              <a:rPr lang="en-US" sz="2400" dirty="0" smtClean="0"/>
              <a:t>.</a:t>
            </a:r>
          </a:p>
          <a:p>
            <a:pPr>
              <a:lnSpc>
                <a:spcPct val="90000"/>
              </a:lnSpc>
              <a:spcAft>
                <a:spcPct val="25000"/>
              </a:spcAft>
            </a:pPr>
            <a:r>
              <a:rPr lang="en-US" sz="2400" dirty="0" smtClean="0"/>
              <a:t>Purpose is to provide accurate, complete and timely information about crime and campus safety so that they can make an informed decision.</a:t>
            </a:r>
            <a:endParaRPr lang="en-US" sz="2400" dirty="0"/>
          </a:p>
          <a:p>
            <a:pPr marL="342900" indent="-342900">
              <a:lnSpc>
                <a:spcPct val="90000"/>
              </a:lnSpc>
              <a:spcAft>
                <a:spcPct val="25000"/>
              </a:spcAft>
            </a:pPr>
            <a:endParaRPr lang="en-US" dirty="0" smtClean="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Clery</a:t>
            </a:r>
            <a:r>
              <a:rPr lang="en-US" dirty="0" smtClean="0"/>
              <a:t> Crimes</a:t>
            </a:r>
            <a:endParaRPr lang="en-US" dirty="0"/>
          </a:p>
        </p:txBody>
      </p:sp>
      <p:sp>
        <p:nvSpPr>
          <p:cNvPr id="3" name="Content Placeholder 2"/>
          <p:cNvSpPr>
            <a:spLocks noGrp="1"/>
          </p:cNvSpPr>
          <p:nvPr>
            <p:ph idx="1"/>
          </p:nvPr>
        </p:nvSpPr>
        <p:spPr>
          <a:xfrm>
            <a:off x="393699" y="1600200"/>
            <a:ext cx="8397009" cy="4821382"/>
          </a:xfrm>
        </p:spPr>
        <p:txBody>
          <a:bodyPr/>
          <a:lstStyle/>
          <a:p>
            <a:r>
              <a:rPr lang="en-US" sz="2000" b="1" u="sng" dirty="0" smtClean="0"/>
              <a:t>Robbery</a:t>
            </a:r>
            <a:r>
              <a:rPr lang="en-US" sz="2000" dirty="0" smtClean="0"/>
              <a:t>: The taking or attempting to take anything of value from the care, custody, or control of a person(s) by force or threat of force or violence and/or by putting the victim in fear.</a:t>
            </a:r>
          </a:p>
          <a:p>
            <a:r>
              <a:rPr lang="en-US" sz="2000" b="1" u="sng" dirty="0" smtClean="0"/>
              <a:t>Aggravated Assault</a:t>
            </a:r>
            <a:r>
              <a:rPr lang="en-US" sz="2000" dirty="0" smtClean="0"/>
              <a:t>: An unlawful attack by one person upon another for the purpose of inflicting severe or aggravated bodily injury.</a:t>
            </a:r>
          </a:p>
          <a:p>
            <a:r>
              <a:rPr lang="en-US" sz="2000" b="1" u="sng" dirty="0" smtClean="0"/>
              <a:t>Burglary</a:t>
            </a:r>
            <a:r>
              <a:rPr lang="en-US" sz="2000" dirty="0" smtClean="0"/>
              <a:t>: Unlawful entry of a structure to commit a felony or a theft.</a:t>
            </a:r>
          </a:p>
          <a:p>
            <a:r>
              <a:rPr lang="en-US" sz="2000" b="1" u="sng" dirty="0" smtClean="0"/>
              <a:t>Motor Vehicle Theft</a:t>
            </a:r>
            <a:r>
              <a:rPr lang="en-US" sz="2000" dirty="0" smtClean="0"/>
              <a:t>: Theft or attempted theft of a motor vehicle.</a:t>
            </a:r>
          </a:p>
          <a:p>
            <a:r>
              <a:rPr lang="en-US" sz="2000" b="1" u="sng" dirty="0" smtClean="0"/>
              <a:t>Arson</a:t>
            </a:r>
            <a:r>
              <a:rPr lang="en-US" sz="2000" dirty="0" smtClean="0"/>
              <a:t>: Any willful or malicious burning or attempt to burn, with or without intent to defraud, a dwelling house, public building, motor vehicle or aircraft, personal property of another.</a:t>
            </a:r>
            <a:endParaRPr lang="en-US" sz="2000" b="1" u="sng" dirty="0" smtClean="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20</a:t>
            </a:fld>
            <a:endParaRPr lang="en-US" dirty="0"/>
          </a:p>
        </p:txBody>
      </p:sp>
    </p:spTree>
    <p:extLst>
      <p:ext uri="{BB962C8B-B14F-4D97-AF65-F5344CB8AC3E}">
        <p14:creationId xmlns:p14="http://schemas.microsoft.com/office/powerpoint/2010/main" val="97105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Hate Crimes</a:t>
            </a:r>
            <a:endParaRPr lang="en-US" dirty="0"/>
          </a:p>
        </p:txBody>
      </p:sp>
      <p:sp>
        <p:nvSpPr>
          <p:cNvPr id="3" name="Content Placeholder 2"/>
          <p:cNvSpPr>
            <a:spLocks noGrp="1"/>
          </p:cNvSpPr>
          <p:nvPr>
            <p:ph idx="1"/>
          </p:nvPr>
        </p:nvSpPr>
        <p:spPr/>
        <p:txBody>
          <a:bodyPr/>
          <a:lstStyle/>
          <a:p>
            <a:pPr marL="0" indent="0">
              <a:buNone/>
            </a:pPr>
            <a:r>
              <a:rPr lang="en-US" sz="1800" dirty="0" smtClean="0"/>
              <a:t>A criminal offense that manifests evidence that the victim was intentionally selected because of the </a:t>
            </a:r>
            <a:r>
              <a:rPr lang="en-US" sz="1800" u="sng" dirty="0" smtClean="0"/>
              <a:t>perpetrator’s bias against them</a:t>
            </a:r>
            <a:r>
              <a:rPr lang="en-US" sz="1800" dirty="0" smtClean="0"/>
              <a:t>. (Race, Religion, Sexual Orientation, Gender, Gender Identity, Ethnicity, National Origin, Disability) </a:t>
            </a:r>
          </a:p>
          <a:p>
            <a:r>
              <a:rPr lang="en-US" sz="1800" b="1" u="sng" dirty="0" smtClean="0"/>
              <a:t>Larceny (Theft) </a:t>
            </a:r>
            <a:r>
              <a:rPr lang="en-US" sz="1800" dirty="0" smtClean="0"/>
              <a:t>: Unlawful taking, carrying, leading, or riding away of property from the possession or constructive possession of another. </a:t>
            </a:r>
          </a:p>
          <a:p>
            <a:r>
              <a:rPr lang="en-US" sz="1800" b="1" u="sng" dirty="0" smtClean="0"/>
              <a:t>Simple Assault</a:t>
            </a:r>
            <a:r>
              <a:rPr lang="en-US" sz="1800" dirty="0" smtClean="0"/>
              <a:t>: Unlawful physical attack by one person upon another where neither the offender displays a weapon, nor the victim suffers obvious severe or aggravated bodily injury involving apparent broken bones, loss of teeth, possible internal injury, severe laceration, or loss of consciousness.</a:t>
            </a:r>
            <a:endParaRPr lang="en-US" sz="1800" b="1" u="sng" dirty="0"/>
          </a:p>
          <a:p>
            <a:r>
              <a:rPr lang="en-US" sz="1800" b="1" u="sng" dirty="0" smtClean="0"/>
              <a:t>Intimidation</a:t>
            </a:r>
            <a:r>
              <a:rPr lang="en-US" sz="1800" dirty="0" smtClean="0"/>
              <a:t>: Unlawfully placing another person in reasonable fear of bodily harm through the use of threatening words and/or other conduct, but without displaying a weapon or subjecting victim to a physical attack. </a:t>
            </a:r>
          </a:p>
          <a:p>
            <a:r>
              <a:rPr lang="en-US" sz="1800" b="1" u="sng" dirty="0" smtClean="0"/>
              <a:t>Destruction/Damage/Vandalism of Property</a:t>
            </a:r>
            <a:r>
              <a:rPr lang="en-US" sz="1800" dirty="0" smtClean="0"/>
              <a:t>: To willfully or maliciously destroy, damage, deface, or otherwise injure personal property without the consent of the owner or the person having custody or control of it.</a:t>
            </a:r>
            <a:endParaRPr lang="en-US" sz="18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21</a:t>
            </a:fld>
            <a:endParaRPr lang="en-US" dirty="0"/>
          </a:p>
        </p:txBody>
      </p:sp>
    </p:spTree>
    <p:extLst>
      <p:ext uri="{BB962C8B-B14F-4D97-AF65-F5344CB8AC3E}">
        <p14:creationId xmlns:p14="http://schemas.microsoft.com/office/powerpoint/2010/main" val="30936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Against Women Act (VAWA) </a:t>
            </a:r>
            <a:r>
              <a:rPr lang="en-US" dirty="0" err="1" smtClean="0"/>
              <a:t>Clery</a:t>
            </a:r>
            <a:r>
              <a:rPr lang="en-US" dirty="0" smtClean="0"/>
              <a:t> Crimes</a:t>
            </a:r>
            <a:endParaRPr lang="en-US" dirty="0"/>
          </a:p>
        </p:txBody>
      </p:sp>
      <p:sp>
        <p:nvSpPr>
          <p:cNvPr id="3" name="Content Placeholder 2"/>
          <p:cNvSpPr>
            <a:spLocks noGrp="1"/>
          </p:cNvSpPr>
          <p:nvPr>
            <p:ph idx="1"/>
          </p:nvPr>
        </p:nvSpPr>
        <p:spPr>
          <a:xfrm>
            <a:off x="393700" y="1600199"/>
            <a:ext cx="8293100" cy="4623955"/>
          </a:xfrm>
        </p:spPr>
        <p:txBody>
          <a:bodyPr/>
          <a:lstStyle/>
          <a:p>
            <a:pPr marL="0" indent="0">
              <a:lnSpc>
                <a:spcPct val="80000"/>
              </a:lnSpc>
              <a:spcAft>
                <a:spcPct val="25000"/>
              </a:spcAft>
              <a:buNone/>
            </a:pPr>
            <a:r>
              <a:rPr lang="en-US" sz="2400" b="1" u="sng" dirty="0" smtClean="0"/>
              <a:t>Dating Violence</a:t>
            </a:r>
            <a:r>
              <a:rPr lang="en-US" sz="2400" dirty="0" smtClean="0"/>
              <a:t>: Violence committed by a person who is or has been in a social relationship of a romantic or intimate nature with the victim.</a:t>
            </a:r>
          </a:p>
          <a:p>
            <a:pPr marL="0" indent="0">
              <a:lnSpc>
                <a:spcPct val="80000"/>
              </a:lnSpc>
              <a:spcAft>
                <a:spcPct val="25000"/>
              </a:spcAft>
              <a:buNone/>
            </a:pPr>
            <a:r>
              <a:rPr lang="en-US" sz="2400" b="1" u="sng" dirty="0" smtClean="0"/>
              <a:t>Domestic Violence</a:t>
            </a:r>
            <a:r>
              <a:rPr lang="en-US" sz="2400" dirty="0" smtClean="0"/>
              <a:t>: A felony or misdemeanor crime of violence committed by a current or former spouse or intimate partner of the victim; person with whom the victim shares a child in common; person who currently or formerly cohabited with as a spouse or intimate partner; person situated to a spouse of a victim under domestic or family violence laws of their jurisdiction; or by any person against an adult or youth victim who is protected from that person’s acts under the domestic or family violence laws of the jurisdiction which the crime of violence occurred.  </a:t>
            </a:r>
            <a:endParaRPr lang="en-US" sz="2400" dirty="0"/>
          </a:p>
          <a:p>
            <a:pPr marL="0" indent="0">
              <a:buNone/>
            </a:pPr>
            <a:r>
              <a:rPr lang="en-US" sz="2400" b="1" u="sng" dirty="0" smtClean="0"/>
              <a:t>Stalking</a:t>
            </a:r>
            <a:r>
              <a:rPr lang="en-US" sz="2400" dirty="0" smtClean="0"/>
              <a:t>: Engaging in a course of conduct directed at a specific person that would cause a reasonable person to fear for the person’s safety or safety of others; or suffer substantial emotional distress. </a:t>
            </a:r>
            <a:endParaRPr lang="en-US" sz="24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22</a:t>
            </a:fld>
            <a:endParaRPr lang="en-US" dirty="0"/>
          </a:p>
        </p:txBody>
      </p:sp>
    </p:spTree>
    <p:extLst>
      <p:ext uri="{BB962C8B-B14F-4D97-AF65-F5344CB8AC3E}">
        <p14:creationId xmlns:p14="http://schemas.microsoft.com/office/powerpoint/2010/main" val="111179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Arrests/Disciplinary Referrals</a:t>
            </a:r>
            <a:endParaRPr lang="en-US" dirty="0"/>
          </a:p>
        </p:txBody>
      </p:sp>
      <p:sp>
        <p:nvSpPr>
          <p:cNvPr id="3" name="Content Placeholder 2"/>
          <p:cNvSpPr>
            <a:spLocks noGrp="1"/>
          </p:cNvSpPr>
          <p:nvPr>
            <p:ph idx="1"/>
          </p:nvPr>
        </p:nvSpPr>
        <p:spPr/>
        <p:txBody>
          <a:bodyPr/>
          <a:lstStyle/>
          <a:p>
            <a:pPr marL="0" indent="0">
              <a:buNone/>
            </a:pPr>
            <a:r>
              <a:rPr lang="en-US" sz="2000" b="1" u="sng" dirty="0" smtClean="0"/>
              <a:t>Weapons Violations</a:t>
            </a:r>
            <a:r>
              <a:rPr lang="en-US" sz="2000" dirty="0" smtClean="0"/>
              <a:t>: Violations of law or ordinances prohibiting the manufacture, sale, purchase, transportation, possession, concealment, or use of firearms, cutting instruments, explosives, incendiary devices, or other deadly weapons.</a:t>
            </a:r>
          </a:p>
          <a:p>
            <a:pPr marL="0" indent="0">
              <a:buNone/>
            </a:pPr>
            <a:r>
              <a:rPr lang="en-US" sz="2000" b="1" u="sng" dirty="0" smtClean="0"/>
              <a:t>Drug Abuse Violations</a:t>
            </a:r>
            <a:r>
              <a:rPr lang="en-US" sz="2000" dirty="0" smtClean="0"/>
              <a:t>: Violations of law prohibiting the production, distribution, and/or use of certain controlled substances and the equipment or devices utilized in their preparation and/or use. Unlawful cultivation, manufacture, distribution, sale, purchase, use, possession, transportation, or importation of any controlled drug or narcotic substance. Arrests for violations of state or local laws specifically those relating to the unlawful possession, sale, use, growing, manufacturing and making of narcotic drugs.</a:t>
            </a:r>
          </a:p>
          <a:p>
            <a:pPr marL="0" indent="0">
              <a:buNone/>
            </a:pPr>
            <a:r>
              <a:rPr lang="en-US" sz="2000" b="1" u="sng" dirty="0" smtClean="0"/>
              <a:t>Liquor Law Violations</a:t>
            </a:r>
            <a:r>
              <a:rPr lang="en-US" sz="2000" dirty="0" smtClean="0"/>
              <a:t>: Violations of state or local laws or ordinances prohibiting the manufacture, sale, purchase, transportation, possession, or use of alcoholic beverages, not including driving under the influence and drunkenness. </a:t>
            </a:r>
            <a:endParaRPr lang="en-US" sz="2000" b="1" u="sng"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23</a:t>
            </a:fld>
            <a:endParaRPr lang="en-US" dirty="0"/>
          </a:p>
        </p:txBody>
      </p:sp>
    </p:spTree>
    <p:extLst>
      <p:ext uri="{BB962C8B-B14F-4D97-AF65-F5344CB8AC3E}">
        <p14:creationId xmlns:p14="http://schemas.microsoft.com/office/powerpoint/2010/main" val="2829874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Notices to the Campus Community</a:t>
            </a:r>
            <a:endParaRPr lang="en-US" dirty="0"/>
          </a:p>
        </p:txBody>
      </p:sp>
      <p:sp>
        <p:nvSpPr>
          <p:cNvPr id="3" name="Content Placeholder 2"/>
          <p:cNvSpPr>
            <a:spLocks noGrp="1"/>
          </p:cNvSpPr>
          <p:nvPr>
            <p:ph idx="1"/>
          </p:nvPr>
        </p:nvSpPr>
        <p:spPr/>
        <p:txBody>
          <a:bodyPr/>
          <a:lstStyle/>
          <a:p>
            <a:pPr marL="0" indent="0">
              <a:buNone/>
            </a:pPr>
            <a:r>
              <a:rPr lang="en-US" sz="2800" b="1" u="sng" dirty="0" smtClean="0"/>
              <a:t>Timely Warnings</a:t>
            </a:r>
            <a:r>
              <a:rPr lang="en-US" sz="2800" dirty="0" smtClean="0"/>
              <a:t>: Warning to the community that must be issued for any </a:t>
            </a:r>
            <a:r>
              <a:rPr lang="en-US" sz="2800" dirty="0" err="1" smtClean="0"/>
              <a:t>Clery</a:t>
            </a:r>
            <a:r>
              <a:rPr lang="en-US" sz="2800" dirty="0" smtClean="0"/>
              <a:t> crime that occurs on the UNTHSC’s </a:t>
            </a:r>
            <a:r>
              <a:rPr lang="en-US" sz="2800" dirty="0" err="1" smtClean="0"/>
              <a:t>Clery</a:t>
            </a:r>
            <a:r>
              <a:rPr lang="en-US" sz="2800" dirty="0" smtClean="0"/>
              <a:t> geography </a:t>
            </a:r>
            <a:r>
              <a:rPr lang="en-US" sz="2800" b="1" dirty="0" smtClean="0"/>
              <a:t>and</a:t>
            </a:r>
            <a:r>
              <a:rPr lang="en-US" sz="2800" dirty="0" smtClean="0"/>
              <a:t> is considered to represent a </a:t>
            </a:r>
            <a:r>
              <a:rPr lang="en-US" sz="2800" dirty="0" smtClean="0">
                <a:solidFill>
                  <a:srgbClr val="FF0000"/>
                </a:solidFill>
              </a:rPr>
              <a:t>serious or continuing threat </a:t>
            </a:r>
            <a:r>
              <a:rPr lang="en-US" sz="2800" dirty="0" smtClean="0"/>
              <a:t>to students and employees. </a:t>
            </a:r>
          </a:p>
          <a:p>
            <a:pPr marL="0" indent="0">
              <a:buNone/>
            </a:pPr>
            <a:r>
              <a:rPr lang="en-US" sz="2800" b="1" u="sng" dirty="0" smtClean="0"/>
              <a:t>Emergency Notification</a:t>
            </a:r>
            <a:r>
              <a:rPr lang="en-US" sz="2800" dirty="0" smtClean="0"/>
              <a:t>: Notification that must be initiated for any </a:t>
            </a:r>
            <a:r>
              <a:rPr lang="en-US" sz="2800" dirty="0" smtClean="0">
                <a:solidFill>
                  <a:srgbClr val="FF0000"/>
                </a:solidFill>
              </a:rPr>
              <a:t>significant emergency or dangerous situation involving an immediate threat </a:t>
            </a:r>
            <a:r>
              <a:rPr lang="en-US" sz="2800" dirty="0" smtClean="0"/>
              <a:t>to the health or safety of students and/or employees occurring on the campus. </a:t>
            </a:r>
            <a:endParaRPr lang="en-US" sz="2800" b="1" u="sng"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24</a:t>
            </a:fld>
            <a:endParaRPr lang="en-US" dirty="0"/>
          </a:p>
        </p:txBody>
      </p:sp>
    </p:spTree>
    <p:extLst>
      <p:ext uri="{BB962C8B-B14F-4D97-AF65-F5344CB8AC3E}">
        <p14:creationId xmlns:p14="http://schemas.microsoft.com/office/powerpoint/2010/main" val="2843184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Crime Log</a:t>
            </a:r>
            <a:endParaRPr lang="en-US" dirty="0"/>
          </a:p>
        </p:txBody>
      </p:sp>
      <p:sp>
        <p:nvSpPr>
          <p:cNvPr id="3" name="Content Placeholder 2"/>
          <p:cNvSpPr>
            <a:spLocks noGrp="1"/>
          </p:cNvSpPr>
          <p:nvPr>
            <p:ph idx="1"/>
          </p:nvPr>
        </p:nvSpPr>
        <p:spPr/>
        <p:txBody>
          <a:bodyPr/>
          <a:lstStyle/>
          <a:p>
            <a:r>
              <a:rPr lang="en-US" sz="2000" dirty="0" smtClean="0"/>
              <a:t>A record of criminal incidents and/or alleged criminal incidents that are reported to the UNTHSC Police Department and made available to the public. The log must contain the following:</a:t>
            </a:r>
          </a:p>
          <a:p>
            <a:pPr lvl="1"/>
            <a:r>
              <a:rPr lang="en-US" sz="2000" dirty="0" smtClean="0"/>
              <a:t>Date the crime was reported</a:t>
            </a:r>
          </a:p>
          <a:p>
            <a:pPr lvl="1"/>
            <a:r>
              <a:rPr lang="en-US" sz="2000" dirty="0" smtClean="0"/>
              <a:t>Date and time the crime occurred</a:t>
            </a:r>
          </a:p>
          <a:p>
            <a:pPr lvl="1"/>
            <a:r>
              <a:rPr lang="en-US" sz="2000" dirty="0" smtClean="0"/>
              <a:t>Nature of the crime</a:t>
            </a:r>
          </a:p>
          <a:p>
            <a:pPr lvl="1"/>
            <a:r>
              <a:rPr lang="en-US" sz="2000" dirty="0" smtClean="0"/>
              <a:t>General location of the crime</a:t>
            </a:r>
          </a:p>
          <a:p>
            <a:pPr lvl="1"/>
            <a:r>
              <a:rPr lang="en-US" sz="2000" dirty="0" smtClean="0"/>
              <a:t>Disposition of the complaint, if known</a:t>
            </a:r>
            <a:endParaRPr lang="en-US" sz="2000" dirty="0"/>
          </a:p>
          <a:p>
            <a:pPr marL="457200" lvl="1" indent="0">
              <a:buNone/>
            </a:pPr>
            <a:r>
              <a:rPr lang="en-US" sz="2000" dirty="0" smtClean="0"/>
              <a:t>The Daily Crime Log is the most comprehensive list of crime reports on campus and can be obtained at:</a:t>
            </a:r>
          </a:p>
          <a:p>
            <a:pPr marL="457200" lvl="1" indent="0">
              <a:buNone/>
            </a:pPr>
            <a:r>
              <a:rPr lang="en-US" sz="2000" dirty="0" smtClean="0">
                <a:hlinkClick r:id="rId2"/>
              </a:rPr>
              <a:t>www.unthsc.edu/police</a:t>
            </a:r>
            <a:r>
              <a:rPr lang="en-US" sz="2000" dirty="0" smtClean="0"/>
              <a:t> or UNTHSC Police Department at address 3600 </a:t>
            </a:r>
            <a:r>
              <a:rPr lang="en-US" sz="2000" dirty="0" err="1" smtClean="0"/>
              <a:t>Mattison</a:t>
            </a:r>
            <a:r>
              <a:rPr lang="en-US" sz="2000" dirty="0" smtClean="0"/>
              <a:t> Avenue.</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25</a:t>
            </a:fld>
            <a:endParaRPr lang="en-US" dirty="0"/>
          </a:p>
        </p:txBody>
      </p:sp>
    </p:spTree>
    <p:extLst>
      <p:ext uri="{BB962C8B-B14F-4D97-AF65-F5344CB8AC3E}">
        <p14:creationId xmlns:p14="http://schemas.microsoft.com/office/powerpoint/2010/main" val="2289465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Student Reports</a:t>
            </a:r>
            <a:endParaRPr lang="en-US" dirty="0"/>
          </a:p>
        </p:txBody>
      </p:sp>
      <p:sp>
        <p:nvSpPr>
          <p:cNvPr id="3" name="Content Placeholder 2"/>
          <p:cNvSpPr>
            <a:spLocks noGrp="1"/>
          </p:cNvSpPr>
          <p:nvPr>
            <p:ph idx="1"/>
          </p:nvPr>
        </p:nvSpPr>
        <p:spPr/>
        <p:txBody>
          <a:bodyPr/>
          <a:lstStyle/>
          <a:p>
            <a:pPr marL="342900" indent="-342900">
              <a:lnSpc>
                <a:spcPct val="90000"/>
              </a:lnSpc>
              <a:spcAft>
                <a:spcPts val="0"/>
              </a:spcAft>
            </a:pPr>
            <a:r>
              <a:rPr lang="en-US" dirty="0" smtClean="0"/>
              <a:t>Any </a:t>
            </a:r>
            <a:r>
              <a:rPr lang="en-US" dirty="0"/>
              <a:t>CSA who receives a report of a missing student </a:t>
            </a:r>
            <a:r>
              <a:rPr lang="en-US" dirty="0" smtClean="0"/>
              <a:t>shall immediately</a:t>
            </a:r>
            <a:r>
              <a:rPr lang="en-US" dirty="0" smtClean="0">
                <a:solidFill>
                  <a:schemeClr val="accent6"/>
                </a:solidFill>
              </a:rPr>
              <a:t> </a:t>
            </a:r>
            <a:r>
              <a:rPr lang="en-US" dirty="0"/>
              <a:t>c</a:t>
            </a:r>
            <a:r>
              <a:rPr lang="en-US" dirty="0" smtClean="0"/>
              <a:t>ontact:</a:t>
            </a:r>
          </a:p>
          <a:p>
            <a:pPr marL="798512" lvl="1" indent="-342900">
              <a:lnSpc>
                <a:spcPct val="90000"/>
              </a:lnSpc>
              <a:spcAft>
                <a:spcPts val="0"/>
              </a:spcAft>
            </a:pPr>
            <a:r>
              <a:rPr lang="en-US" dirty="0" smtClean="0"/>
              <a:t>UNTHSC Campus </a:t>
            </a:r>
            <a:r>
              <a:rPr lang="en-US" smtClean="0"/>
              <a:t>Police Department @ 817-735-2600</a:t>
            </a:r>
            <a:endParaRPr lang="en-US" dirty="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26</a:t>
            </a:fld>
            <a:endParaRPr lang="en-US" dirty="0"/>
          </a:p>
        </p:txBody>
      </p:sp>
    </p:spTree>
    <p:extLst>
      <p:ext uri="{BB962C8B-B14F-4D97-AF65-F5344CB8AC3E}">
        <p14:creationId xmlns:p14="http://schemas.microsoft.com/office/powerpoint/2010/main" val="2366725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Security Report (ASR)</a:t>
            </a:r>
            <a:endParaRPr lang="en-US" dirty="0"/>
          </a:p>
        </p:txBody>
      </p:sp>
      <p:sp>
        <p:nvSpPr>
          <p:cNvPr id="3" name="Content Placeholder 2"/>
          <p:cNvSpPr>
            <a:spLocks noGrp="1"/>
          </p:cNvSpPr>
          <p:nvPr>
            <p:ph idx="1"/>
          </p:nvPr>
        </p:nvSpPr>
        <p:spPr/>
        <p:txBody>
          <a:bodyPr/>
          <a:lstStyle/>
          <a:p>
            <a:pPr marL="0" indent="0">
              <a:buNone/>
            </a:pPr>
            <a:r>
              <a:rPr lang="en-US" sz="1600" dirty="0" smtClean="0"/>
              <a:t>The ASR is an annual report published and distributed by UNTHSC no later than October 1</a:t>
            </a:r>
            <a:r>
              <a:rPr lang="en-US" sz="1600" baseline="30000" dirty="0" smtClean="0"/>
              <a:t>st</a:t>
            </a:r>
            <a:r>
              <a:rPr lang="en-US" sz="1600" dirty="0" smtClean="0"/>
              <a:t> of each year that describes campus safety and security policies and reports UNTHSC crime statistics (UNTHSC is exempt from reporting fire statistics since on-campus housing is not available).</a:t>
            </a:r>
          </a:p>
          <a:p>
            <a:pPr marL="0" indent="0">
              <a:buNone/>
            </a:pPr>
            <a:r>
              <a:rPr lang="en-US" sz="1600" dirty="0" smtClean="0"/>
              <a:t>The ASR includes: </a:t>
            </a:r>
          </a:p>
          <a:p>
            <a:r>
              <a:rPr lang="en-US" sz="1600" dirty="0" smtClean="0"/>
              <a:t>Crime reporting information</a:t>
            </a:r>
          </a:p>
          <a:p>
            <a:r>
              <a:rPr lang="en-US" sz="1600" dirty="0" smtClean="0"/>
              <a:t>UNTHSC policies pertaining to safety</a:t>
            </a:r>
          </a:p>
          <a:p>
            <a:r>
              <a:rPr lang="en-US" sz="1600" dirty="0" smtClean="0"/>
              <a:t>Evacuation and emergency procedures</a:t>
            </a:r>
          </a:p>
          <a:p>
            <a:r>
              <a:rPr lang="en-US" sz="1600" dirty="0" smtClean="0"/>
              <a:t>Resource information</a:t>
            </a:r>
          </a:p>
          <a:p>
            <a:r>
              <a:rPr lang="en-US" sz="1600" dirty="0" smtClean="0"/>
              <a:t>Institutional disciplinary procedures</a:t>
            </a:r>
          </a:p>
          <a:p>
            <a:r>
              <a:rPr lang="en-US" sz="1600" dirty="0" smtClean="0"/>
              <a:t>Public safety program information</a:t>
            </a:r>
          </a:p>
          <a:p>
            <a:r>
              <a:rPr lang="en-US" sz="1600" dirty="0" smtClean="0"/>
              <a:t>Statement on how UNTHSC will protect the confidentiality of the victim, that includes letting them know that personal identifying information will not be included on publicly available records; and that accommodations or protective measures will be provided, to the extent that it does not interfere with these accommodations or protective measures.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27</a:t>
            </a:fld>
            <a:endParaRPr lang="en-US" dirty="0"/>
          </a:p>
        </p:txBody>
      </p:sp>
    </p:spTree>
    <p:extLst>
      <p:ext uri="{BB962C8B-B14F-4D97-AF65-F5344CB8AC3E}">
        <p14:creationId xmlns:p14="http://schemas.microsoft.com/office/powerpoint/2010/main" val="2328556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Security Report (ASR)</a:t>
            </a:r>
            <a:endParaRPr lang="en-US" dirty="0"/>
          </a:p>
        </p:txBody>
      </p:sp>
      <p:sp>
        <p:nvSpPr>
          <p:cNvPr id="3" name="Content Placeholder 2"/>
          <p:cNvSpPr>
            <a:spLocks noGrp="1"/>
          </p:cNvSpPr>
          <p:nvPr>
            <p:ph idx="1"/>
          </p:nvPr>
        </p:nvSpPr>
        <p:spPr/>
        <p:txBody>
          <a:bodyPr/>
          <a:lstStyle/>
          <a:p>
            <a:pPr marL="0" indent="0">
              <a:buNone/>
            </a:pPr>
            <a:r>
              <a:rPr lang="en-US" dirty="0" smtClean="0"/>
              <a:t>The UNTHSC Annual Security Report can be found online at </a:t>
            </a:r>
            <a:r>
              <a:rPr lang="en-US" dirty="0">
                <a:hlinkClick r:id="rId2"/>
              </a:rPr>
              <a:t>https://www.unthsc.edu/police/abandoned-property-list/clery-act</a:t>
            </a:r>
            <a:r>
              <a:rPr lang="en-US" dirty="0" smtClean="0">
                <a:hlinkClick r:id="rId2"/>
              </a:rPr>
              <a:t>/</a:t>
            </a:r>
            <a:r>
              <a:rPr lang="en-US" dirty="0" smtClean="0"/>
              <a:t> and copies are available in the Office of Student Affairs in the Student Service Center Room 221 or at the UNTHSC Police Department at 3600 </a:t>
            </a:r>
            <a:r>
              <a:rPr lang="en-US" dirty="0" err="1" smtClean="0"/>
              <a:t>Mattison</a:t>
            </a:r>
            <a:r>
              <a:rPr lang="en-US" dirty="0" smtClean="0"/>
              <a:t> Avenue.</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28</a:t>
            </a:fld>
            <a:endParaRPr lang="en-US" dirty="0"/>
          </a:p>
        </p:txBody>
      </p:sp>
    </p:spTree>
    <p:extLst>
      <p:ext uri="{BB962C8B-B14F-4D97-AF65-F5344CB8AC3E}">
        <p14:creationId xmlns:p14="http://schemas.microsoft.com/office/powerpoint/2010/main" val="2456170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a:t>
            </a:r>
            <a:endParaRPr lang="en-US" dirty="0"/>
          </a:p>
        </p:txBody>
      </p:sp>
      <p:sp>
        <p:nvSpPr>
          <p:cNvPr id="3" name="Content Placeholder 2"/>
          <p:cNvSpPr>
            <a:spLocks noGrp="1"/>
          </p:cNvSpPr>
          <p:nvPr>
            <p:ph idx="1"/>
          </p:nvPr>
        </p:nvSpPr>
        <p:spPr/>
        <p:txBody>
          <a:bodyPr/>
          <a:lstStyle/>
          <a:p>
            <a:r>
              <a:rPr lang="en-US" sz="2400" dirty="0" smtClean="0"/>
              <a:t>Information required for a CSA report:</a:t>
            </a:r>
          </a:p>
          <a:p>
            <a:pPr lvl="1"/>
            <a:r>
              <a:rPr lang="en-US" sz="2400" dirty="0" smtClean="0"/>
              <a:t>Who was involved?</a:t>
            </a:r>
          </a:p>
          <a:p>
            <a:pPr lvl="1"/>
            <a:r>
              <a:rPr lang="en-US" sz="2400" dirty="0" smtClean="0"/>
              <a:t>What occurred?</a:t>
            </a:r>
          </a:p>
          <a:p>
            <a:pPr lvl="1"/>
            <a:r>
              <a:rPr lang="en-US" sz="2400" dirty="0" smtClean="0"/>
              <a:t>Where did it occur?</a:t>
            </a:r>
          </a:p>
          <a:p>
            <a:pPr lvl="1"/>
            <a:r>
              <a:rPr lang="en-US" sz="2400" dirty="0" smtClean="0"/>
              <a:t>When did it occur? Include the date the crime was reporting and date and time the crime occurred.</a:t>
            </a:r>
          </a:p>
          <a:p>
            <a:pPr lvl="1"/>
            <a:r>
              <a:rPr lang="en-US" sz="2400" dirty="0" smtClean="0"/>
              <a:t>How did it occur? </a:t>
            </a:r>
          </a:p>
          <a:p>
            <a:pPr marL="457200" lvl="1" indent="0">
              <a:buNone/>
            </a:pPr>
            <a:r>
              <a:rPr lang="en-US" sz="2400" dirty="0" smtClean="0"/>
              <a:t>**Please provide as much detail as possible. UNTHSC PD or an UNTHSC official may contact you regarding the report. </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29</a:t>
            </a:fld>
            <a:endParaRPr lang="en-US" dirty="0"/>
          </a:p>
        </p:txBody>
      </p:sp>
    </p:spTree>
    <p:extLst>
      <p:ext uri="{BB962C8B-B14F-4D97-AF65-F5344CB8AC3E}">
        <p14:creationId xmlns:p14="http://schemas.microsoft.com/office/powerpoint/2010/main" val="213510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for Violating the </a:t>
            </a:r>
            <a:r>
              <a:rPr lang="en-US" dirty="0" err="1" smtClean="0"/>
              <a:t>Clery</a:t>
            </a:r>
            <a:r>
              <a:rPr lang="en-US" dirty="0" smtClean="0"/>
              <a:t> Act</a:t>
            </a:r>
            <a:endParaRPr lang="en-US" dirty="0"/>
          </a:p>
        </p:txBody>
      </p:sp>
      <p:sp>
        <p:nvSpPr>
          <p:cNvPr id="3" name="Content Placeholder 2"/>
          <p:cNvSpPr>
            <a:spLocks noGrp="1"/>
          </p:cNvSpPr>
          <p:nvPr>
            <p:ph idx="1"/>
          </p:nvPr>
        </p:nvSpPr>
        <p:spPr/>
        <p:txBody>
          <a:bodyPr/>
          <a:lstStyle/>
          <a:p>
            <a:r>
              <a:rPr lang="en-US" sz="2000" dirty="0" smtClean="0"/>
              <a:t>Loss of Title IV funding (federal financial aid)</a:t>
            </a:r>
          </a:p>
          <a:p>
            <a:r>
              <a:rPr lang="en-US" sz="2000" dirty="0" smtClean="0"/>
              <a:t>$55,907 fine per violation</a:t>
            </a:r>
            <a:endParaRPr lang="en-US" sz="2000" dirty="0"/>
          </a:p>
          <a:p>
            <a:pPr marL="0" indent="0">
              <a:buNone/>
            </a:pPr>
            <a:endParaRPr lang="en-US" sz="2000" dirty="0" smtClean="0"/>
          </a:p>
          <a:p>
            <a:pPr marL="0" indent="0">
              <a:buNone/>
            </a:pPr>
            <a:r>
              <a:rPr lang="en-US" sz="2000" dirty="0" smtClean="0"/>
              <a:t>Example – Penn State University</a:t>
            </a:r>
          </a:p>
          <a:p>
            <a:pPr lvl="1"/>
            <a:r>
              <a:rPr lang="en-US" sz="2000" dirty="0" smtClean="0"/>
              <a:t>$2.4 million fine ($2.1 million not related to Sandusky incidents) </a:t>
            </a:r>
          </a:p>
          <a:p>
            <a:pPr lvl="2"/>
            <a:r>
              <a:rPr lang="en-US" sz="2000" dirty="0" smtClean="0"/>
              <a:t>Fine based on previous $35,000 per violation </a:t>
            </a:r>
          </a:p>
          <a:p>
            <a:pPr lvl="1"/>
            <a:r>
              <a:rPr lang="en-US" sz="2000" dirty="0" smtClean="0"/>
              <a:t>2008-2011 over 300 crimes not disclosed</a:t>
            </a:r>
          </a:p>
          <a:p>
            <a:pPr lvl="2"/>
            <a:r>
              <a:rPr lang="en-US" sz="2000" dirty="0" smtClean="0"/>
              <a:t>5 of the undisclosed crimes were Sexual Assault Offenses</a:t>
            </a:r>
          </a:p>
          <a:p>
            <a:pPr marL="914400" lvl="2" indent="0">
              <a:buNone/>
            </a:pPr>
            <a:r>
              <a:rPr lang="en-US" sz="2000" dirty="0" smtClean="0"/>
              <a:t>Source: NY Times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a:t>
            </a:fld>
            <a:endParaRPr lang="en-US" dirty="0"/>
          </a:p>
        </p:txBody>
      </p:sp>
    </p:spTree>
    <p:extLst>
      <p:ext uri="{BB962C8B-B14F-4D97-AF65-F5344CB8AC3E}">
        <p14:creationId xmlns:p14="http://schemas.microsoft.com/office/powerpoint/2010/main" val="1317048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 Tips</a:t>
            </a:r>
            <a:endParaRPr lang="en-US" dirty="0"/>
          </a:p>
        </p:txBody>
      </p:sp>
      <p:sp>
        <p:nvSpPr>
          <p:cNvPr id="3" name="Content Placeholder 2"/>
          <p:cNvSpPr>
            <a:spLocks noGrp="1"/>
          </p:cNvSpPr>
          <p:nvPr>
            <p:ph idx="1"/>
          </p:nvPr>
        </p:nvSpPr>
        <p:spPr/>
        <p:txBody>
          <a:bodyPr/>
          <a:lstStyle/>
          <a:p>
            <a:r>
              <a:rPr lang="en-US" sz="2800" dirty="0" smtClean="0"/>
              <a:t>If you aren’t sure if you need to report a crime, report it. The standard for reporting crimes is when you believe the crime information was provided in good faith. “In good faith means there is a reasonable basis for believing the information is not simply a rumor or hearsay. That is, there is little or no reason to doubt the validity of the information.”</a:t>
            </a:r>
          </a:p>
          <a:p>
            <a:r>
              <a:rPr lang="en-US" sz="2800" dirty="0" smtClean="0"/>
              <a:t>Inform the person that you must report the incident, even if they want to remain anonymous. Victims should be encouraged to provide information to help with the police investigation. </a:t>
            </a:r>
            <a:endParaRPr lang="en-US" sz="28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30</a:t>
            </a:fld>
            <a:endParaRPr lang="en-US" dirty="0"/>
          </a:p>
        </p:txBody>
      </p:sp>
    </p:spTree>
    <p:extLst>
      <p:ext uri="{BB962C8B-B14F-4D97-AF65-F5344CB8AC3E}">
        <p14:creationId xmlns:p14="http://schemas.microsoft.com/office/powerpoint/2010/main" val="29575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Unrelated to UNTHSC</a:t>
            </a:r>
            <a:endParaRPr lang="en-US" dirty="0"/>
          </a:p>
        </p:txBody>
      </p:sp>
      <p:sp>
        <p:nvSpPr>
          <p:cNvPr id="3" name="Content Placeholder 2"/>
          <p:cNvSpPr>
            <a:spLocks noGrp="1"/>
          </p:cNvSpPr>
          <p:nvPr>
            <p:ph idx="1"/>
          </p:nvPr>
        </p:nvSpPr>
        <p:spPr/>
        <p:txBody>
          <a:bodyPr/>
          <a:lstStyle/>
          <a:p>
            <a:r>
              <a:rPr lang="en-US" dirty="0" smtClean="0"/>
              <a:t>CSAs don’t need to report crime unrelated to UNTHSC in the Crime Statistic Report Form</a:t>
            </a:r>
          </a:p>
          <a:p>
            <a:r>
              <a:rPr lang="en-US" dirty="0" smtClean="0"/>
              <a:t>For example</a:t>
            </a:r>
          </a:p>
          <a:p>
            <a:pPr lvl="1"/>
            <a:r>
              <a:rPr lang="en-US" dirty="0" smtClean="0"/>
              <a:t>A student tells you about a crime that occurred at a different college before he transferred here.</a:t>
            </a:r>
          </a:p>
          <a:p>
            <a:pPr lvl="1"/>
            <a:r>
              <a:rPr lang="en-US" dirty="0" smtClean="0"/>
              <a:t>A student reports an assault that happened away from campus and did not involve a campus activity</a:t>
            </a:r>
          </a:p>
          <a:p>
            <a:pPr lvl="2"/>
            <a:r>
              <a:rPr lang="en-US" dirty="0" smtClean="0"/>
              <a:t>Home for spring break</a:t>
            </a:r>
          </a:p>
          <a:p>
            <a:pPr lvl="2"/>
            <a:r>
              <a:rPr lang="en-US" dirty="0" smtClean="0"/>
              <a:t>In an off-campus student apartment</a:t>
            </a:r>
          </a:p>
          <a:p>
            <a:pPr lvl="2"/>
            <a:r>
              <a:rPr lang="en-US" dirty="0" smtClean="0"/>
              <a:t>On vacation or at an off-campus job with a private company</a:t>
            </a: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31</a:t>
            </a:fld>
            <a:endParaRPr lang="en-US" dirty="0"/>
          </a:p>
        </p:txBody>
      </p:sp>
    </p:spTree>
    <p:extLst>
      <p:ext uri="{BB962C8B-B14F-4D97-AF65-F5344CB8AC3E}">
        <p14:creationId xmlns:p14="http://schemas.microsoft.com/office/powerpoint/2010/main" val="3116949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Unrelated to UNTHSC</a:t>
            </a:r>
            <a:endParaRPr lang="en-US" dirty="0"/>
          </a:p>
        </p:txBody>
      </p:sp>
      <p:sp>
        <p:nvSpPr>
          <p:cNvPr id="3" name="Content Placeholder 2"/>
          <p:cNvSpPr>
            <a:spLocks noGrp="1"/>
          </p:cNvSpPr>
          <p:nvPr>
            <p:ph idx="1"/>
          </p:nvPr>
        </p:nvSpPr>
        <p:spPr/>
        <p:txBody>
          <a:bodyPr/>
          <a:lstStyle/>
          <a:p>
            <a:r>
              <a:rPr lang="en-US" dirty="0" smtClean="0"/>
              <a:t>However, do tell the individual about reporting options and refer for help.</a:t>
            </a:r>
          </a:p>
          <a:p>
            <a:r>
              <a:rPr lang="en-US" dirty="0" smtClean="0"/>
              <a:t>For example:</a:t>
            </a:r>
          </a:p>
          <a:p>
            <a:pPr lvl="1"/>
            <a:r>
              <a:rPr lang="en-US" dirty="0" smtClean="0"/>
              <a:t>A student tells you she was raped by another student at on off-campus apartment.</a:t>
            </a:r>
          </a:p>
          <a:p>
            <a:pPr lvl="1"/>
            <a:r>
              <a:rPr lang="en-US" dirty="0" smtClean="0"/>
              <a:t>Although the crime did not occur at a location covered by Clery reporting, the accused student may be subject to disciplinary action from the Office of Student Affairs for this off-campus conduct. In addition, the victim is eligible for campus assistance and resources.</a:t>
            </a: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32</a:t>
            </a:fld>
            <a:endParaRPr lang="en-US" dirty="0"/>
          </a:p>
        </p:txBody>
      </p:sp>
    </p:spTree>
    <p:extLst>
      <p:ext uri="{BB962C8B-B14F-4D97-AF65-F5344CB8AC3E}">
        <p14:creationId xmlns:p14="http://schemas.microsoft.com/office/powerpoint/2010/main" val="766971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a:t>
            </a:r>
            <a:endParaRPr lang="en-US" dirty="0"/>
          </a:p>
        </p:txBody>
      </p:sp>
      <p:sp>
        <p:nvSpPr>
          <p:cNvPr id="3" name="Content Placeholder 2"/>
          <p:cNvSpPr>
            <a:spLocks noGrp="1"/>
          </p:cNvSpPr>
          <p:nvPr>
            <p:ph idx="1"/>
          </p:nvPr>
        </p:nvSpPr>
        <p:spPr/>
        <p:txBody>
          <a:bodyPr/>
          <a:lstStyle/>
          <a:p>
            <a:pPr marL="0" indent="0">
              <a:buNone/>
            </a:pPr>
            <a:r>
              <a:rPr lang="en-US" sz="2000" dirty="0" smtClean="0"/>
              <a:t>Sexual Assault </a:t>
            </a:r>
            <a:r>
              <a:rPr lang="en-US" sz="2000" dirty="0"/>
              <a:t>Support resources </a:t>
            </a:r>
            <a:r>
              <a:rPr lang="en-US" sz="2000" dirty="0">
                <a:hlinkClick r:id="rId2"/>
              </a:rPr>
              <a:t>https://www.unthsc.edu/care-and-civility/sexual-assault-support</a:t>
            </a:r>
            <a:r>
              <a:rPr lang="en-US" sz="2000" dirty="0" smtClean="0">
                <a:hlinkClick r:id="rId2"/>
              </a:rPr>
              <a:t>/</a:t>
            </a:r>
            <a:endParaRPr lang="en-US" sz="2000" dirty="0" smtClean="0"/>
          </a:p>
          <a:p>
            <a:pPr marL="0" indent="0">
              <a:buNone/>
            </a:pPr>
            <a:r>
              <a:rPr lang="en-US" sz="2000" dirty="0" smtClean="0"/>
              <a:t>UNTHSC Campus Police Emergency Number</a:t>
            </a:r>
          </a:p>
          <a:p>
            <a:pPr lvl="1"/>
            <a:r>
              <a:rPr lang="en-US" sz="2000" dirty="0" smtClean="0"/>
              <a:t>817-735-2600</a:t>
            </a:r>
            <a:endParaRPr lang="en-US" sz="2000" dirty="0" smtClean="0"/>
          </a:p>
          <a:p>
            <a:pPr lvl="1"/>
            <a:r>
              <a:rPr lang="en-US" sz="2000" dirty="0">
                <a:hlinkClick r:id="rId3"/>
              </a:rPr>
              <a:t>https://www.unthsc.edu/police</a:t>
            </a:r>
            <a:r>
              <a:rPr lang="en-US" sz="2000" dirty="0" smtClean="0">
                <a:hlinkClick r:id="rId3"/>
              </a:rPr>
              <a:t>/</a:t>
            </a:r>
            <a:r>
              <a:rPr lang="en-US" sz="2000" dirty="0" smtClean="0"/>
              <a:t> (Daily Crime Logs &amp; Crime Alerts)</a:t>
            </a:r>
          </a:p>
          <a:p>
            <a:pPr marL="0" indent="0">
              <a:buNone/>
            </a:pPr>
            <a:r>
              <a:rPr lang="en-US" sz="2000" dirty="0" smtClean="0"/>
              <a:t>Care Team 817-735-2740</a:t>
            </a:r>
          </a:p>
          <a:p>
            <a:pPr lvl="1"/>
            <a:r>
              <a:rPr lang="en-US" sz="2000" dirty="0" smtClean="0"/>
              <a:t>CareTeam@unthsc.edu</a:t>
            </a:r>
          </a:p>
          <a:p>
            <a:pPr lvl="1"/>
            <a:r>
              <a:rPr lang="en-US" sz="2000" dirty="0">
                <a:hlinkClick r:id="rId4"/>
              </a:rPr>
              <a:t>https://www.unthsc.edu/care-and-civility/care-team</a:t>
            </a:r>
            <a:r>
              <a:rPr lang="en-US" sz="2000" dirty="0" smtClean="0">
                <a:hlinkClick r:id="rId4"/>
              </a:rPr>
              <a:t>/</a:t>
            </a:r>
            <a:endParaRPr lang="en-US" sz="2000" dirty="0" smtClean="0"/>
          </a:p>
          <a:p>
            <a:pPr lvl="1"/>
            <a:r>
              <a:rPr lang="en-US" sz="2000" dirty="0" smtClean="0"/>
              <a:t>Title </a:t>
            </a:r>
            <a:r>
              <a:rPr lang="en-US" sz="2000" dirty="0" smtClean="0"/>
              <a:t>IX Coordinator, Dr. Trisha Van Duser, (817) 735-2508; Student Service Center 223; </a:t>
            </a:r>
            <a:r>
              <a:rPr lang="en-US" sz="2000" dirty="0" smtClean="0">
                <a:hlinkClick r:id="rId5"/>
              </a:rPr>
              <a:t>Trisha.VanDuser@unthsc.edu</a:t>
            </a:r>
            <a:endParaRPr lang="en-US" sz="2000" dirty="0" smtClean="0"/>
          </a:p>
          <a:p>
            <a:pPr lvl="1"/>
            <a:r>
              <a:rPr lang="en-US" sz="2000" dirty="0" smtClean="0"/>
              <a:t>Annual </a:t>
            </a:r>
            <a:r>
              <a:rPr lang="en-US" sz="2000" dirty="0"/>
              <a:t>Security Report </a:t>
            </a:r>
            <a:r>
              <a:rPr lang="en-US" sz="2000" dirty="0">
                <a:hlinkClick r:id="rId6"/>
              </a:rPr>
              <a:t>https://www.unthsc.edu/students/wp-content/uploads/sites/26/UNTHSC-Annual-Security-Report-2019-2020.pdf</a:t>
            </a:r>
            <a:endParaRPr lang="en-US" sz="2000" dirty="0" smtClean="0"/>
          </a:p>
          <a:p>
            <a:pPr lvl="1"/>
            <a:endParaRPr lang="en-US" sz="2000" dirty="0" smtClean="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33</a:t>
            </a:fld>
            <a:endParaRPr lang="en-US" dirty="0"/>
          </a:p>
        </p:txBody>
      </p:sp>
    </p:spTree>
    <p:extLst>
      <p:ext uri="{BB962C8B-B14F-4D97-AF65-F5344CB8AC3E}">
        <p14:creationId xmlns:p14="http://schemas.microsoft.com/office/powerpoint/2010/main" val="3033296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Contact Information</a:t>
            </a:r>
            <a:endParaRPr lang="en-US" dirty="0"/>
          </a:p>
        </p:txBody>
      </p:sp>
      <p:sp>
        <p:nvSpPr>
          <p:cNvPr id="3" name="Content Placeholder 2"/>
          <p:cNvSpPr>
            <a:spLocks noGrp="1"/>
          </p:cNvSpPr>
          <p:nvPr>
            <p:ph idx="1"/>
          </p:nvPr>
        </p:nvSpPr>
        <p:spPr/>
        <p:txBody>
          <a:bodyPr/>
          <a:lstStyle/>
          <a:p>
            <a:r>
              <a:rPr lang="en-US" sz="1600" dirty="0" smtClean="0"/>
              <a:t>UNTHSC PD Emergency Number</a:t>
            </a:r>
          </a:p>
          <a:p>
            <a:pPr lvl="1"/>
            <a:r>
              <a:rPr lang="en-US" sz="1600" dirty="0" smtClean="0"/>
              <a:t>(817) 735-2600</a:t>
            </a:r>
          </a:p>
          <a:p>
            <a:pPr lvl="1"/>
            <a:r>
              <a:rPr lang="en-US" sz="1600" dirty="0">
                <a:hlinkClick r:id="rId2"/>
              </a:rPr>
              <a:t>https://www.unthsc.edu/police</a:t>
            </a:r>
            <a:r>
              <a:rPr lang="en-US" sz="1600" dirty="0" smtClean="0">
                <a:hlinkClick r:id="rId2"/>
              </a:rPr>
              <a:t>/</a:t>
            </a:r>
            <a:r>
              <a:rPr lang="en-US" sz="1600" dirty="0" smtClean="0"/>
              <a:t> </a:t>
            </a:r>
          </a:p>
          <a:p>
            <a:r>
              <a:rPr lang="en-US" sz="1600" dirty="0" smtClean="0"/>
              <a:t>Care Team</a:t>
            </a:r>
          </a:p>
          <a:p>
            <a:pPr lvl="1"/>
            <a:r>
              <a:rPr lang="en-US" sz="1600" dirty="0" smtClean="0"/>
              <a:t>(817) 735-2740</a:t>
            </a:r>
          </a:p>
          <a:p>
            <a:pPr lvl="1"/>
            <a:r>
              <a:rPr lang="en-US" sz="1600" dirty="0" smtClean="0">
                <a:hlinkClick r:id="rId3"/>
              </a:rPr>
              <a:t>CareTeam@unthsc.edu</a:t>
            </a:r>
            <a:endParaRPr lang="en-US" sz="1600" dirty="0" smtClean="0"/>
          </a:p>
          <a:p>
            <a:pPr lvl="1"/>
            <a:r>
              <a:rPr lang="en-US" sz="1600" dirty="0">
                <a:hlinkClick r:id="rId4"/>
              </a:rPr>
              <a:t>https://www.unthsc.edu/care-and-civility/care-team/</a:t>
            </a:r>
            <a:endParaRPr lang="en-US" sz="1600" dirty="0" smtClean="0"/>
          </a:p>
          <a:p>
            <a:r>
              <a:rPr lang="en-US" sz="1600" dirty="0" smtClean="0"/>
              <a:t>Title IX Coordinator</a:t>
            </a:r>
          </a:p>
          <a:p>
            <a:pPr lvl="1"/>
            <a:r>
              <a:rPr lang="en-US" sz="1600" dirty="0" smtClean="0"/>
              <a:t>Dr</a:t>
            </a:r>
            <a:r>
              <a:rPr lang="en-US" sz="1600" dirty="0" smtClean="0"/>
              <a:t>. Trisha Van Duser (817) 735-2508</a:t>
            </a:r>
          </a:p>
          <a:p>
            <a:pPr lvl="1"/>
            <a:r>
              <a:rPr lang="en-US" sz="1600" dirty="0" smtClean="0">
                <a:hlinkClick r:id="rId5"/>
              </a:rPr>
              <a:t>Trisha.VanDuser@unthsc.edu</a:t>
            </a:r>
            <a:endParaRPr lang="en-US" sz="1600" dirty="0" smtClean="0"/>
          </a:p>
          <a:p>
            <a:pPr lvl="1"/>
            <a:r>
              <a:rPr lang="en-US" sz="1600" dirty="0" smtClean="0"/>
              <a:t>Student Service Center room 223</a:t>
            </a:r>
          </a:p>
          <a:p>
            <a:r>
              <a:rPr lang="en-US" sz="1600" dirty="0" smtClean="0"/>
              <a:t>Sexual Assault Support resources</a:t>
            </a:r>
          </a:p>
          <a:p>
            <a:pPr lvl="1"/>
            <a:r>
              <a:rPr lang="en-US" sz="1600" dirty="0">
                <a:hlinkClick r:id="rId6"/>
              </a:rPr>
              <a:t>https://www.unthsc.edu/care-and-civility/sexual-assault-support/</a:t>
            </a:r>
            <a:endParaRPr lang="en-US" sz="1600" dirty="0" smtClean="0"/>
          </a:p>
          <a:p>
            <a:r>
              <a:rPr lang="en-US" sz="1600" dirty="0" smtClean="0"/>
              <a:t>Annual Security Report</a:t>
            </a:r>
          </a:p>
          <a:p>
            <a:pPr lvl="1"/>
            <a:r>
              <a:rPr lang="en-US" sz="1600" dirty="0">
                <a:hlinkClick r:id="rId7"/>
              </a:rPr>
              <a:t>https://www.unthsc.edu/police/abandoned-property-list/clery-act</a:t>
            </a:r>
            <a:r>
              <a:rPr lang="en-US" sz="1600" dirty="0" smtClean="0">
                <a:hlinkClick r:id="rId7"/>
              </a:rPr>
              <a:t>/</a:t>
            </a:r>
            <a:r>
              <a:rPr lang="en-US" sz="1600" dirty="0" smtClean="0"/>
              <a:t> </a:t>
            </a:r>
            <a:endParaRPr lang="en-US" sz="16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34</a:t>
            </a:fld>
            <a:endParaRPr lang="en-US" dirty="0"/>
          </a:p>
        </p:txBody>
      </p:sp>
    </p:spTree>
    <p:extLst>
      <p:ext uri="{BB962C8B-B14F-4D97-AF65-F5344CB8AC3E}">
        <p14:creationId xmlns:p14="http://schemas.microsoft.com/office/powerpoint/2010/main" val="207965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   </a:t>
            </a:r>
          </a:p>
        </p:txBody>
      </p:sp>
      <p:pic>
        <p:nvPicPr>
          <p:cNvPr id="4" name="Picture 2" descr="C:\Users\cbluemel\Desktop\_Graphics\_UNTHSC\Rebrand\PPT\UNTHSC_Logo.png"/>
          <p:cNvPicPr>
            <a:picLocks noChangeAspect="1" noChangeArrowheads="1"/>
          </p:cNvPicPr>
          <p:nvPr/>
        </p:nvPicPr>
        <p:blipFill>
          <a:blip r:embed="rId3" cstate="print"/>
          <a:stretch>
            <a:fillRect/>
          </a:stretch>
        </p:blipFill>
        <p:spPr bwMode="auto">
          <a:xfrm>
            <a:off x="1311071" y="2592857"/>
            <a:ext cx="6641128" cy="990634"/>
          </a:xfrm>
          <a:prstGeom prst="rect">
            <a:avLst/>
          </a:prstGeom>
          <a:noFill/>
        </p:spPr>
      </p:pic>
      <p:sp>
        <p:nvSpPr>
          <p:cNvPr id="5" name="Slide Number Placeholder 4"/>
          <p:cNvSpPr>
            <a:spLocks noGrp="1"/>
          </p:cNvSpPr>
          <p:nvPr>
            <p:ph type="sldNum" sz="quarter" idx="10"/>
          </p:nvPr>
        </p:nvSpPr>
        <p:spPr/>
        <p:txBody>
          <a:bodyPr/>
          <a:lstStyle/>
          <a:p>
            <a:pPr>
              <a:defRPr/>
            </a:pPr>
            <a:fld id="{F0AFA309-D183-4FAE-A3AB-C5BB7AA1A3EE}" type="slidenum">
              <a:rPr lang="en-US" smtClean="0"/>
              <a:pPr>
                <a:defRPr/>
              </a:pPr>
              <a:t>35</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is required by the Clery Act?</a:t>
            </a:r>
            <a:r>
              <a:rPr lang="en-US" dirty="0"/>
              <a:t> </a:t>
            </a:r>
          </a:p>
        </p:txBody>
      </p:sp>
      <p:sp>
        <p:nvSpPr>
          <p:cNvPr id="3" name="Content Placeholder 2"/>
          <p:cNvSpPr>
            <a:spLocks noGrp="1"/>
          </p:cNvSpPr>
          <p:nvPr>
            <p:ph idx="1"/>
          </p:nvPr>
        </p:nvSpPr>
        <p:spPr>
          <a:xfrm>
            <a:off x="393699" y="1600200"/>
            <a:ext cx="8438573" cy="4495800"/>
          </a:xfrm>
        </p:spPr>
        <p:txBody>
          <a:bodyPr/>
          <a:lstStyle/>
          <a:p>
            <a:pPr eaLnBrk="1" hangingPunct="1">
              <a:defRPr/>
            </a:pPr>
            <a:r>
              <a:rPr lang="en-US" sz="2800" dirty="0" smtClean="0"/>
              <a:t>Identify Campus Security Authorities (CSAs)</a:t>
            </a:r>
          </a:p>
          <a:p>
            <a:pPr eaLnBrk="1" hangingPunct="1">
              <a:defRPr/>
            </a:pPr>
            <a:r>
              <a:rPr lang="en-US" sz="2800" dirty="0" smtClean="0"/>
              <a:t>Determine UNTHSC’s </a:t>
            </a:r>
            <a:r>
              <a:rPr lang="en-US" sz="2800" dirty="0" err="1" smtClean="0"/>
              <a:t>Clery</a:t>
            </a:r>
            <a:r>
              <a:rPr lang="en-US" sz="2800" dirty="0" smtClean="0"/>
              <a:t> geography</a:t>
            </a:r>
          </a:p>
          <a:p>
            <a:pPr eaLnBrk="1" hangingPunct="1">
              <a:defRPr/>
            </a:pPr>
            <a:r>
              <a:rPr lang="en-US" sz="2800" dirty="0" smtClean="0"/>
              <a:t>Collect crime statistics</a:t>
            </a:r>
          </a:p>
          <a:p>
            <a:pPr eaLnBrk="1" hangingPunct="1">
              <a:defRPr/>
            </a:pPr>
            <a:r>
              <a:rPr lang="en-US" sz="2800" dirty="0" smtClean="0"/>
              <a:t>By October 1</a:t>
            </a:r>
            <a:r>
              <a:rPr lang="en-US" sz="2800" baseline="30000" dirty="0" smtClean="0"/>
              <a:t>st</a:t>
            </a:r>
            <a:r>
              <a:rPr lang="en-US" sz="2800" dirty="0" smtClean="0"/>
              <a:t> of each year, the Annual Security Report (ASR) must be published and distributed</a:t>
            </a:r>
            <a:endParaRPr lang="en-US" sz="2800" dirty="0"/>
          </a:p>
          <a:p>
            <a:pPr eaLnBrk="1" hangingPunct="1">
              <a:lnSpc>
                <a:spcPct val="80000"/>
              </a:lnSpc>
              <a:defRPr/>
            </a:pPr>
            <a:r>
              <a:rPr lang="en-US" sz="2800" dirty="0"/>
              <a:t>Notify the campus in a </a:t>
            </a:r>
            <a:r>
              <a:rPr lang="en-US" sz="2800" dirty="0" smtClean="0"/>
              <a:t>timely manner when crimes threaten safety</a:t>
            </a:r>
            <a:r>
              <a:rPr lang="en-US" sz="2800" dirty="0"/>
              <a:t> </a:t>
            </a:r>
            <a:r>
              <a:rPr lang="en-US" sz="2800" dirty="0" smtClean="0"/>
              <a:t>and issue emergency notifications</a:t>
            </a:r>
            <a:endParaRPr lang="en-US" sz="2800" dirty="0"/>
          </a:p>
          <a:p>
            <a:pPr eaLnBrk="1" hangingPunct="1">
              <a:lnSpc>
                <a:spcPct val="80000"/>
              </a:lnSpc>
              <a:defRPr/>
            </a:pPr>
            <a:r>
              <a:rPr lang="en-US" sz="2800" dirty="0" smtClean="0"/>
              <a:t>Maintain </a:t>
            </a:r>
            <a:r>
              <a:rPr lang="en-US" sz="2800" dirty="0"/>
              <a:t>an up-to-date daily log of all reported </a:t>
            </a:r>
            <a:r>
              <a:rPr lang="en-US" sz="2800" dirty="0" smtClean="0"/>
              <a:t>crimes </a:t>
            </a:r>
            <a:endParaRPr lang="en-US" sz="2800" dirty="0"/>
          </a:p>
          <a:p>
            <a:r>
              <a:rPr lang="en-US" sz="2800" dirty="0" smtClean="0"/>
              <a:t>Submit crime statistics to the U.S. Department of Education</a:t>
            </a:r>
            <a:endParaRPr lang="en-US" sz="2800"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4</a:t>
            </a:fld>
            <a:endParaRPr lang="en-US" dirty="0"/>
          </a:p>
        </p:txBody>
      </p:sp>
    </p:spTree>
    <p:extLst>
      <p:ext uri="{BB962C8B-B14F-4D97-AF65-F5344CB8AC3E}">
        <p14:creationId xmlns:p14="http://schemas.microsoft.com/office/powerpoint/2010/main" val="117360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Identifying Campus Security Authorities</a:t>
            </a:r>
            <a:endParaRPr lang="en-US" sz="3600" dirty="0"/>
          </a:p>
        </p:txBody>
      </p:sp>
      <p:sp>
        <p:nvSpPr>
          <p:cNvPr id="3" name="Content Placeholder 2"/>
          <p:cNvSpPr>
            <a:spLocks noGrp="1"/>
          </p:cNvSpPr>
          <p:nvPr>
            <p:ph idx="1"/>
          </p:nvPr>
        </p:nvSpPr>
        <p:spPr/>
        <p:txBody>
          <a:bodyPr/>
          <a:lstStyle/>
          <a:p>
            <a:pPr marL="0" indent="0">
              <a:buNone/>
            </a:pPr>
            <a:r>
              <a:rPr lang="en-US" sz="2400" dirty="0" smtClean="0"/>
              <a:t>In order to ensure all criminal activity is disclosed, the </a:t>
            </a:r>
            <a:r>
              <a:rPr lang="en-US" sz="2400" dirty="0" err="1" smtClean="0"/>
              <a:t>Clery</a:t>
            </a:r>
            <a:r>
              <a:rPr lang="en-US" sz="2400" dirty="0" smtClean="0"/>
              <a:t> Act requires UNTHSC to identify individuals and the organizations to which crimes may be reported as a result of their position with UNTHSC.</a:t>
            </a:r>
          </a:p>
          <a:p>
            <a:pPr marL="0" indent="0">
              <a:buNone/>
            </a:pPr>
            <a:endParaRPr lang="en-US" sz="2400" dirty="0" smtClean="0"/>
          </a:p>
          <a:p>
            <a:pPr marL="0" indent="0">
              <a:buNone/>
            </a:pPr>
            <a:r>
              <a:rPr lang="en-US" sz="2400" dirty="0" smtClean="0"/>
              <a:t>These individuals and organizations are called Campus Security Authorities (CSAs).</a:t>
            </a:r>
          </a:p>
          <a:p>
            <a:pPr marL="0" indent="0">
              <a:buNone/>
            </a:pPr>
            <a:endParaRPr lang="en-US" sz="2400" dirty="0" smtClean="0"/>
          </a:p>
          <a:p>
            <a:pPr marL="0" indent="0">
              <a:buNone/>
            </a:pPr>
            <a:r>
              <a:rPr lang="en-US" sz="2400" dirty="0" smtClean="0"/>
              <a:t>If you’re participating in this training, UNTHSC has identified your position as a CSA and you have specific responsibilities that are required by federal law. </a:t>
            </a:r>
            <a:endParaRPr lang="en-US" sz="2400" dirty="0"/>
          </a:p>
          <a:p>
            <a:endParaRPr lang="en-US" dirty="0"/>
          </a:p>
          <a:p>
            <a:pPr>
              <a:lnSpc>
                <a:spcPct val="90000"/>
              </a:lnSpc>
              <a:spcAft>
                <a:spcPct val="25000"/>
              </a:spcAft>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5</a:t>
            </a:fld>
            <a:endParaRPr lang="en-US" dirty="0"/>
          </a:p>
        </p:txBody>
      </p:sp>
    </p:spTree>
    <p:extLst>
      <p:ext uri="{BB962C8B-B14F-4D97-AF65-F5344CB8AC3E}">
        <p14:creationId xmlns:p14="http://schemas.microsoft.com/office/powerpoint/2010/main" val="188330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Security Authorities</a:t>
            </a:r>
            <a:endParaRPr lang="en-US" dirty="0"/>
          </a:p>
        </p:txBody>
      </p:sp>
      <p:sp>
        <p:nvSpPr>
          <p:cNvPr id="3" name="Content Placeholder 2"/>
          <p:cNvSpPr>
            <a:spLocks noGrp="1"/>
          </p:cNvSpPr>
          <p:nvPr>
            <p:ph idx="1"/>
          </p:nvPr>
        </p:nvSpPr>
        <p:spPr>
          <a:xfrm>
            <a:off x="393700" y="1600199"/>
            <a:ext cx="8293100" cy="4603173"/>
          </a:xfrm>
        </p:spPr>
        <p:txBody>
          <a:bodyPr/>
          <a:lstStyle/>
          <a:p>
            <a:r>
              <a:rPr lang="en-US" dirty="0"/>
              <a:t>A</a:t>
            </a:r>
            <a:r>
              <a:rPr lang="en-US" dirty="0" smtClean="0"/>
              <a:t>ccording </a:t>
            </a:r>
            <a:r>
              <a:rPr lang="en-US" dirty="0"/>
              <a:t>to the Clery Act, </a:t>
            </a:r>
            <a:r>
              <a:rPr lang="en-US" dirty="0" smtClean="0"/>
              <a:t>CSAs are </a:t>
            </a:r>
            <a:r>
              <a:rPr lang="en-US" dirty="0"/>
              <a:t>employees who have “significant responsibility for student and campus activities</a:t>
            </a:r>
            <a:r>
              <a:rPr lang="en-US" dirty="0" smtClean="0"/>
              <a:t>.”</a:t>
            </a:r>
          </a:p>
          <a:p>
            <a:pPr marL="0" indent="0">
              <a:buNone/>
            </a:pPr>
            <a:endParaRPr lang="en-US" dirty="0"/>
          </a:p>
          <a:p>
            <a:pPr eaLnBrk="1" hangingPunct="1">
              <a:lnSpc>
                <a:spcPct val="80000"/>
              </a:lnSpc>
              <a:defRPr/>
            </a:pPr>
            <a:r>
              <a:rPr lang="en-US" dirty="0"/>
              <a:t>In order to comply with the Clery Act, </a:t>
            </a:r>
            <a:r>
              <a:rPr lang="en-US" dirty="0" smtClean="0"/>
              <a:t>campus </a:t>
            </a:r>
            <a:r>
              <a:rPr lang="en-US" dirty="0"/>
              <a:t>administrators </a:t>
            </a:r>
            <a:r>
              <a:rPr lang="en-US" dirty="0" smtClean="0"/>
              <a:t>must:</a:t>
            </a:r>
          </a:p>
          <a:p>
            <a:pPr lvl="1" eaLnBrk="1" hangingPunct="1">
              <a:lnSpc>
                <a:spcPct val="80000"/>
              </a:lnSpc>
              <a:defRPr/>
            </a:pPr>
            <a:r>
              <a:rPr lang="en-US" sz="2800" dirty="0" smtClean="0"/>
              <a:t>Define </a:t>
            </a:r>
            <a:r>
              <a:rPr lang="en-US" sz="2800" dirty="0"/>
              <a:t>who the campus security authorities are in the </a:t>
            </a:r>
            <a:r>
              <a:rPr lang="en-US" sz="2800" dirty="0" smtClean="0"/>
              <a:t>Annual Security Report (ASR);</a:t>
            </a:r>
          </a:p>
          <a:p>
            <a:pPr lvl="1" eaLnBrk="1" hangingPunct="1">
              <a:lnSpc>
                <a:spcPct val="80000"/>
              </a:lnSpc>
              <a:defRPr/>
            </a:pPr>
            <a:r>
              <a:rPr lang="en-US" sz="2800" dirty="0" smtClean="0"/>
              <a:t>Describe </a:t>
            </a:r>
            <a:r>
              <a:rPr lang="en-US" sz="2800" dirty="0"/>
              <a:t>their </a:t>
            </a:r>
            <a:r>
              <a:rPr lang="en-US" sz="2800" dirty="0" smtClean="0"/>
              <a:t>responsibilities; and</a:t>
            </a:r>
          </a:p>
          <a:p>
            <a:pPr lvl="1" eaLnBrk="1" hangingPunct="1">
              <a:lnSpc>
                <a:spcPct val="80000"/>
              </a:lnSpc>
              <a:defRPr/>
            </a:pPr>
            <a:r>
              <a:rPr lang="en-US" sz="2800" dirty="0" smtClean="0"/>
              <a:t>Educate </a:t>
            </a:r>
            <a:r>
              <a:rPr lang="en-US" sz="2800" dirty="0"/>
              <a:t>them </a:t>
            </a:r>
            <a:r>
              <a:rPr lang="en-US" sz="2800" dirty="0" smtClean="0"/>
              <a:t>about their role.</a:t>
            </a:r>
            <a:endParaRPr lang="en-US" sz="2800" dirty="0"/>
          </a:p>
          <a:p>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6</a:t>
            </a:fld>
            <a:endParaRPr lang="en-US" dirty="0"/>
          </a:p>
        </p:txBody>
      </p:sp>
    </p:spTree>
    <p:extLst>
      <p:ext uri="{BB962C8B-B14F-4D97-AF65-F5344CB8AC3E}">
        <p14:creationId xmlns:p14="http://schemas.microsoft.com/office/powerpoint/2010/main" val="229077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considered a UNTHSC CSA?</a:t>
            </a:r>
            <a:endParaRPr lang="en-US" dirty="0"/>
          </a:p>
        </p:txBody>
      </p:sp>
      <p:sp>
        <p:nvSpPr>
          <p:cNvPr id="3" name="Content Placeholder 2"/>
          <p:cNvSpPr>
            <a:spLocks noGrp="1"/>
          </p:cNvSpPr>
          <p:nvPr>
            <p:ph idx="1"/>
          </p:nvPr>
        </p:nvSpPr>
        <p:spPr/>
        <p:txBody>
          <a:bodyPr/>
          <a:lstStyle/>
          <a:p>
            <a:r>
              <a:rPr lang="en-US" sz="2000" dirty="0" smtClean="0"/>
              <a:t>Four categories:</a:t>
            </a:r>
          </a:p>
          <a:p>
            <a:pPr lvl="1"/>
            <a:r>
              <a:rPr lang="en-US" sz="2000" dirty="0" smtClean="0"/>
              <a:t>Members of the UNTHSC Police Department (commissioned and non-commissioned)</a:t>
            </a:r>
          </a:p>
          <a:p>
            <a:pPr lvl="1"/>
            <a:r>
              <a:rPr lang="en-US" sz="2000" dirty="0" smtClean="0"/>
              <a:t>Individuals who have a responsibility for campus security but are not members of the UNTHSC Police Department (i.e. event security)</a:t>
            </a:r>
          </a:p>
          <a:p>
            <a:pPr lvl="1"/>
            <a:r>
              <a:rPr lang="en-US" sz="2000" dirty="0" smtClean="0"/>
              <a:t>Individuals or organizations specified by the UNTHSC statement of campus security policy as someone that students </a:t>
            </a:r>
            <a:r>
              <a:rPr lang="en-US" sz="2000" u="sng" dirty="0" smtClean="0"/>
              <a:t>should report criminal offenses</a:t>
            </a:r>
          </a:p>
          <a:p>
            <a:pPr lvl="1"/>
            <a:r>
              <a:rPr lang="en-US" sz="2000" dirty="0" smtClean="0"/>
              <a:t>Individuals who have a </a:t>
            </a:r>
            <a:r>
              <a:rPr lang="en-US" sz="2000" u="sng" dirty="0" smtClean="0"/>
              <a:t>significant responsibility for student and campus activities</a:t>
            </a:r>
            <a:r>
              <a:rPr lang="en-US" sz="2000" dirty="0" smtClean="0"/>
              <a:t>, including, but not limited to  student discipline and campus judicial proceedings</a:t>
            </a:r>
            <a:endParaRPr lang="en-US" sz="2000"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7</a:t>
            </a:fld>
            <a:endParaRPr lang="en-US" dirty="0"/>
          </a:p>
        </p:txBody>
      </p:sp>
    </p:spTree>
    <p:extLst>
      <p:ext uri="{BB962C8B-B14F-4D97-AF65-F5344CB8AC3E}">
        <p14:creationId xmlns:p14="http://schemas.microsoft.com/office/powerpoint/2010/main" val="181190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NOT considered a UNTHSC CSA?</a:t>
            </a:r>
            <a:endParaRPr lang="en-US" dirty="0"/>
          </a:p>
        </p:txBody>
      </p:sp>
      <p:sp>
        <p:nvSpPr>
          <p:cNvPr id="3" name="Content Placeholder 2"/>
          <p:cNvSpPr>
            <a:spLocks noGrp="1"/>
          </p:cNvSpPr>
          <p:nvPr>
            <p:ph idx="1"/>
          </p:nvPr>
        </p:nvSpPr>
        <p:spPr/>
        <p:txBody>
          <a:bodyPr/>
          <a:lstStyle/>
          <a:p>
            <a:r>
              <a:rPr lang="en-US" dirty="0" smtClean="0"/>
              <a:t>Faculty member who does not have any responsibility for students and campus activities beyond the classroom</a:t>
            </a:r>
          </a:p>
          <a:p>
            <a:r>
              <a:rPr lang="en-US" dirty="0" smtClean="0"/>
              <a:t>Clerical or cafeteria staff</a:t>
            </a:r>
          </a:p>
          <a:p>
            <a:r>
              <a:rPr lang="en-US" dirty="0" smtClean="0"/>
              <a:t>Facilities or maintenance staff</a:t>
            </a:r>
          </a:p>
          <a:p>
            <a:r>
              <a:rPr lang="en-US" dirty="0" smtClean="0"/>
              <a:t>Any support position that does not have significant responsibility for students and campus activities</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8</a:t>
            </a:fld>
            <a:endParaRPr lang="en-US" dirty="0"/>
          </a:p>
        </p:txBody>
      </p:sp>
    </p:spTree>
    <p:extLst>
      <p:ext uri="{BB962C8B-B14F-4D97-AF65-F5344CB8AC3E}">
        <p14:creationId xmlns:p14="http://schemas.microsoft.com/office/powerpoint/2010/main" val="221838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sz="2400" dirty="0"/>
              <a:t>It is the CSAs </a:t>
            </a:r>
            <a:r>
              <a:rPr lang="en-US" sz="2400" dirty="0" smtClean="0"/>
              <a:t>obligation and responsibility </a:t>
            </a:r>
            <a:r>
              <a:rPr lang="en-US" sz="2400" dirty="0"/>
              <a:t>to report a crime, whether or not the victim elects to pursue criminal charges or report to the police.</a:t>
            </a:r>
          </a:p>
          <a:p>
            <a:pPr lvl="1"/>
            <a:r>
              <a:rPr lang="en-US" sz="2400" dirty="0" smtClean="0"/>
              <a:t>If the person does not want to contact the police, the CSA should report the crime to the UNTHSC Police Department at 3600 </a:t>
            </a:r>
            <a:r>
              <a:rPr lang="en-US" sz="2400" dirty="0" err="1" smtClean="0"/>
              <a:t>Mattison</a:t>
            </a:r>
            <a:r>
              <a:rPr lang="en-US" sz="2400" dirty="0" smtClean="0"/>
              <a:t> Avenue or (817) 735-2210</a:t>
            </a:r>
            <a:r>
              <a:rPr lang="en-US" sz="2400" dirty="0"/>
              <a:t> </a:t>
            </a:r>
            <a:r>
              <a:rPr lang="en-US" sz="2400" dirty="0" smtClean="0"/>
              <a:t>for non-emergencies and (817) 735-2600 for emergencies.</a:t>
            </a:r>
          </a:p>
          <a:p>
            <a:pPr lvl="1"/>
            <a:r>
              <a:rPr lang="en-US" sz="2400" dirty="0" smtClean="0"/>
              <a:t>If the person states they will report the crime themselves, the CSA should follow up and verify if the crime was reported to the UNTHSC Police Department.</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9</a:t>
            </a:fld>
            <a:endParaRPr lang="en-US" dirty="0"/>
          </a:p>
        </p:txBody>
      </p:sp>
    </p:spTree>
    <p:extLst>
      <p:ext uri="{BB962C8B-B14F-4D97-AF65-F5344CB8AC3E}">
        <p14:creationId xmlns:p14="http://schemas.microsoft.com/office/powerpoint/2010/main" val="2635358339"/>
      </p:ext>
    </p:extLst>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4843</TotalTime>
  <Words>2774</Words>
  <Application>Microsoft Office PowerPoint</Application>
  <PresentationFormat>On-screen Show (4:3)</PresentationFormat>
  <Paragraphs>255</Paragraphs>
  <Slides>35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Tahoma</vt:lpstr>
      <vt:lpstr>Times New Roman</vt:lpstr>
      <vt:lpstr>Verdana</vt:lpstr>
      <vt:lpstr>Slit</vt:lpstr>
      <vt:lpstr>Campus Security Authority Training 2019</vt:lpstr>
      <vt:lpstr>What is the Clery Act?</vt:lpstr>
      <vt:lpstr>Consequences for Violating the Clery Act</vt:lpstr>
      <vt:lpstr>What is required by the Clery Act? </vt:lpstr>
      <vt:lpstr>Identifying Campus Security Authorities</vt:lpstr>
      <vt:lpstr>Campus Security Authorities</vt:lpstr>
      <vt:lpstr>Who is considered a UNTHSC CSA?</vt:lpstr>
      <vt:lpstr>Who is NOT considered a UNTHSC CSA?</vt:lpstr>
      <vt:lpstr>CSA Responsibilities</vt:lpstr>
      <vt:lpstr>CSA Responsibilities</vt:lpstr>
      <vt:lpstr>CSA Responsibilities</vt:lpstr>
      <vt:lpstr>CSA Reporting </vt:lpstr>
      <vt:lpstr>CSA Reporting</vt:lpstr>
      <vt:lpstr>Not CSA Responsibilities</vt:lpstr>
      <vt:lpstr>CSA Resources</vt:lpstr>
      <vt:lpstr>Clery Geography</vt:lpstr>
      <vt:lpstr>Clery Crimes That Must Be Reported</vt:lpstr>
      <vt:lpstr>Criminal Homicide</vt:lpstr>
      <vt:lpstr>Sexual Assault (Sex Offenses)</vt:lpstr>
      <vt:lpstr>Other Clery Crimes</vt:lpstr>
      <vt:lpstr>Hate Crimes</vt:lpstr>
      <vt:lpstr>Violence Against Women Act (VAWA) Clery Crimes</vt:lpstr>
      <vt:lpstr>Arrests/Disciplinary Referrals</vt:lpstr>
      <vt:lpstr>Public Notices to the Campus Community</vt:lpstr>
      <vt:lpstr>Daily Crime Log</vt:lpstr>
      <vt:lpstr>Missing Student Reports</vt:lpstr>
      <vt:lpstr>Annual Security Report (ASR)</vt:lpstr>
      <vt:lpstr>Annual Security Report (ASR)</vt:lpstr>
      <vt:lpstr>CSA Reporting</vt:lpstr>
      <vt:lpstr>CSA Reporting Tips</vt:lpstr>
      <vt:lpstr>Crimes Unrelated to UNTHSC</vt:lpstr>
      <vt:lpstr>Crimes Unrelated to UNTHSC</vt:lpstr>
      <vt:lpstr>Important Information</vt:lpstr>
      <vt:lpstr>Important Contact Information</vt:lpstr>
      <vt:lpstr>PowerPoint Presentation</vt:lpstr>
    </vt:vector>
  </TitlesOfParts>
  <Company>UNT Health Science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cbluemel</dc:creator>
  <cp:lastModifiedBy>LaCresha Moore</cp:lastModifiedBy>
  <cp:revision>423</cp:revision>
  <cp:lastPrinted>2018-05-16T16:58:34Z</cp:lastPrinted>
  <dcterms:created xsi:type="dcterms:W3CDTF">2007-02-05T23:20:45Z</dcterms:created>
  <dcterms:modified xsi:type="dcterms:W3CDTF">2019-10-01T21:33:39Z</dcterms:modified>
</cp:coreProperties>
</file>