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Lst>
  <p:notesMasterIdLst>
    <p:notesMasterId r:id="rId17"/>
  </p:notesMasterIdLst>
  <p:handoutMasterIdLst>
    <p:handoutMasterId r:id="rId18"/>
  </p:handoutMasterIdLst>
  <p:sldIdLst>
    <p:sldId id="263" r:id="rId3"/>
    <p:sldId id="270" r:id="rId4"/>
    <p:sldId id="272" r:id="rId5"/>
    <p:sldId id="273" r:id="rId6"/>
    <p:sldId id="271" r:id="rId7"/>
    <p:sldId id="274" r:id="rId8"/>
    <p:sldId id="275" r:id="rId9"/>
    <p:sldId id="276" r:id="rId10"/>
    <p:sldId id="277" r:id="rId11"/>
    <p:sldId id="278" r:id="rId12"/>
    <p:sldId id="279" r:id="rId13"/>
    <p:sldId id="281" r:id="rId14"/>
    <p:sldId id="282"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167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4" autoAdjust="0"/>
    <p:restoredTop sz="82530"/>
  </p:normalViewPr>
  <p:slideViewPr>
    <p:cSldViewPr snapToGrid="0">
      <p:cViewPr varScale="1">
        <p:scale>
          <a:sx n="64" d="100"/>
          <a:sy n="64" d="100"/>
        </p:scale>
        <p:origin x="996" y="66"/>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4/24/2020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D23EF-E3F9-AF4F-B553-EAC3453EDB80}"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FC4CB-3D95-E245-ABFA-3455484C67F2}" type="slidenum">
              <a:rPr lang="en-US" smtClean="0"/>
              <a:t>‹#›</a:t>
            </a:fld>
            <a:endParaRPr lang="en-US"/>
          </a:p>
        </p:txBody>
      </p:sp>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a:t>
            </a:fld>
            <a:endParaRPr lang="en-US"/>
          </a:p>
        </p:txBody>
      </p:sp>
    </p:spTree>
    <p:extLst>
      <p:ext uri="{BB962C8B-B14F-4D97-AF65-F5344CB8AC3E}">
        <p14:creationId xmlns:p14="http://schemas.microsoft.com/office/powerpoint/2010/main" val="143874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7</a:t>
            </a:fld>
            <a:endParaRPr lang="en-US"/>
          </a:p>
        </p:txBody>
      </p:sp>
    </p:spTree>
    <p:extLst>
      <p:ext uri="{BB962C8B-B14F-4D97-AF65-F5344CB8AC3E}">
        <p14:creationId xmlns:p14="http://schemas.microsoft.com/office/powerpoint/2010/main" val="390940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8</a:t>
            </a:fld>
            <a:endParaRPr lang="en-US"/>
          </a:p>
        </p:txBody>
      </p:sp>
    </p:spTree>
    <p:extLst>
      <p:ext uri="{BB962C8B-B14F-4D97-AF65-F5344CB8AC3E}">
        <p14:creationId xmlns:p14="http://schemas.microsoft.com/office/powerpoint/2010/main" val="190346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9</a:t>
            </a:fld>
            <a:endParaRPr lang="en-US"/>
          </a:p>
        </p:txBody>
      </p:sp>
    </p:spTree>
    <p:extLst>
      <p:ext uri="{BB962C8B-B14F-4D97-AF65-F5344CB8AC3E}">
        <p14:creationId xmlns:p14="http://schemas.microsoft.com/office/powerpoint/2010/main" val="311358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t>12</a:t>
            </a:fld>
            <a:endParaRPr lang="en-US"/>
          </a:p>
        </p:txBody>
      </p:sp>
    </p:spTree>
    <p:extLst>
      <p:ext uri="{BB962C8B-B14F-4D97-AF65-F5344CB8AC3E}">
        <p14:creationId xmlns:p14="http://schemas.microsoft.com/office/powerpoint/2010/main" val="136381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B883047D-F325-8F47-9A24-745E92E5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838200" y="2664823"/>
            <a:ext cx="5181600" cy="3148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6172200" y="2664823"/>
            <a:ext cx="5181600" cy="3148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90291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839788" y="1221373"/>
            <a:ext cx="10515600" cy="7436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839788" y="21282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839788" y="3115487"/>
            <a:ext cx="5157787"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6172200" y="21282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6172200" y="3115487"/>
            <a:ext cx="5183188"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54373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72505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839788" y="1226562"/>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5183188" y="1226564"/>
            <a:ext cx="6172200" cy="4514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839788" y="2488474"/>
            <a:ext cx="3932237" cy="325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4849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839788" y="1188719"/>
            <a:ext cx="3932237" cy="97318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5183188" y="1188719"/>
            <a:ext cx="6172200" cy="4617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839788" y="2299062"/>
            <a:ext cx="3932237" cy="3507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60778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39082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8724900" y="1200512"/>
            <a:ext cx="2628900" cy="4945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320040" y="1200512"/>
            <a:ext cx="8252459" cy="494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6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9F02EB92-99CD-F849-8A01-00F9B9827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10636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4822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831850" y="131132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831850" y="42945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4/24/2020</a:t>
            </a:fld>
            <a:endParaRPr lang="en-US"/>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282554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655" r:id="rId1"/>
    <p:sldLayoutId id="2147483711" r:id="rId2"/>
    <p:sldLayoutId id="2147483709" r:id="rId3"/>
    <p:sldLayoutId id="2147483689" r:id="rId4"/>
    <p:sldLayoutId id="2147483690" r:id="rId5"/>
    <p:sldLayoutId id="2147483712" r:id="rId6"/>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838200" y="12272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838200" y="2687758"/>
            <a:ext cx="10515600" cy="3086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838200" y="59252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3ED1D-4783-F849-8CFE-A7712EC6F304}" type="datetimeFigureOut">
              <a:rPr lang="en-US" smtClean="0"/>
              <a:t>4/24/2020</a:t>
            </a:fld>
            <a:endParaRPr lang="en-US"/>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4038600" y="59252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8610600" y="59252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39F9-F9B4-6F42-8FBB-EEFCBE9A1F23}" type="slidenum">
              <a:rPr lang="en-US" smtClean="0"/>
              <a:t>‹#›</a:t>
            </a:fld>
            <a:endParaRPr lang="en-US"/>
          </a:p>
        </p:txBody>
      </p:sp>
    </p:spTree>
    <p:extLst>
      <p:ext uri="{BB962C8B-B14F-4D97-AF65-F5344CB8AC3E}">
        <p14:creationId xmlns:p14="http://schemas.microsoft.com/office/powerpoint/2010/main" val="5990023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nthsc.edu/myhsc"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unthsc.edu/registrar/forms/"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thsc.edu/student-finance/"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nthsc.edu/myhsc"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unthsc.edu/student-finance/third-party-contract-billin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mailto:ThirdParty@unthsc.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nthsc.edu/myhsc"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838200" y="2254649"/>
            <a:ext cx="10817506" cy="2897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800" b="1" dirty="0" smtClean="0">
                <a:solidFill>
                  <a:schemeClr val="tx1">
                    <a:lumMod val="50000"/>
                    <a:lumOff val="50000"/>
                  </a:schemeClr>
                </a:solidFill>
                <a:latin typeface="Helvetica" charset="0"/>
                <a:ea typeface="Helvetica" charset="0"/>
                <a:cs typeface="Helvetica" charset="0"/>
              </a:rPr>
              <a:t>The Office of Student Finance</a:t>
            </a:r>
            <a:endParaRPr lang="en-US" sz="32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14536369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1098-T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467373"/>
            <a:ext cx="10515600" cy="3273860"/>
          </a:xfrm>
        </p:spPr>
        <p:txBody>
          <a:bodyPr>
            <a:normAutofit fontScale="92500" lnSpcReduction="10000"/>
          </a:bodyPr>
          <a:lstStyle/>
          <a:p>
            <a:pPr>
              <a:buClrTx/>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When</a:t>
            </a:r>
          </a:p>
          <a:p>
            <a:pPr marL="0" indent="0">
              <a:buNone/>
            </a:pPr>
            <a:r>
              <a:rPr lang="en-US" sz="2200" dirty="0">
                <a:latin typeface="Times New Roman" panose="02020603050405020304" pitchFamily="18" charset="0"/>
                <a:cs typeface="Times New Roman" panose="02020603050405020304" pitchFamily="18" charset="0"/>
              </a:rPr>
              <a:t>     Disbursement Date </a:t>
            </a:r>
            <a:r>
              <a:rPr lang="en-US" sz="2200" dirty="0">
                <a:solidFill>
                  <a:srgbClr val="FF0000"/>
                </a:solidFill>
                <a:latin typeface="Times New Roman" panose="02020603050405020304" pitchFamily="18" charset="0"/>
                <a:cs typeface="Times New Roman" panose="02020603050405020304" pitchFamily="18" charset="0"/>
              </a:rPr>
              <a:t>January 31</a:t>
            </a:r>
            <a:r>
              <a:rPr lang="en-US" sz="2200" baseline="30000" dirty="0">
                <a:solidFill>
                  <a:srgbClr val="FF0000"/>
                </a:solidFill>
                <a:latin typeface="Times New Roman" panose="02020603050405020304" pitchFamily="18" charset="0"/>
                <a:cs typeface="Times New Roman" panose="02020603050405020304" pitchFamily="18" charset="0"/>
              </a:rPr>
              <a:t>st</a:t>
            </a:r>
            <a:r>
              <a:rPr lang="en-US" sz="2200"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sz="22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Where</a:t>
            </a:r>
          </a:p>
          <a:p>
            <a:pPr marL="324000" lvl="1" indent="0">
              <a:buNone/>
            </a:pPr>
            <a:r>
              <a:rPr lang="en-US" sz="2200" i="1" dirty="0" err="1">
                <a:latin typeface="Times New Roman" panose="02020603050405020304" pitchFamily="18" charset="0"/>
                <a:cs typeface="Times New Roman" panose="02020603050405020304" pitchFamily="18" charset="0"/>
                <a:hlinkClick r:id="rId2"/>
              </a:rPr>
              <a:t>MyHSC</a:t>
            </a:r>
            <a:r>
              <a:rPr lang="en-US" sz="2200" dirty="0">
                <a:latin typeface="Times New Roman" panose="02020603050405020304" pitchFamily="18" charset="0"/>
                <a:cs typeface="Times New Roman" panose="02020603050405020304" pitchFamily="18" charset="0"/>
              </a:rPr>
              <a:t> Student Portal or mailed to address on </a:t>
            </a:r>
            <a:r>
              <a:rPr lang="en-US" sz="2200" dirty="0" smtClean="0">
                <a:latin typeface="Times New Roman" panose="02020603050405020304" pitchFamily="18" charset="0"/>
                <a:cs typeface="Times New Roman" panose="02020603050405020304" pitchFamily="18" charset="0"/>
              </a:rPr>
              <a:t>file</a:t>
            </a:r>
            <a:endParaRPr lang="en-US" sz="2200" dirty="0">
              <a:latin typeface="Times New Roman" panose="02020603050405020304" pitchFamily="18" charset="0"/>
              <a:cs typeface="Times New Roman" panose="02020603050405020304" pitchFamily="18" charset="0"/>
            </a:endParaRPr>
          </a:p>
          <a:p>
            <a:pPr marL="324000" lvl="1" indent="0">
              <a:buNone/>
            </a:pPr>
            <a:r>
              <a:rPr lang="en-US" sz="2200" dirty="0">
                <a:latin typeface="Times New Roman" panose="02020603050405020304" pitchFamily="18" charset="0"/>
                <a:cs typeface="Times New Roman" panose="02020603050405020304" pitchFamily="18" charset="0"/>
              </a:rPr>
              <a:t> </a:t>
            </a:r>
          </a:p>
          <a:p>
            <a:pPr>
              <a:buClrTx/>
              <a:buFont typeface="Wingdings" panose="05000000000000000000" pitchFamily="2" charset="2"/>
              <a:buChar char="§"/>
            </a:pPr>
            <a:r>
              <a:rPr lang="en-US" sz="2200" b="1" dirty="0">
                <a:latin typeface="Times New Roman" panose="02020603050405020304" pitchFamily="18" charset="0"/>
                <a:cs typeface="Times New Roman" panose="02020603050405020304" pitchFamily="18" charset="0"/>
              </a:rPr>
              <a:t>Why</a:t>
            </a:r>
          </a:p>
          <a:p>
            <a:pPr marL="324000" lvl="1" indent="0">
              <a:buNone/>
            </a:pPr>
            <a:r>
              <a:rPr lang="en-US" sz="2200" dirty="0">
                <a:latin typeface="Times New Roman" panose="02020603050405020304" pitchFamily="18" charset="0"/>
                <a:cs typeface="Times New Roman" panose="02020603050405020304" pitchFamily="18" charset="0"/>
              </a:rPr>
              <a:t>The 1098-T t</a:t>
            </a:r>
            <a:r>
              <a:rPr lang="en-US" sz="2200" dirty="0" smtClean="0">
                <a:latin typeface="Times New Roman" panose="02020603050405020304" pitchFamily="18" charset="0"/>
                <a:cs typeface="Times New Roman" panose="02020603050405020304" pitchFamily="18" charset="0"/>
              </a:rPr>
              <a:t>ax form </a:t>
            </a:r>
            <a:r>
              <a:rPr lang="en-US" sz="2200" dirty="0">
                <a:latin typeface="Times New Roman" panose="02020603050405020304" pitchFamily="18" charset="0"/>
                <a:cs typeface="Times New Roman" panose="02020603050405020304" pitchFamily="18" charset="0"/>
              </a:rPr>
              <a:t>provides </a:t>
            </a:r>
            <a:r>
              <a:rPr lang="en-US" sz="2200" dirty="0" smtClean="0">
                <a:latin typeface="Times New Roman" panose="02020603050405020304" pitchFamily="18" charset="0"/>
                <a:cs typeface="Times New Roman" panose="02020603050405020304" pitchFamily="18" charset="0"/>
              </a:rPr>
              <a:t>information about the amount of tuition and qualifying </a:t>
            </a:r>
            <a:r>
              <a:rPr lang="en-US" sz="2200" dirty="0">
                <a:latin typeface="Times New Roman" panose="02020603050405020304" pitchFamily="18" charset="0"/>
                <a:cs typeface="Times New Roman" panose="02020603050405020304" pitchFamily="18" charset="0"/>
              </a:rPr>
              <a:t>fees paid </a:t>
            </a:r>
            <a:r>
              <a:rPr lang="en-US" sz="2200" dirty="0" smtClean="0">
                <a:latin typeface="Times New Roman" panose="02020603050405020304" pitchFamily="18" charset="0"/>
                <a:cs typeface="Times New Roman" panose="02020603050405020304" pitchFamily="18" charset="0"/>
              </a:rPr>
              <a:t>during the specified calendar year. </a:t>
            </a:r>
            <a:r>
              <a:rPr lang="en-US" sz="2200" dirty="0">
                <a:latin typeface="Times New Roman" panose="02020603050405020304" pitchFamily="18" charset="0"/>
                <a:cs typeface="Times New Roman" panose="02020603050405020304" pitchFamily="18" charset="0"/>
              </a:rPr>
              <a:t>This information can be used </a:t>
            </a:r>
            <a:r>
              <a:rPr lang="en-US" sz="2200" dirty="0" smtClean="0">
                <a:latin typeface="Times New Roman" panose="02020603050405020304" pitchFamily="18" charset="0"/>
                <a:cs typeface="Times New Roman" panose="02020603050405020304" pitchFamily="18" charset="0"/>
              </a:rPr>
              <a:t>to receive an educational </a:t>
            </a:r>
            <a:r>
              <a:rPr lang="en-US" sz="2200" dirty="0">
                <a:latin typeface="Times New Roman" panose="02020603050405020304" pitchFamily="18" charset="0"/>
                <a:cs typeface="Times New Roman" panose="02020603050405020304" pitchFamily="18" charset="0"/>
              </a:rPr>
              <a:t>credit on </a:t>
            </a:r>
            <a:r>
              <a:rPr lang="en-US" sz="2200" dirty="0" smtClean="0">
                <a:latin typeface="Times New Roman" panose="02020603050405020304" pitchFamily="18" charset="0"/>
                <a:cs typeface="Times New Roman" panose="02020603050405020304" pitchFamily="18" charset="0"/>
              </a:rPr>
              <a:t>your tax </a:t>
            </a:r>
            <a:r>
              <a:rPr lang="en-US" sz="2200" dirty="0" smtClean="0">
                <a:latin typeface="Times New Roman" panose="02020603050405020304" pitchFamily="18" charset="0"/>
                <a:cs typeface="Times New Roman" panose="02020603050405020304" pitchFamily="18" charset="0"/>
              </a:rPr>
              <a:t>return</a:t>
            </a:r>
            <a:endParaRPr lang="en-US" sz="22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3"/>
          <a:stretch>
            <a:fillRect/>
          </a:stretch>
        </p:blipFill>
        <p:spPr>
          <a:xfrm>
            <a:off x="8301086" y="2217765"/>
            <a:ext cx="2725148" cy="1822862"/>
          </a:xfrm>
          <a:prstGeom prst="rect">
            <a:avLst/>
          </a:prstGeom>
        </p:spPr>
      </p:pic>
    </p:spTree>
    <p:extLst>
      <p:ext uri="{BB962C8B-B14F-4D97-AF65-F5344CB8AC3E}">
        <p14:creationId xmlns:p14="http://schemas.microsoft.com/office/powerpoint/2010/main" val="2361996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7337"/>
            <a:ext cx="10515600" cy="1325563"/>
          </a:xfrm>
        </p:spPr>
        <p:txBody>
          <a:bodyPr/>
          <a:lstStyle/>
          <a:p>
            <a:pPr algn="ctr"/>
            <a:r>
              <a:rPr lang="en-US" b="1" dirty="0" smtClean="0">
                <a:latin typeface="Times New Roman" panose="02020603050405020304" pitchFamily="18" charset="0"/>
                <a:cs typeface="Times New Roman" panose="02020603050405020304" pitchFamily="18" charset="0"/>
              </a:rPr>
              <a:t>Authorization To Release Education Records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687758"/>
            <a:ext cx="4093564" cy="3086009"/>
          </a:xfrm>
        </p:spPr>
        <p:txBody>
          <a:bodyPr>
            <a:normAutofit/>
          </a:bodyPr>
          <a:lstStyle/>
          <a:p>
            <a:pPr>
              <a:buClrTx/>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Form can be found on the Registrar’s webpage</a:t>
            </a:r>
          </a:p>
          <a:p>
            <a:pPr>
              <a:buClrTx/>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hlinkClick r:id="rId2"/>
              </a:rPr>
              <a:t>A</a:t>
            </a:r>
            <a:r>
              <a:rPr lang="en-US" sz="2000" dirty="0" smtClean="0">
                <a:latin typeface="Times New Roman" panose="02020603050405020304" pitchFamily="18" charset="0"/>
                <a:cs typeface="Times New Roman" panose="02020603050405020304" pitchFamily="18" charset="0"/>
                <a:hlinkClick r:id="rId2"/>
              </a:rPr>
              <a:t>uthorization to Release Education Records form</a:t>
            </a:r>
            <a:endParaRPr lang="en-US" sz="2000" dirty="0">
              <a:latin typeface="Times New Roman" panose="02020603050405020304" pitchFamily="18" charset="0"/>
              <a:cs typeface="Times New Roman" panose="02020603050405020304" pitchFamily="18" charset="0"/>
            </a:endParaRPr>
          </a:p>
        </p:txBody>
      </p:sp>
      <p:pic>
        <p:nvPicPr>
          <p:cNvPr id="4" name="Content Placeholder 4"/>
          <p:cNvPicPr>
            <a:picLocks noChangeAspect="1"/>
          </p:cNvPicPr>
          <p:nvPr/>
        </p:nvPicPr>
        <p:blipFill>
          <a:blip r:embed="rId3"/>
          <a:stretch>
            <a:fillRect/>
          </a:stretch>
        </p:blipFill>
        <p:spPr>
          <a:xfrm>
            <a:off x="6096000" y="2301504"/>
            <a:ext cx="3528451" cy="3858516"/>
          </a:xfrm>
          <a:prstGeom prst="rect">
            <a:avLst/>
          </a:prstGeom>
        </p:spPr>
      </p:pic>
    </p:spTree>
    <p:extLst>
      <p:ext uri="{BB962C8B-B14F-4D97-AF65-F5344CB8AC3E}">
        <p14:creationId xmlns:p14="http://schemas.microsoft.com/office/powerpoint/2010/main" val="1936115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Personal Information</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687757"/>
            <a:ext cx="10515600" cy="3398249"/>
          </a:xfrm>
        </p:spPr>
        <p:txBody>
          <a:bodyPr>
            <a:normAutofit fontScale="62500" lnSpcReduction="20000"/>
          </a:bodyPr>
          <a:lstStyle/>
          <a:p>
            <a:pPr marL="0" indent="0">
              <a:buFontTx/>
              <a:buNone/>
            </a:pPr>
            <a:r>
              <a:rPr lang="en-US" sz="3200" b="1" kern="0" dirty="0">
                <a:latin typeface="Times New Roman" panose="02020603050405020304" pitchFamily="18" charset="0"/>
                <a:cs typeface="Times New Roman" panose="02020603050405020304" pitchFamily="18" charset="0"/>
              </a:rPr>
              <a:t>It is vital that your information with the school stays up to date.</a:t>
            </a:r>
          </a:p>
          <a:p>
            <a:pPr marL="0" indent="0">
              <a:buFontTx/>
              <a:buNone/>
            </a:pPr>
            <a:endParaRPr lang="en-US" sz="3200" b="1" kern="0" dirty="0">
              <a:latin typeface="Times New Roman" panose="02020603050405020304" pitchFamily="18" charset="0"/>
              <a:cs typeface="Times New Roman" panose="02020603050405020304" pitchFamily="18" charset="0"/>
            </a:endParaRPr>
          </a:p>
          <a:p>
            <a:pPr marL="0" indent="0">
              <a:buFontTx/>
              <a:buNone/>
            </a:pPr>
            <a:r>
              <a:rPr lang="en-US" sz="3200" b="1" kern="0" dirty="0">
                <a:latin typeface="Times New Roman" panose="02020603050405020304" pitchFamily="18" charset="0"/>
                <a:cs typeface="Times New Roman" panose="02020603050405020304" pitchFamily="18" charset="0"/>
              </a:rPr>
              <a:t>Mailing Address</a:t>
            </a:r>
            <a:r>
              <a:rPr lang="en-US" sz="3200" kern="0" dirty="0">
                <a:latin typeface="Times New Roman" panose="02020603050405020304" pitchFamily="18" charset="0"/>
                <a:cs typeface="Times New Roman" panose="02020603050405020304" pitchFamily="18" charset="0"/>
              </a:rPr>
              <a:t>		</a:t>
            </a:r>
            <a:r>
              <a:rPr lang="en-US" sz="3200" b="1" kern="0" dirty="0">
                <a:latin typeface="Times New Roman" panose="02020603050405020304" pitchFamily="18" charset="0"/>
                <a:cs typeface="Times New Roman" panose="02020603050405020304" pitchFamily="18" charset="0"/>
              </a:rPr>
              <a:t>Email Address</a:t>
            </a:r>
            <a:r>
              <a:rPr lang="en-US" sz="3200" kern="0" dirty="0">
                <a:latin typeface="Times New Roman" panose="02020603050405020304" pitchFamily="18" charset="0"/>
                <a:cs typeface="Times New Roman" panose="02020603050405020304" pitchFamily="18" charset="0"/>
              </a:rPr>
              <a:t>		</a:t>
            </a:r>
            <a:r>
              <a:rPr lang="en-US" sz="3200" b="1" kern="0" dirty="0">
                <a:latin typeface="Times New Roman" panose="02020603050405020304" pitchFamily="18" charset="0"/>
                <a:cs typeface="Times New Roman" panose="02020603050405020304" pitchFamily="18" charset="0"/>
              </a:rPr>
              <a:t>Phone Number</a:t>
            </a:r>
          </a:p>
          <a:p>
            <a:pPr marL="0" indent="0">
              <a:buFontTx/>
              <a:buNone/>
            </a:pPr>
            <a:endParaRPr lang="en-US" sz="3200" kern="0" dirty="0">
              <a:latin typeface="Times New Roman" panose="02020603050405020304" pitchFamily="18" charset="0"/>
              <a:cs typeface="Times New Roman" panose="02020603050405020304" pitchFamily="18" charset="0"/>
            </a:endParaRPr>
          </a:p>
          <a:p>
            <a:pPr marL="0" indent="0">
              <a:buFontTx/>
              <a:buNone/>
            </a:pPr>
            <a:r>
              <a:rPr lang="en-US" sz="3200" kern="0" dirty="0">
                <a:latin typeface="Times New Roman" panose="02020603050405020304" pitchFamily="18" charset="0"/>
                <a:cs typeface="Times New Roman" panose="02020603050405020304" pitchFamily="18" charset="0"/>
              </a:rPr>
              <a:t>Current Students – 	Update information on your Student </a:t>
            </a:r>
            <a:r>
              <a:rPr lang="en-US" sz="3200" kern="0" dirty="0" smtClean="0">
                <a:latin typeface="Times New Roman" panose="02020603050405020304" pitchFamily="18" charset="0"/>
                <a:cs typeface="Times New Roman" panose="02020603050405020304" pitchFamily="18" charset="0"/>
              </a:rPr>
              <a:t>Portal</a:t>
            </a:r>
            <a:endParaRPr lang="en-US" sz="3200" kern="0" dirty="0">
              <a:latin typeface="Times New Roman" panose="02020603050405020304" pitchFamily="18" charset="0"/>
              <a:cs typeface="Times New Roman" panose="02020603050405020304" pitchFamily="18" charset="0"/>
            </a:endParaRPr>
          </a:p>
          <a:p>
            <a:pPr marL="0" indent="0">
              <a:buFontTx/>
              <a:buNone/>
            </a:pPr>
            <a:r>
              <a:rPr lang="en-US" sz="3200" kern="0" dirty="0">
                <a:latin typeface="Times New Roman" panose="02020603050405020304" pitchFamily="18" charset="0"/>
                <a:cs typeface="Times New Roman" panose="02020603050405020304" pitchFamily="18" charset="0"/>
              </a:rPr>
              <a:t>Graduates - 		Update information with Alumni Association </a:t>
            </a:r>
          </a:p>
          <a:p>
            <a:pPr marL="0" indent="0">
              <a:buFontTx/>
              <a:buNone/>
            </a:pPr>
            <a:r>
              <a:rPr lang="en-US" sz="3200" kern="0" dirty="0">
                <a:latin typeface="Times New Roman" panose="02020603050405020304" pitchFamily="18" charset="0"/>
                <a:cs typeface="Times New Roman" panose="02020603050405020304" pitchFamily="18" charset="0"/>
              </a:rPr>
              <a:t>			or Registrar</a:t>
            </a:r>
          </a:p>
          <a:p>
            <a:pPr marL="0" indent="0">
              <a:buFontTx/>
              <a:buNone/>
            </a:pPr>
            <a:r>
              <a:rPr lang="en-US" sz="3200" b="1" kern="0" dirty="0" smtClean="0">
                <a:latin typeface="Times New Roman" panose="02020603050405020304" pitchFamily="18" charset="0"/>
                <a:cs typeface="Times New Roman" panose="02020603050405020304" pitchFamily="18" charset="0"/>
              </a:rPr>
              <a:t>All </a:t>
            </a:r>
            <a:r>
              <a:rPr lang="en-US" sz="3200" b="1" kern="0" dirty="0">
                <a:latin typeface="Times New Roman" panose="02020603050405020304" pitchFamily="18" charset="0"/>
                <a:cs typeface="Times New Roman" panose="02020603050405020304" pitchFamily="18" charset="0"/>
              </a:rPr>
              <a:t>official school communication is sent to your </a:t>
            </a:r>
            <a:r>
              <a:rPr lang="en-US" sz="3200" b="1" kern="0" dirty="0" smtClean="0">
                <a:latin typeface="Times New Roman" panose="02020603050405020304" pitchFamily="18" charset="0"/>
                <a:cs typeface="Times New Roman" panose="02020603050405020304" pitchFamily="18" charset="0"/>
              </a:rPr>
              <a:t>university email</a:t>
            </a:r>
            <a:r>
              <a:rPr lang="en-US" sz="3200" kern="0" dirty="0" smtClean="0">
                <a:latin typeface="Times New Roman" panose="02020603050405020304" pitchFamily="18" charset="0"/>
                <a:cs typeface="Times New Roman" panose="02020603050405020304" pitchFamily="18" charset="0"/>
              </a:rPr>
              <a:t>.  </a:t>
            </a:r>
          </a:p>
          <a:p>
            <a:pPr marL="0" indent="0">
              <a:buFontTx/>
              <a:buNone/>
            </a:pPr>
            <a:r>
              <a:rPr lang="en-US" sz="3200" kern="0" dirty="0" smtClean="0">
                <a:latin typeface="Times New Roman" panose="02020603050405020304" pitchFamily="18" charset="0"/>
                <a:cs typeface="Times New Roman" panose="02020603050405020304" pitchFamily="18" charset="0"/>
              </a:rPr>
              <a:t>It </a:t>
            </a:r>
            <a:r>
              <a:rPr lang="en-US" sz="3200" kern="0" dirty="0">
                <a:latin typeface="Times New Roman" panose="02020603050405020304" pitchFamily="18" charset="0"/>
                <a:cs typeface="Times New Roman" panose="02020603050405020304" pitchFamily="18" charset="0"/>
              </a:rPr>
              <a:t>is your responsibility to check this.  Remember you can forward </a:t>
            </a:r>
            <a:r>
              <a:rPr lang="en-US" sz="3200" kern="0" dirty="0" smtClean="0">
                <a:latin typeface="Times New Roman" panose="02020603050405020304" pitchFamily="18" charset="0"/>
                <a:cs typeface="Times New Roman" panose="02020603050405020304" pitchFamily="18" charset="0"/>
              </a:rPr>
              <a:t>email </a:t>
            </a:r>
            <a:r>
              <a:rPr lang="en-US" sz="3200" kern="0" dirty="0">
                <a:latin typeface="Times New Roman" panose="02020603050405020304" pitchFamily="18" charset="0"/>
                <a:cs typeface="Times New Roman" panose="02020603050405020304" pitchFamily="18" charset="0"/>
              </a:rPr>
              <a:t>to your personal email.</a:t>
            </a:r>
          </a:p>
          <a:p>
            <a:endParaRPr lang="en-US" dirty="0"/>
          </a:p>
        </p:txBody>
      </p:sp>
    </p:spTree>
    <p:extLst>
      <p:ext uri="{BB962C8B-B14F-4D97-AF65-F5344CB8AC3E}">
        <p14:creationId xmlns:p14="http://schemas.microsoft.com/office/powerpoint/2010/main" val="872694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Times New Roman" panose="02020603050405020304" pitchFamily="18" charset="0"/>
                <a:cs typeface="Times New Roman" panose="02020603050405020304" pitchFamily="18" charset="0"/>
              </a:rPr>
              <a:t>Contact Information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spcBef>
                <a:spcPct val="0"/>
              </a:spcBef>
              <a:buClr>
                <a:srgbClr val="000000"/>
              </a:buClr>
              <a:buFont typeface="Wingdings" panose="05000000000000000000" pitchFamily="2" charset="2"/>
              <a:buChar char="§"/>
            </a:pPr>
            <a:r>
              <a:rPr lang="en-US" altLang="en-US" sz="2000" dirty="0">
                <a:solidFill>
                  <a:srgbClr val="92D050"/>
                </a:solidFill>
                <a:latin typeface="Tahoma" panose="020B0604030504040204" pitchFamily="34" charset="0"/>
                <a:sym typeface="Wingdings" panose="05000000000000000000" pitchFamily="2" charset="2"/>
              </a:rPr>
              <a:t></a:t>
            </a:r>
            <a:r>
              <a:rPr lang="en-US" altLang="en-US" sz="2000" dirty="0">
                <a:solidFill>
                  <a:srgbClr val="007233"/>
                </a:solidFill>
                <a:latin typeface="Tahoma" panose="020B0604030504040204" pitchFamily="34" charset="0"/>
                <a:sym typeface="Wingdings" panose="05000000000000000000" pitchFamily="2" charset="2"/>
              </a:rPr>
              <a:t> </a:t>
            </a:r>
            <a:r>
              <a:rPr lang="en-US" altLang="en-US" sz="2000" dirty="0">
                <a:latin typeface="Times New Roman" panose="02020603050405020304" pitchFamily="18" charset="0"/>
                <a:cs typeface="Times New Roman" panose="02020603050405020304" pitchFamily="18" charset="0"/>
              </a:rPr>
              <a:t>Monday – Friday</a:t>
            </a:r>
          </a:p>
          <a:p>
            <a:pPr>
              <a:spcBef>
                <a:spcPct val="0"/>
              </a:spcBef>
              <a:buFont typeface="Wingdings" panose="05000000000000000000" pitchFamily="2" charset="2"/>
              <a:buChar char="§"/>
            </a:pPr>
            <a:endParaRPr lang="en-US" altLang="en-US" sz="2000" dirty="0">
              <a:solidFill>
                <a:srgbClr val="007233"/>
              </a:solidFill>
              <a:latin typeface="Times New Roman" panose="02020603050405020304" pitchFamily="18" charset="0"/>
              <a:cs typeface="Times New Roman" panose="02020603050405020304" pitchFamily="18" charset="0"/>
            </a:endParaRPr>
          </a:p>
          <a:p>
            <a:pPr>
              <a:spcBef>
                <a:spcPct val="0"/>
              </a:spcBef>
              <a:buClr>
                <a:srgbClr val="000000"/>
              </a:buClr>
              <a:buFont typeface="Wingdings" panose="05000000000000000000" pitchFamily="2" charset="2"/>
              <a:buChar char="§"/>
            </a:pPr>
            <a:r>
              <a:rPr lang="en-US" altLang="en-US" sz="2000" dirty="0">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solidFill>
                  <a:srgbClr val="007233"/>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8:00</a:t>
            </a:r>
            <a:r>
              <a:rPr lang="en-US" altLang="en-US" sz="2000" dirty="0">
                <a:latin typeface="Times New Roman" panose="02020603050405020304" pitchFamily="18" charset="0"/>
                <a:cs typeface="Times New Roman" panose="02020603050405020304" pitchFamily="18" charset="0"/>
              </a:rPr>
              <a:t> – 5:00 pm</a:t>
            </a:r>
          </a:p>
          <a:p>
            <a:pPr>
              <a:spcBef>
                <a:spcPct val="0"/>
              </a:spcBef>
              <a:buFont typeface="Wingdings" panose="05000000000000000000" pitchFamily="2" charset="2"/>
              <a:buChar char="§"/>
            </a:pPr>
            <a:endParaRPr lang="en-US" altLang="en-US" sz="2000" dirty="0">
              <a:solidFill>
                <a:srgbClr val="007233"/>
              </a:solidFill>
              <a:latin typeface="Times New Roman" panose="02020603050405020304" pitchFamily="18" charset="0"/>
              <a:cs typeface="Times New Roman" panose="02020603050405020304" pitchFamily="18" charset="0"/>
            </a:endParaRPr>
          </a:p>
          <a:p>
            <a:pPr>
              <a:spcBef>
                <a:spcPct val="0"/>
              </a:spcBef>
              <a:buClr>
                <a:srgbClr val="000000"/>
              </a:buClr>
              <a:buFont typeface="Wingdings" panose="05000000000000000000" pitchFamily="2" charset="2"/>
              <a:buChar char="§"/>
            </a:pPr>
            <a:r>
              <a:rPr lang="en-US" altLang="en-US" sz="2000" dirty="0">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b="1" dirty="0">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817 -735 -2026</a:t>
            </a:r>
            <a:endParaRPr lang="en-US" altLang="en-US" sz="2000" b="1" dirty="0">
              <a:solidFill>
                <a:srgbClr val="92D050"/>
              </a:solidFill>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
            </a:pPr>
            <a:endParaRPr lang="en-US" altLang="en-US" sz="2000" dirty="0">
              <a:solidFill>
                <a:srgbClr val="007233"/>
              </a:solidFill>
              <a:latin typeface="Times New Roman" panose="02020603050405020304" pitchFamily="18" charset="0"/>
              <a:cs typeface="Times New Roman" panose="02020603050405020304" pitchFamily="18" charset="0"/>
            </a:endParaRPr>
          </a:p>
          <a:p>
            <a:pPr>
              <a:spcBef>
                <a:spcPct val="0"/>
              </a:spcBef>
              <a:buClr>
                <a:srgbClr val="000000"/>
              </a:buClr>
              <a:buFont typeface="Wingdings" panose="05000000000000000000" pitchFamily="2" charset="2"/>
              <a:buChar char="§"/>
            </a:pPr>
            <a:r>
              <a:rPr lang="en-US" altLang="en-US" sz="2000" dirty="0">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solidFill>
                  <a:srgbClr val="007233"/>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b="1" u="sng" dirty="0">
                <a:latin typeface="Times New Roman" panose="02020603050405020304" pitchFamily="18" charset="0"/>
                <a:cs typeface="Times New Roman" panose="02020603050405020304" pitchFamily="18" charset="0"/>
              </a:rPr>
              <a:t>StudentFin@unthsc.edu</a:t>
            </a:r>
          </a:p>
          <a:p>
            <a:pPr>
              <a:spcBef>
                <a:spcPct val="0"/>
              </a:spcBef>
              <a:buFont typeface="Wingdings" panose="05000000000000000000" pitchFamily="2" charset="2"/>
              <a:buChar char="§"/>
            </a:pPr>
            <a:endParaRPr lang="en-US" altLang="en-US" sz="2000" dirty="0">
              <a:solidFill>
                <a:srgbClr val="007233"/>
              </a:solidFill>
              <a:latin typeface="Times New Roman" panose="02020603050405020304" pitchFamily="18" charset="0"/>
              <a:cs typeface="Times New Roman" panose="02020603050405020304" pitchFamily="18" charset="0"/>
            </a:endParaRPr>
          </a:p>
          <a:p>
            <a:pPr>
              <a:spcBef>
                <a:spcPct val="0"/>
              </a:spcBef>
              <a:buClr>
                <a:srgbClr val="000000"/>
              </a:buClr>
              <a:buFont typeface="Wingdings" panose="05000000000000000000" pitchFamily="2" charset="2"/>
              <a:buChar char="§"/>
            </a:pPr>
            <a:r>
              <a:rPr lang="en-US" altLang="en-US" sz="2000" dirty="0">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dirty="0">
                <a:solidFill>
                  <a:srgbClr val="007233"/>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a:latin typeface="Times New Roman" panose="02020603050405020304" pitchFamily="18" charset="0"/>
                <a:cs typeface="Times New Roman" panose="02020603050405020304" pitchFamily="18" charset="0"/>
              </a:rPr>
              <a:t>Website:</a:t>
            </a:r>
          </a:p>
          <a:p>
            <a:pPr lvl="1">
              <a:spcBef>
                <a:spcPct val="0"/>
              </a:spcBef>
              <a:buFont typeface="Wingdings" panose="05000000000000000000" pitchFamily="2" charset="2"/>
              <a:buChar char="§"/>
            </a:pPr>
            <a:r>
              <a:rPr lang="en-US" altLang="en-US" sz="2000" dirty="0">
                <a:latin typeface="Times New Roman" panose="02020603050405020304" pitchFamily="18" charset="0"/>
                <a:cs typeface="Times New Roman" panose="02020603050405020304" pitchFamily="18" charset="0"/>
                <a:hlinkClick r:id="rId2"/>
              </a:rPr>
              <a:t>www.unthsc.edu/student-finance</a:t>
            </a:r>
            <a:endParaRPr lang="en-US" dirty="0"/>
          </a:p>
        </p:txBody>
      </p:sp>
    </p:spTree>
    <p:extLst>
      <p:ext uri="{BB962C8B-B14F-4D97-AF65-F5344CB8AC3E}">
        <p14:creationId xmlns:p14="http://schemas.microsoft.com/office/powerpoint/2010/main" val="3268388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151021"/>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Contact Information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542324"/>
            <a:ext cx="10515600" cy="3563166"/>
          </a:xfrm>
        </p:spPr>
        <p:txBody>
          <a:bodyPr numCol="2">
            <a:noAutofit/>
          </a:bodyPr>
          <a:lstStyle/>
          <a:p>
            <a:pPr marL="342900" lvl="0" indent="-342900">
              <a:lnSpc>
                <a:spcPct val="100000"/>
              </a:lnSpc>
              <a:spcBef>
                <a:spcPts val="0"/>
              </a:spcBef>
              <a:buFont typeface="Wingdings" panose="05000000000000000000" pitchFamily="2" charset="2"/>
              <a:buChar char="§"/>
              <a:defRPr/>
            </a:pPr>
            <a:r>
              <a:rPr lang="en-US" sz="2000">
                <a:solidFill>
                  <a:srgbClr val="000000"/>
                </a:solidFill>
                <a:latin typeface="Times New Roman" panose="02020603050405020304" pitchFamily="18" charset="0"/>
                <a:cs typeface="Times New Roman" panose="02020603050405020304" pitchFamily="18" charset="0"/>
              </a:rPr>
              <a:t>Tiffinie </a:t>
            </a:r>
            <a:r>
              <a:rPr lang="en-US" sz="2000" smtClean="0">
                <a:solidFill>
                  <a:srgbClr val="000000"/>
                </a:solidFill>
                <a:latin typeface="Times New Roman" panose="02020603050405020304" pitchFamily="18" charset="0"/>
                <a:cs typeface="Times New Roman" panose="02020603050405020304" pitchFamily="18" charset="0"/>
              </a:rPr>
              <a:t>Jones - </a:t>
            </a:r>
            <a:r>
              <a:rPr lang="en-US" sz="2000" i="1" dirty="0">
                <a:solidFill>
                  <a:srgbClr val="000000"/>
                </a:solidFill>
                <a:latin typeface="Times New Roman" panose="02020603050405020304" pitchFamily="18" charset="0"/>
                <a:cs typeface="Times New Roman" panose="02020603050405020304" pitchFamily="18" charset="0"/>
              </a:rPr>
              <a:t>Director</a:t>
            </a: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a:solidFill>
                  <a:srgbClr val="000000"/>
                </a:solidFill>
                <a:latin typeface="Times New Roman" panose="02020603050405020304" pitchFamily="18" charset="0"/>
                <a:cs typeface="Times New Roman" panose="02020603050405020304" pitchFamily="18" charset="0"/>
              </a:rPr>
              <a:t>SSC 150  </a:t>
            </a:r>
          </a:p>
          <a:p>
            <a:pPr marL="0" lvl="0" indent="0">
              <a:lnSpc>
                <a:spcPct val="100000"/>
              </a:lnSpc>
              <a:spcBef>
                <a:spcPts val="0"/>
              </a:spcBef>
              <a:buNone/>
              <a:defRPr/>
            </a:pPr>
            <a:endParaRPr lang="en-US" sz="2000" dirty="0">
              <a:solidFill>
                <a:srgbClr val="000000"/>
              </a:solidFill>
              <a:latin typeface="Times New Roman" panose="02020603050405020304" pitchFamily="18" charset="0"/>
              <a:cs typeface="Times New Roman" panose="02020603050405020304" pitchFamily="18" charset="0"/>
            </a:endParaRPr>
          </a:p>
          <a:p>
            <a:pPr marL="285750" lvl="0" indent="-285750">
              <a:lnSpc>
                <a:spcPct val="100000"/>
              </a:lnSpc>
              <a:spcBef>
                <a:spcPts val="0"/>
              </a:spcBef>
              <a:buFont typeface="Wingdings" panose="05000000000000000000" pitchFamily="2" charset="2"/>
              <a:buChar char="§"/>
              <a:defRPr/>
            </a:pPr>
            <a:r>
              <a:rPr lang="en-US" sz="2000" dirty="0">
                <a:solidFill>
                  <a:srgbClr val="000000"/>
                </a:solidFill>
                <a:latin typeface="Times New Roman" panose="02020603050405020304" pitchFamily="18" charset="0"/>
                <a:cs typeface="Times New Roman" panose="02020603050405020304" pitchFamily="18" charset="0"/>
              </a:rPr>
              <a:t>Elisha </a:t>
            </a:r>
            <a:r>
              <a:rPr lang="en-US" sz="2000" dirty="0" smtClean="0">
                <a:solidFill>
                  <a:srgbClr val="000000"/>
                </a:solidFill>
                <a:latin typeface="Times New Roman" panose="02020603050405020304" pitchFamily="18" charset="0"/>
                <a:cs typeface="Times New Roman" panose="02020603050405020304" pitchFamily="18" charset="0"/>
              </a:rPr>
              <a:t>DeClue </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Waivers / Customer Service</a:t>
            </a: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sym typeface="Wingdings"/>
              </a:rPr>
              <a:t>	 </a:t>
            </a:r>
            <a:r>
              <a:rPr lang="en-US" sz="2000" dirty="0">
                <a:solidFill>
                  <a:srgbClr val="000000"/>
                </a:solidFill>
                <a:latin typeface="Times New Roman" panose="02020603050405020304" pitchFamily="18" charset="0"/>
                <a:cs typeface="Times New Roman" panose="02020603050405020304" pitchFamily="18" charset="0"/>
              </a:rPr>
              <a:t>SSC 150A </a:t>
            </a: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smtClean="0">
                <a:solidFill>
                  <a:srgbClr val="000000"/>
                </a:solidFill>
                <a:latin typeface="Times New Roman" panose="02020603050405020304" pitchFamily="18" charset="0"/>
                <a:cs typeface="Times New Roman" panose="02020603050405020304" pitchFamily="18" charset="0"/>
                <a:sym typeface="Wingdings"/>
              </a:rPr>
              <a:t>				</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817-735-2026</a:t>
            </a:r>
          </a:p>
          <a:p>
            <a:pPr marL="0" lvl="0" indent="0">
              <a:lnSpc>
                <a:spcPct val="100000"/>
              </a:lnSpc>
              <a:spcBef>
                <a:spcPts val="0"/>
              </a:spcBef>
              <a:buNone/>
              <a:defRPr/>
            </a:pPr>
            <a:endParaRPr lang="en-US" sz="2000" dirty="0">
              <a:solidFill>
                <a:srgbClr val="000000"/>
              </a:solidFill>
              <a:latin typeface="Times New Roman" panose="02020603050405020304" pitchFamily="18" charset="0"/>
              <a:cs typeface="Times New Roman" panose="02020603050405020304" pitchFamily="18" charset="0"/>
            </a:endParaRPr>
          </a:p>
          <a:p>
            <a:pPr marL="342900" lvl="0" indent="-342900">
              <a:lnSpc>
                <a:spcPct val="100000"/>
              </a:lnSpc>
              <a:spcBef>
                <a:spcPts val="0"/>
              </a:spcBef>
              <a:buFont typeface="Wingdings" panose="05000000000000000000" pitchFamily="2" charset="2"/>
              <a:buChar char="§"/>
              <a:defRPr/>
            </a:pPr>
            <a:r>
              <a:rPr lang="en-US" sz="2000" dirty="0">
                <a:solidFill>
                  <a:srgbClr val="000000"/>
                </a:solidFill>
                <a:latin typeface="Times New Roman" panose="02020603050405020304" pitchFamily="18" charset="0"/>
                <a:cs typeface="Times New Roman" panose="02020603050405020304" pitchFamily="18" charset="0"/>
              </a:rPr>
              <a:t>Michele </a:t>
            </a:r>
            <a:r>
              <a:rPr lang="en-US" sz="2000" dirty="0" smtClean="0">
                <a:solidFill>
                  <a:srgbClr val="000000"/>
                </a:solidFill>
                <a:latin typeface="Times New Roman" panose="02020603050405020304" pitchFamily="18" charset="0"/>
                <a:cs typeface="Times New Roman" panose="02020603050405020304" pitchFamily="18" charset="0"/>
              </a:rPr>
              <a:t>Duncan-Grays</a:t>
            </a:r>
            <a:r>
              <a:rPr lang="en-US" sz="2000" i="1" dirty="0" smtClean="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 1098T</a:t>
            </a: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a:solidFill>
                  <a:srgbClr val="000000"/>
                </a:solidFill>
                <a:latin typeface="Times New Roman" panose="02020603050405020304" pitchFamily="18" charset="0"/>
                <a:cs typeface="Times New Roman" panose="02020603050405020304" pitchFamily="18" charset="0"/>
              </a:rPr>
              <a:t>SSC 15</a:t>
            </a:r>
            <a:r>
              <a:rPr lang="en-US" sz="2000" dirty="0">
                <a:solidFill>
                  <a:srgbClr val="000000"/>
                </a:solidFill>
                <a:latin typeface="Times New Roman" panose="02020603050405020304" pitchFamily="18" charset="0"/>
                <a:cs typeface="Times New Roman" panose="02020603050405020304" pitchFamily="18" charset="0"/>
                <a:sym typeface="Wingdings"/>
              </a:rPr>
              <a:t>1 </a:t>
            </a:r>
            <a:endParaRPr lang="en-US" sz="2000" dirty="0" smtClean="0">
              <a:solidFill>
                <a:srgbClr val="000000"/>
              </a:solidFill>
              <a:latin typeface="Times New Roman" panose="02020603050405020304" pitchFamily="18" charset="0"/>
              <a:cs typeface="Times New Roman" panose="02020603050405020304" pitchFamily="18" charset="0"/>
              <a:sym typeface="Wingdings"/>
            </a:endParaRP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smtClean="0">
                <a:solidFill>
                  <a:srgbClr val="000000"/>
                </a:solidFill>
                <a:latin typeface="Times New Roman" panose="02020603050405020304" pitchFamily="18" charset="0"/>
                <a:cs typeface="Times New Roman" panose="02020603050405020304" pitchFamily="18" charset="0"/>
                <a:sym typeface="Wingdings"/>
              </a:rPr>
              <a:t></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817-735-2597</a:t>
            </a:r>
          </a:p>
          <a:p>
            <a:pPr marL="0" lvl="0" indent="0">
              <a:lnSpc>
                <a:spcPct val="100000"/>
              </a:lnSpc>
              <a:spcBef>
                <a:spcPts val="0"/>
              </a:spcBef>
              <a:buNone/>
              <a:defRPr/>
            </a:pPr>
            <a:endParaRPr lang="en-US" sz="2000" dirty="0">
              <a:solidFill>
                <a:srgbClr val="00000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defRPr/>
            </a:pPr>
            <a:endParaRPr lang="en-US" sz="2000" dirty="0">
              <a:solidFill>
                <a:srgbClr val="000000"/>
              </a:solidFill>
              <a:latin typeface="Times New Roman" panose="02020603050405020304" pitchFamily="18" charset="0"/>
              <a:cs typeface="Times New Roman" panose="02020603050405020304" pitchFamily="18" charset="0"/>
            </a:endParaRPr>
          </a:p>
          <a:p>
            <a:pPr lvl="0">
              <a:lnSpc>
                <a:spcPct val="100000"/>
              </a:lnSpc>
              <a:spcBef>
                <a:spcPts val="0"/>
              </a:spcBef>
              <a:buFont typeface="Wingdings" panose="05000000000000000000" pitchFamily="2" charset="2"/>
              <a:buChar char="§"/>
              <a:defRPr/>
            </a:pPr>
            <a:r>
              <a:rPr lang="en-US" sz="2000" dirty="0" smtClean="0">
                <a:solidFill>
                  <a:srgbClr val="000000"/>
                </a:solidFill>
                <a:latin typeface="Times New Roman" panose="02020603050405020304" pitchFamily="18" charset="0"/>
                <a:cs typeface="Times New Roman" panose="02020603050405020304" pitchFamily="18" charset="0"/>
              </a:rPr>
              <a:t>Peggy </a:t>
            </a:r>
            <a:r>
              <a:rPr lang="en-US" sz="2000" dirty="0" smtClean="0">
                <a:solidFill>
                  <a:srgbClr val="000000"/>
                </a:solidFill>
                <a:latin typeface="Times New Roman" panose="02020603050405020304" pitchFamily="18" charset="0"/>
                <a:cs typeface="Times New Roman" panose="02020603050405020304" pitchFamily="18" charset="0"/>
              </a:rPr>
              <a:t>Jacobs</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smtClean="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Third Party </a:t>
            </a: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a:solidFill>
                  <a:srgbClr val="000000"/>
                </a:solidFill>
                <a:latin typeface="Times New Roman" panose="02020603050405020304" pitchFamily="18" charset="0"/>
                <a:cs typeface="Times New Roman" panose="02020603050405020304" pitchFamily="18" charset="0"/>
              </a:rPr>
              <a:t>SSC 159 </a:t>
            </a:r>
            <a:endParaRPr lang="en-US" sz="2000" dirty="0" smtClean="0">
              <a:solidFill>
                <a:srgbClr val="00000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smtClean="0">
                <a:solidFill>
                  <a:srgbClr val="000000"/>
                </a:solidFill>
                <a:latin typeface="Times New Roman" panose="02020603050405020304" pitchFamily="18" charset="0"/>
                <a:cs typeface="Times New Roman" panose="02020603050405020304" pitchFamily="18" charset="0"/>
                <a:sym typeface="Wingdings"/>
              </a:rPr>
              <a:t> </a:t>
            </a:r>
            <a:r>
              <a:rPr lang="en-US" sz="2000" dirty="0">
                <a:solidFill>
                  <a:srgbClr val="000000"/>
                </a:solidFill>
                <a:latin typeface="Times New Roman" panose="02020603050405020304" pitchFamily="18" charset="0"/>
                <a:cs typeface="Times New Roman" panose="02020603050405020304" pitchFamily="18" charset="0"/>
              </a:rPr>
              <a:t>817-735-0676</a:t>
            </a:r>
          </a:p>
          <a:p>
            <a:pPr marL="0" lvl="0" indent="0">
              <a:lnSpc>
                <a:spcPct val="100000"/>
              </a:lnSpc>
              <a:spcBef>
                <a:spcPts val="0"/>
              </a:spcBef>
              <a:buNone/>
              <a:defRPr/>
            </a:pPr>
            <a:endParaRPr lang="en-US" sz="2000" dirty="0">
              <a:solidFill>
                <a:srgbClr val="000000"/>
              </a:solidFill>
              <a:latin typeface="Times New Roman" panose="02020603050405020304" pitchFamily="18" charset="0"/>
              <a:cs typeface="Times New Roman" panose="02020603050405020304" pitchFamily="18" charset="0"/>
            </a:endParaRPr>
          </a:p>
          <a:p>
            <a:pPr marL="342900" lvl="0" indent="-342900">
              <a:lnSpc>
                <a:spcPct val="100000"/>
              </a:lnSpc>
              <a:spcBef>
                <a:spcPts val="0"/>
              </a:spcBef>
              <a:buFont typeface="Wingdings" panose="05000000000000000000" pitchFamily="2" charset="2"/>
              <a:buChar char="§"/>
              <a:defRPr/>
            </a:pPr>
            <a:r>
              <a:rPr lang="en-US" sz="2000" dirty="0">
                <a:solidFill>
                  <a:srgbClr val="000000"/>
                </a:solidFill>
                <a:latin typeface="Times New Roman" panose="02020603050405020304" pitchFamily="18" charset="0"/>
                <a:cs typeface="Times New Roman" panose="02020603050405020304" pitchFamily="18" charset="0"/>
              </a:rPr>
              <a:t>Renee </a:t>
            </a:r>
            <a:r>
              <a:rPr lang="en-US" sz="2000" dirty="0" smtClean="0">
                <a:solidFill>
                  <a:srgbClr val="000000"/>
                </a:solidFill>
                <a:latin typeface="Times New Roman" panose="02020603050405020304" pitchFamily="18" charset="0"/>
                <a:cs typeface="Times New Roman" panose="02020603050405020304" pitchFamily="18" charset="0"/>
              </a:rPr>
              <a:t>Perez</a:t>
            </a:r>
            <a:r>
              <a:rPr lang="en-US" sz="2000" i="1" dirty="0" smtClean="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Student Accounts/Collections/Refunds</a:t>
            </a: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a:solidFill>
                  <a:srgbClr val="000000"/>
                </a:solidFill>
                <a:latin typeface="Times New Roman" panose="02020603050405020304" pitchFamily="18" charset="0"/>
                <a:cs typeface="Times New Roman" panose="02020603050405020304" pitchFamily="18" charset="0"/>
              </a:rPr>
              <a:t>SSC 151A </a:t>
            </a:r>
            <a:r>
              <a:rPr lang="en-US" sz="2000" dirty="0" smtClean="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cs typeface="Times New Roman" panose="02020603050405020304" pitchFamily="18" charset="0"/>
            </a:endParaRPr>
          </a:p>
          <a:p>
            <a:pPr lvl="0">
              <a:lnSpc>
                <a:spcPct val="100000"/>
              </a:lnSpc>
              <a:spcBef>
                <a:spcPts val="0"/>
              </a:spcBef>
              <a:buFont typeface="Wingdings" panose="05000000000000000000" pitchFamily="2" charset="2"/>
              <a:buChar char="§"/>
              <a:defRPr/>
            </a:pPr>
            <a:r>
              <a:rPr lang="en-US" sz="2000" dirty="0" smtClean="0">
                <a:solidFill>
                  <a:srgbClr val="000000"/>
                </a:solidFill>
                <a:latin typeface="Times New Roman" panose="02020603050405020304" pitchFamily="18" charset="0"/>
                <a:cs typeface="Times New Roman" panose="02020603050405020304" pitchFamily="18" charset="0"/>
              </a:rPr>
              <a:t>Thresia </a:t>
            </a:r>
            <a:r>
              <a:rPr lang="en-US" sz="2000" dirty="0" smtClean="0">
                <a:solidFill>
                  <a:srgbClr val="000000"/>
                </a:solidFill>
                <a:latin typeface="Times New Roman" panose="02020603050405020304" pitchFamily="18" charset="0"/>
                <a:cs typeface="Times New Roman" panose="02020603050405020304" pitchFamily="18" charset="0"/>
              </a:rPr>
              <a:t>Taylor </a:t>
            </a:r>
            <a:r>
              <a:rPr lang="en-US" sz="2000"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Cashier/Customer Service</a:t>
            </a: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a:solidFill>
                  <a:srgbClr val="000000"/>
                </a:solidFill>
                <a:latin typeface="Times New Roman" panose="02020603050405020304" pitchFamily="18" charset="0"/>
                <a:cs typeface="Times New Roman" panose="02020603050405020304" pitchFamily="18" charset="0"/>
              </a:rPr>
              <a:t>SSC 101 </a:t>
            </a:r>
            <a:endParaRPr lang="en-US" sz="2000" dirty="0" smtClean="0">
              <a:solidFill>
                <a:srgbClr val="000000"/>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defRPr/>
            </a:pPr>
            <a:r>
              <a:rPr lang="en-US" sz="2000" dirty="0">
                <a:solidFill>
                  <a:srgbClr val="000000"/>
                </a:solidFill>
                <a:latin typeface="Times New Roman" panose="02020603050405020304" pitchFamily="18" charset="0"/>
                <a:cs typeface="Times New Roman" panose="02020603050405020304" pitchFamily="18" charset="0"/>
                <a:sym typeface="Wingdings"/>
              </a:rPr>
              <a:t>	</a:t>
            </a:r>
            <a:r>
              <a:rPr lang="en-US" sz="2000" dirty="0" smtClean="0">
                <a:solidFill>
                  <a:srgbClr val="000000"/>
                </a:solidFill>
                <a:latin typeface="Times New Roman" panose="02020603050405020304" pitchFamily="18" charset="0"/>
                <a:cs typeface="Times New Roman" panose="02020603050405020304" pitchFamily="18" charset="0"/>
                <a:sym typeface="Wingdings"/>
              </a:rPr>
              <a:t> </a:t>
            </a:r>
            <a:r>
              <a:rPr lang="en-US" sz="2000" dirty="0">
                <a:solidFill>
                  <a:srgbClr val="000000"/>
                </a:solidFill>
                <a:latin typeface="Times New Roman" panose="02020603050405020304" pitchFamily="18" charset="0"/>
                <a:cs typeface="Times New Roman" panose="02020603050405020304" pitchFamily="18" charset="0"/>
              </a:rPr>
              <a:t>817-735-2534</a:t>
            </a:r>
            <a:endParaRPr lang="en-US" sz="2000" dirty="0">
              <a:solidFill>
                <a:srgbClr val="000000"/>
              </a:solidFill>
            </a:endParaRPr>
          </a:p>
        </p:txBody>
      </p:sp>
    </p:spTree>
    <p:extLst>
      <p:ext uri="{BB962C8B-B14F-4D97-AF65-F5344CB8AC3E}">
        <p14:creationId xmlns:p14="http://schemas.microsoft.com/office/powerpoint/2010/main" val="1373743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Location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2380593"/>
            <a:ext cx="5181600" cy="3432652"/>
          </a:xfrm>
        </p:spPr>
        <p:txBody>
          <a:bodyPr/>
          <a:lstStyle/>
          <a:p>
            <a:pPr marL="0" indent="0">
              <a:buNone/>
            </a:pPr>
            <a:r>
              <a:rPr lang="en-US" sz="2000" b="1" dirty="0">
                <a:solidFill>
                  <a:srgbClr val="000000"/>
                </a:solidFill>
                <a:latin typeface="Times New Roman" panose="02020603050405020304" pitchFamily="18" charset="0"/>
                <a:cs typeface="Times New Roman" panose="02020603050405020304" pitchFamily="18" charset="0"/>
              </a:rPr>
              <a:t>Location and Hours:</a:t>
            </a:r>
            <a:endParaRPr lang="en-US" sz="200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smtClean="0">
                <a:solidFill>
                  <a:srgbClr val="000000"/>
                </a:solidFill>
                <a:latin typeface="Times New Roman" panose="02020603050405020304" pitchFamily="18" charset="0"/>
                <a:cs typeface="Times New Roman" panose="02020603050405020304" pitchFamily="18" charset="0"/>
              </a:rPr>
              <a:t>Student Service Center (SSC)</a:t>
            </a:r>
          </a:p>
          <a:p>
            <a:pPr lvl="1">
              <a:buFont typeface="Wingdings" panose="05000000000000000000" pitchFamily="2" charset="2"/>
              <a:buChar char="§"/>
            </a:pPr>
            <a:r>
              <a:rPr lang="en-US" sz="2000" dirty="0" smtClean="0">
                <a:solidFill>
                  <a:srgbClr val="000000"/>
                </a:solidFill>
                <a:latin typeface="Times New Roman" panose="02020603050405020304" pitchFamily="18" charset="0"/>
                <a:cs typeface="Times New Roman" panose="02020603050405020304" pitchFamily="18" charset="0"/>
              </a:rPr>
              <a:t>1051 </a:t>
            </a:r>
            <a:r>
              <a:rPr lang="en-US" sz="2000" dirty="0">
                <a:solidFill>
                  <a:srgbClr val="000000"/>
                </a:solidFill>
                <a:latin typeface="Times New Roman" panose="02020603050405020304" pitchFamily="18" charset="0"/>
                <a:cs typeface="Times New Roman" panose="02020603050405020304" pitchFamily="18" charset="0"/>
              </a:rPr>
              <a:t>Haskell St</a:t>
            </a:r>
            <a:r>
              <a:rPr lang="en-US" sz="2000" dirty="0" smtClean="0">
                <a:solidFill>
                  <a:srgbClr val="000000"/>
                </a:solidFill>
                <a:latin typeface="Times New Roman" panose="02020603050405020304" pitchFamily="18" charset="0"/>
                <a:cs typeface="Times New Roman" panose="02020603050405020304" pitchFamily="18" charset="0"/>
              </a:rPr>
              <a:t>., Fort Worth TX 76106 </a:t>
            </a:r>
            <a:endParaRPr lang="en-US" sz="200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solidFill>
                  <a:srgbClr val="000000"/>
                </a:solidFill>
                <a:latin typeface="Times New Roman" panose="02020603050405020304" pitchFamily="18" charset="0"/>
                <a:cs typeface="Times New Roman" panose="02020603050405020304" pitchFamily="18" charset="0"/>
              </a:rPr>
              <a:t>Cashier’s  Office </a:t>
            </a:r>
            <a:endParaRPr lang="en-US" sz="2000" dirty="0" smtClean="0">
              <a:solidFill>
                <a:srgbClr val="0000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000" dirty="0" smtClean="0">
                <a:solidFill>
                  <a:srgbClr val="000000"/>
                </a:solidFill>
                <a:latin typeface="Times New Roman" panose="02020603050405020304" pitchFamily="18" charset="0"/>
                <a:cs typeface="Times New Roman" panose="02020603050405020304" pitchFamily="18" charset="0"/>
              </a:rPr>
              <a:t>SSC </a:t>
            </a:r>
            <a:r>
              <a:rPr lang="en-US" sz="2000" dirty="0">
                <a:solidFill>
                  <a:srgbClr val="000000"/>
                </a:solidFill>
                <a:latin typeface="Times New Roman" panose="02020603050405020304" pitchFamily="18" charset="0"/>
                <a:cs typeface="Times New Roman" panose="02020603050405020304" pitchFamily="18" charset="0"/>
              </a:rPr>
              <a:t>Suite 101, 1</a:t>
            </a:r>
            <a:r>
              <a:rPr lang="en-US" sz="2000" baseline="30000" dirty="0">
                <a:solidFill>
                  <a:srgbClr val="000000"/>
                </a:solidFill>
                <a:latin typeface="Times New Roman" panose="02020603050405020304" pitchFamily="18" charset="0"/>
                <a:cs typeface="Times New Roman" panose="02020603050405020304" pitchFamily="18" charset="0"/>
              </a:rPr>
              <a:t>st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Flr</a:t>
            </a:r>
            <a:r>
              <a:rPr lang="en-US" sz="2000" dirty="0" smtClean="0">
                <a:solidFill>
                  <a:srgbClr val="000000"/>
                </a:solidFill>
                <a:latin typeface="Times New Roman" panose="02020603050405020304" pitchFamily="18" charset="0"/>
                <a:cs typeface="Times New Roman" panose="02020603050405020304" pitchFamily="18" charset="0"/>
              </a:rPr>
              <a:t> </a:t>
            </a:r>
            <a:endParaRPr lang="en-US" sz="2000" dirty="0">
              <a:solidFill>
                <a:srgbClr val="0000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000" dirty="0">
                <a:solidFill>
                  <a:srgbClr val="000000"/>
                </a:solidFill>
                <a:latin typeface="Times New Roman" panose="02020603050405020304" pitchFamily="18" charset="0"/>
                <a:cs typeface="Times New Roman" panose="02020603050405020304" pitchFamily="18" charset="0"/>
              </a:rPr>
              <a:t>M - F 8:15 am – 4:30 pm</a:t>
            </a:r>
          </a:p>
          <a:p>
            <a:pPr>
              <a:buFont typeface="Wingdings" panose="05000000000000000000" pitchFamily="2" charset="2"/>
              <a:buChar char="§"/>
            </a:pPr>
            <a:r>
              <a:rPr lang="en-US" sz="2000" dirty="0">
                <a:solidFill>
                  <a:srgbClr val="000000"/>
                </a:solidFill>
                <a:latin typeface="Times New Roman" panose="02020603050405020304" pitchFamily="18" charset="0"/>
                <a:cs typeface="Times New Roman" panose="02020603050405020304" pitchFamily="18" charset="0"/>
              </a:rPr>
              <a:t>Student Finance Office </a:t>
            </a:r>
          </a:p>
          <a:p>
            <a:pPr lvl="1">
              <a:buFont typeface="Wingdings" panose="05000000000000000000" pitchFamily="2" charset="2"/>
              <a:buChar char="§"/>
            </a:pPr>
            <a:r>
              <a:rPr lang="en-US" sz="2000" dirty="0" smtClean="0">
                <a:solidFill>
                  <a:srgbClr val="000000"/>
                </a:solidFill>
                <a:latin typeface="Times New Roman" panose="02020603050405020304" pitchFamily="18" charset="0"/>
                <a:cs typeface="Times New Roman" panose="02020603050405020304" pitchFamily="18" charset="0"/>
              </a:rPr>
              <a:t>SSC </a:t>
            </a:r>
            <a:r>
              <a:rPr lang="en-US" sz="2000" dirty="0">
                <a:solidFill>
                  <a:srgbClr val="000000"/>
                </a:solidFill>
                <a:latin typeface="Times New Roman" panose="02020603050405020304" pitchFamily="18" charset="0"/>
                <a:cs typeface="Times New Roman" panose="02020603050405020304" pitchFamily="18" charset="0"/>
              </a:rPr>
              <a:t>Suite 150, 1</a:t>
            </a:r>
            <a:r>
              <a:rPr lang="en-US" sz="2000" baseline="30000" dirty="0">
                <a:solidFill>
                  <a:srgbClr val="000000"/>
                </a:solidFill>
                <a:latin typeface="Times New Roman" panose="02020603050405020304" pitchFamily="18" charset="0"/>
                <a:cs typeface="Times New Roman" panose="02020603050405020304" pitchFamily="18" charset="0"/>
              </a:rPr>
              <a:t>st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Flr</a:t>
            </a:r>
            <a:endParaRPr lang="en-US" sz="2000" dirty="0">
              <a:solidFill>
                <a:srgbClr val="0000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2000" dirty="0">
                <a:solidFill>
                  <a:srgbClr val="000000"/>
                </a:solidFill>
                <a:latin typeface="Times New Roman" panose="02020603050405020304" pitchFamily="18" charset="0"/>
                <a:cs typeface="Times New Roman" panose="02020603050405020304" pitchFamily="18" charset="0"/>
              </a:rPr>
              <a:t>M – F 8am – 5pm</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7132786" y="2609028"/>
            <a:ext cx="3260427" cy="3148012"/>
          </a:xfrm>
        </p:spPr>
      </p:pic>
    </p:spTree>
    <p:extLst>
      <p:ext uri="{BB962C8B-B14F-4D97-AF65-F5344CB8AC3E}">
        <p14:creationId xmlns:p14="http://schemas.microsoft.com/office/powerpoint/2010/main" val="345357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Services We Provide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2552821"/>
            <a:ext cx="5181600" cy="3260424"/>
          </a:xfrm>
        </p:spPr>
        <p:txBody>
          <a:bodyPr>
            <a:normAutofit/>
          </a:bodyPr>
          <a:lstStyle/>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Cashier Services</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Student Accounts</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Payments</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3</a:t>
            </a:r>
            <a:r>
              <a:rPr lang="en-US" sz="2000" baseline="30000" dirty="0">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Party Sponsors</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Installment Plans</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Waivers &amp; Exemptions</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Refunds</a:t>
            </a:r>
          </a:p>
          <a:p>
            <a:pP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1098-T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41916" y="2454168"/>
            <a:ext cx="5271097" cy="32449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p:cNvPicPr>
            <a:picLocks noChangeAspect="1"/>
          </p:cNvPicPr>
          <p:nvPr/>
        </p:nvPicPr>
        <p:blipFill>
          <a:blip r:embed="rId3"/>
          <a:stretch>
            <a:fillRect/>
          </a:stretch>
        </p:blipFill>
        <p:spPr>
          <a:xfrm>
            <a:off x="9411523" y="2285829"/>
            <a:ext cx="2625577" cy="34133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3786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Student Financial Obligation Agreement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83188" y="1226564"/>
            <a:ext cx="6367216" cy="4514562"/>
          </a:xfrm>
        </p:spPr>
        <p:txBody>
          <a:bodyPr>
            <a:normAutofit/>
          </a:bodyPr>
          <a:lstStyle/>
          <a:p>
            <a:r>
              <a:rPr lang="en-US" sz="2000" b="1" dirty="0">
                <a:solidFill>
                  <a:srgbClr val="000000"/>
                </a:solidFill>
                <a:latin typeface="Times New Roman" panose="02020603050405020304" pitchFamily="18" charset="0"/>
                <a:cs typeface="Times New Roman" panose="02020603050405020304" pitchFamily="18" charset="0"/>
              </a:rPr>
              <a:t>Key points </a:t>
            </a:r>
            <a:r>
              <a:rPr lang="en-US" sz="2000" b="1" dirty="0" smtClean="0">
                <a:solidFill>
                  <a:srgbClr val="000000"/>
                </a:solidFill>
                <a:latin typeface="Times New Roman" panose="02020603050405020304" pitchFamily="18" charset="0"/>
                <a:cs typeface="Times New Roman" panose="02020603050405020304" pitchFamily="18" charset="0"/>
              </a:rPr>
              <a:t>to </a:t>
            </a:r>
            <a:r>
              <a:rPr lang="en-US" sz="2000" b="1" dirty="0">
                <a:solidFill>
                  <a:srgbClr val="000000"/>
                </a:solidFill>
                <a:latin typeface="Times New Roman" panose="02020603050405020304" pitchFamily="18" charset="0"/>
                <a:cs typeface="Times New Roman" panose="02020603050405020304" pitchFamily="18" charset="0"/>
              </a:rPr>
              <a:t>remember</a:t>
            </a:r>
          </a:p>
        </p:txBody>
      </p:sp>
      <p:sp>
        <p:nvSpPr>
          <p:cNvPr id="8" name="Text Placeholder 7"/>
          <p:cNvSpPr>
            <a:spLocks noGrp="1"/>
          </p:cNvSpPr>
          <p:nvPr>
            <p:ph type="body" sz="half" idx="2"/>
          </p:nvPr>
        </p:nvSpPr>
        <p:spPr>
          <a:xfrm>
            <a:off x="839788" y="2488474"/>
            <a:ext cx="4343400" cy="3867356"/>
          </a:xfrm>
        </p:spPr>
        <p:txBody>
          <a:bodyPr>
            <a:noAutofit/>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STUDENT WHO FAILS TO MAKE FULL PAYMENT OF TUITION AND FEES, INCLUDING ANY INCIDENTAL FEES, BY THE DUE DATE MAY BE PROHIBITED FROM REGISTERING FOR CLASSES UNTIL FULL PAYMENT IS MADE. A STUDENT WHO FAILS TO MAKE FULL PAYMENT PRIOR TO THE END OF THE TERM MAY BE DENIED CREDIT FOR THE WORK DONE THAT TERM</a:t>
            </a:r>
            <a:endParaRPr lang="en-US" sz="2000" b="1"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26459" y="3322260"/>
            <a:ext cx="4947762" cy="1409242"/>
          </a:xfrm>
          <a:prstGeom prst="rect">
            <a:avLst/>
          </a:prstGeom>
        </p:spPr>
      </p:pic>
      <p:pic>
        <p:nvPicPr>
          <p:cNvPr id="5" name="Picture 4"/>
          <p:cNvPicPr>
            <a:picLocks noChangeAspect="1"/>
          </p:cNvPicPr>
          <p:nvPr/>
        </p:nvPicPr>
        <p:blipFill>
          <a:blip r:embed="rId3"/>
          <a:stretch>
            <a:fillRect/>
          </a:stretch>
        </p:blipFill>
        <p:spPr>
          <a:xfrm>
            <a:off x="5366765" y="1761549"/>
            <a:ext cx="5223971" cy="1560711"/>
          </a:xfrm>
          <a:prstGeom prst="rect">
            <a:avLst/>
          </a:prstGeom>
        </p:spPr>
      </p:pic>
      <p:pic>
        <p:nvPicPr>
          <p:cNvPr id="6" name="Picture 5"/>
          <p:cNvPicPr>
            <a:picLocks noChangeAspect="1"/>
          </p:cNvPicPr>
          <p:nvPr/>
        </p:nvPicPr>
        <p:blipFill>
          <a:blip r:embed="rId4"/>
          <a:stretch>
            <a:fillRect/>
          </a:stretch>
        </p:blipFill>
        <p:spPr>
          <a:xfrm>
            <a:off x="5112543" y="4844936"/>
            <a:ext cx="6242845" cy="896190"/>
          </a:xfrm>
          <a:prstGeom prst="rect">
            <a:avLst/>
          </a:prstGeom>
        </p:spPr>
      </p:pic>
      <p:pic>
        <p:nvPicPr>
          <p:cNvPr id="7" name="Picture 6"/>
          <p:cNvPicPr>
            <a:picLocks noChangeAspect="1"/>
          </p:cNvPicPr>
          <p:nvPr/>
        </p:nvPicPr>
        <p:blipFill>
          <a:blip r:embed="rId5"/>
          <a:stretch>
            <a:fillRect/>
          </a:stretch>
        </p:blipFill>
        <p:spPr>
          <a:xfrm rot="9104928">
            <a:off x="10539231" y="4249206"/>
            <a:ext cx="1560711" cy="518205"/>
          </a:xfrm>
          <a:prstGeom prst="rect">
            <a:avLst/>
          </a:prstGeom>
        </p:spPr>
      </p:pic>
    </p:spTree>
    <p:extLst>
      <p:ext uri="{BB962C8B-B14F-4D97-AF65-F5344CB8AC3E}">
        <p14:creationId xmlns:p14="http://schemas.microsoft.com/office/powerpoint/2010/main" val="3428998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Payment Options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457200" indent="-457200">
              <a:buFont typeface="Wingdings" panose="05000000000000000000" pitchFamily="2" charset="2"/>
              <a:buChar char="§"/>
            </a:pPr>
            <a:r>
              <a:rPr lang="en-US" dirty="0">
                <a:solidFill>
                  <a:srgbClr val="000000"/>
                </a:solidFill>
                <a:latin typeface="Times New Roman" panose="02020603050405020304" pitchFamily="18" charset="0"/>
                <a:cs typeface="Times New Roman" panose="02020603050405020304" pitchFamily="18" charset="0"/>
              </a:rPr>
              <a:t>In Person at Cashier’s Office</a:t>
            </a:r>
          </a:p>
          <a:p>
            <a:pPr marL="457200" indent="-457200">
              <a:buFont typeface="Wingdings" panose="05000000000000000000" pitchFamily="2" charset="2"/>
              <a:buChar char="§"/>
            </a:pPr>
            <a:endParaRPr lang="en-US"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dirty="0">
                <a:solidFill>
                  <a:srgbClr val="000000"/>
                </a:solidFill>
                <a:latin typeface="Times New Roman" panose="02020603050405020304" pitchFamily="18" charset="0"/>
                <a:cs typeface="Times New Roman" panose="02020603050405020304" pitchFamily="18" charset="0"/>
              </a:rPr>
              <a:t>Online Payments thru Student Portal </a:t>
            </a:r>
            <a:r>
              <a:rPr lang="en-US" dirty="0">
                <a:solidFill>
                  <a:srgbClr val="000000"/>
                </a:solidFill>
                <a:latin typeface="Times New Roman" panose="02020603050405020304" pitchFamily="18" charset="0"/>
                <a:cs typeface="Times New Roman" panose="02020603050405020304" pitchFamily="18" charset="0"/>
                <a:hlinkClick r:id="rId2"/>
              </a:rPr>
              <a:t>(MyHSC.edu</a:t>
            </a:r>
            <a:r>
              <a:rPr lang="en-US" dirty="0">
                <a:solidFill>
                  <a:srgbClr val="000000"/>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
            </a:pPr>
            <a:endParaRPr lang="en-US"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dirty="0">
                <a:solidFill>
                  <a:srgbClr val="000000"/>
                </a:solidFill>
                <a:latin typeface="Times New Roman" panose="02020603050405020304" pitchFamily="18" charset="0"/>
                <a:cs typeface="Times New Roman" panose="02020603050405020304" pitchFamily="18" charset="0"/>
              </a:rPr>
              <a:t>Installment </a:t>
            </a:r>
            <a:r>
              <a:rPr lang="en-US" dirty="0" smtClean="0">
                <a:solidFill>
                  <a:srgbClr val="000000"/>
                </a:solidFill>
                <a:latin typeface="Times New Roman" panose="02020603050405020304" pitchFamily="18" charset="0"/>
                <a:cs typeface="Times New Roman" panose="02020603050405020304" pitchFamily="18" charset="0"/>
              </a:rPr>
              <a:t>plans available </a:t>
            </a:r>
            <a:endParaRPr lang="en-US"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dirty="0">
                <a:solidFill>
                  <a:srgbClr val="000000"/>
                </a:solidFill>
                <a:latin typeface="Times New Roman" panose="02020603050405020304" pitchFamily="18" charset="0"/>
                <a:cs typeface="Times New Roman" panose="02020603050405020304" pitchFamily="18" charset="0"/>
              </a:rPr>
              <a:t>Payments are due the day before classes </a:t>
            </a:r>
            <a:r>
              <a:rPr lang="en-US" dirty="0" smtClean="0">
                <a:solidFill>
                  <a:srgbClr val="000000"/>
                </a:solidFill>
                <a:latin typeface="Times New Roman" panose="02020603050405020304" pitchFamily="18" charset="0"/>
                <a:cs typeface="Times New Roman" panose="02020603050405020304" pitchFamily="18" charset="0"/>
              </a:rPr>
              <a:t>start</a:t>
            </a:r>
            <a:endParaRPr lang="en-US"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endParaRPr lang="en-US" dirty="0">
              <a:solidFill>
                <a:srgbClr val="0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dirty="0">
                <a:solidFill>
                  <a:srgbClr val="000000"/>
                </a:solidFill>
                <a:latin typeface="Times New Roman" panose="02020603050405020304" pitchFamily="18" charset="0"/>
                <a:cs typeface="Times New Roman" panose="02020603050405020304" pitchFamily="18" charset="0"/>
              </a:rPr>
              <a:t>Cash payments are </a:t>
            </a:r>
            <a:r>
              <a:rPr lang="en-US" b="1" dirty="0" smtClean="0">
                <a:solidFill>
                  <a:srgbClr val="FF0000"/>
                </a:solidFill>
                <a:latin typeface="Times New Roman" panose="02020603050405020304" pitchFamily="18" charset="0"/>
                <a:cs typeface="Times New Roman" panose="02020603050405020304" pitchFamily="18" charset="0"/>
              </a:rPr>
              <a:t>NOT</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accepted through the mail</a:t>
            </a:r>
          </a:p>
        </p:txBody>
      </p:sp>
      <p:pic>
        <p:nvPicPr>
          <p:cNvPr id="4" name="Picture 2" descr="No money free download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801" y="3457892"/>
            <a:ext cx="2450812" cy="245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81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Installment Payment Plans</a:t>
            </a:r>
            <a:endParaRPr lang="en-US"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half" idx="2"/>
          </p:nvPr>
        </p:nvSpPr>
        <p:spPr>
          <a:xfrm>
            <a:off x="839788" y="2488473"/>
            <a:ext cx="3932237" cy="3777415"/>
          </a:xfrm>
        </p:spPr>
        <p:txBody>
          <a:bodyPr>
            <a:normAutofit/>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To choose the payment plan option login to your </a:t>
            </a:r>
            <a:r>
              <a:rPr lang="en-US" sz="2000" dirty="0" err="1" smtClean="0">
                <a:latin typeface="Times New Roman" panose="02020603050405020304" pitchFamily="18" charset="0"/>
                <a:cs typeface="Times New Roman" panose="02020603050405020304" pitchFamily="18" charset="0"/>
              </a:rPr>
              <a:t>MyHSC</a:t>
            </a:r>
            <a:r>
              <a:rPr lang="en-US" sz="2000" dirty="0" smtClean="0">
                <a:latin typeface="Times New Roman" panose="02020603050405020304" pitchFamily="18" charset="0"/>
                <a:cs typeface="Times New Roman" panose="02020603050405020304" pitchFamily="18" charset="0"/>
              </a:rPr>
              <a:t> and from the home page click Student Account &gt;Make a payment &gt;Payment options&gt; Installment Plan</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When you choose the installment plan the first payment is due </a:t>
            </a:r>
            <a:r>
              <a:rPr lang="en-US" sz="2000" b="1" dirty="0" smtClean="0">
                <a:latin typeface="Times New Roman" panose="02020603050405020304" pitchFamily="18" charset="0"/>
                <a:cs typeface="Times New Roman" panose="02020603050405020304" pitchFamily="18" charset="0"/>
              </a:rPr>
              <a:t>BEFORE</a:t>
            </a:r>
            <a:r>
              <a:rPr lang="en-US" sz="2000" dirty="0" smtClean="0">
                <a:latin typeface="Times New Roman" panose="02020603050405020304" pitchFamily="18" charset="0"/>
                <a:cs typeface="Times New Roman" panose="02020603050405020304" pitchFamily="18" charset="0"/>
              </a:rPr>
              <a:t> the first day of class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Keep in mind some fees are due in total regardless of payment plan. (ex. Health insurance)</a:t>
            </a:r>
          </a:p>
          <a:p>
            <a:pPr marL="285750" indent="-285750">
              <a:buFont typeface="Arial" panose="020B0604020202020204" pitchFamily="34" charset="0"/>
              <a:buChar char="•"/>
            </a:pPr>
            <a:endParaRPr lang="en-US" dirty="0" smtClean="0"/>
          </a:p>
          <a:p>
            <a:endParaRPr lang="en-US" dirty="0"/>
          </a:p>
        </p:txBody>
      </p:sp>
      <p:cxnSp>
        <p:nvCxnSpPr>
          <p:cNvPr id="13" name="Straight Arrow Connector 12"/>
          <p:cNvCxnSpPr/>
          <p:nvPr/>
        </p:nvCxnSpPr>
        <p:spPr>
          <a:xfrm flipV="1">
            <a:off x="6274934" y="3945825"/>
            <a:ext cx="1184223" cy="1334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485819" y="2146386"/>
            <a:ext cx="5676167" cy="1773542"/>
          </a:xfrm>
          <a:prstGeom prst="rect">
            <a:avLst/>
          </a:prstGeom>
        </p:spPr>
      </p:pic>
    </p:spTree>
    <p:extLst>
      <p:ext uri="{BB962C8B-B14F-4D97-AF65-F5344CB8AC3E}">
        <p14:creationId xmlns:p14="http://schemas.microsoft.com/office/powerpoint/2010/main" val="1708397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3523"/>
            <a:ext cx="10515600" cy="1325563"/>
          </a:xfrm>
        </p:spPr>
        <p:txBody>
          <a:bodyPr/>
          <a:lstStyle/>
          <a:p>
            <a:pPr algn="ctr"/>
            <a:r>
              <a:rPr lang="en-US" b="1" dirty="0" smtClean="0">
                <a:latin typeface="Times New Roman" panose="02020603050405020304" pitchFamily="18" charset="0"/>
                <a:cs typeface="Times New Roman" panose="02020603050405020304" pitchFamily="18" charset="0"/>
              </a:rPr>
              <a:t>Third Party Payments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2369086"/>
            <a:ext cx="7766154" cy="4515467"/>
          </a:xfrm>
        </p:spPr>
        <p:txBody>
          <a:bodyPr>
            <a:noAutofit/>
          </a:bodyPr>
          <a:lstStyle/>
          <a:p>
            <a:pPr>
              <a:buClrTx/>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Vendor/Sponsor must sign a contract (promise of payment</a:t>
            </a:r>
            <a:r>
              <a:rPr lang="en-US"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Student’s are also required to sign a 3</a:t>
            </a:r>
            <a:r>
              <a:rPr lang="en-US" sz="2000" baseline="30000" dirty="0" smtClean="0">
                <a:latin typeface="Times New Roman" panose="02020603050405020304" pitchFamily="18" charset="0"/>
                <a:cs typeface="Times New Roman" panose="02020603050405020304" pitchFamily="18" charset="0"/>
              </a:rPr>
              <a:t>rd</a:t>
            </a:r>
            <a:r>
              <a:rPr lang="en-US" sz="2000" dirty="0" smtClean="0">
                <a:latin typeface="Times New Roman" panose="02020603050405020304" pitchFamily="18" charset="0"/>
                <a:cs typeface="Times New Roman" panose="02020603050405020304" pitchFamily="18" charset="0"/>
              </a:rPr>
              <a:t> Party </a:t>
            </a:r>
            <a:r>
              <a:rPr lang="en-US" sz="2000" dirty="0" smtClean="0">
                <a:latin typeface="Times New Roman" panose="02020603050405020304" pitchFamily="18" charset="0"/>
                <a:cs typeface="Times New Roman" panose="02020603050405020304" pitchFamily="18" charset="0"/>
              </a:rPr>
              <a:t>contract</a:t>
            </a:r>
            <a:endParaRPr lang="en-US" sz="20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Contracts </a:t>
            </a:r>
            <a:r>
              <a:rPr lang="en-US" sz="2000" dirty="0">
                <a:latin typeface="Times New Roman" panose="02020603050405020304" pitchFamily="18" charset="0"/>
                <a:cs typeface="Times New Roman" panose="02020603050405020304" pitchFamily="18" charset="0"/>
              </a:rPr>
              <a:t>must be submitted 10 days prior to the first day of </a:t>
            </a:r>
            <a:r>
              <a:rPr lang="en-US" sz="2000" dirty="0" smtClean="0">
                <a:latin typeface="Times New Roman" panose="02020603050405020304" pitchFamily="18" charset="0"/>
                <a:cs typeface="Times New Roman" panose="02020603050405020304" pitchFamily="18" charset="0"/>
              </a:rPr>
              <a:t>class </a:t>
            </a:r>
            <a:endParaRPr lang="en-US" sz="20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More information about Third Party contracts and billing can be found </a:t>
            </a:r>
            <a:r>
              <a:rPr lang="en-US" sz="2000" dirty="0" smtClean="0">
                <a:latin typeface="Times New Roman" panose="02020603050405020304" pitchFamily="18" charset="0"/>
                <a:cs typeface="Times New Roman" panose="02020603050405020304" pitchFamily="18" charset="0"/>
                <a:hlinkClick r:id="rId3"/>
              </a:rPr>
              <a:t>here</a:t>
            </a:r>
            <a:endParaRPr lang="en-US" sz="20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For </a:t>
            </a:r>
            <a:r>
              <a:rPr lang="en-US" sz="2000" b="1" dirty="0">
                <a:latin typeface="Times New Roman" panose="02020603050405020304" pitchFamily="18" charset="0"/>
                <a:cs typeface="Times New Roman" panose="02020603050405020304" pitchFamily="18" charset="0"/>
              </a:rPr>
              <a:t>any question related to Third Party Contract/Billing </a:t>
            </a:r>
            <a:r>
              <a:rPr lang="en-US" sz="2000" b="1" dirty="0" smtClean="0">
                <a:latin typeface="Times New Roman" panose="02020603050405020304" pitchFamily="18" charset="0"/>
                <a:cs typeface="Times New Roman" panose="02020603050405020304" pitchFamily="18" charset="0"/>
              </a:rPr>
              <a:t>benefits</a:t>
            </a:r>
          </a:p>
          <a:p>
            <a:pPr marL="0" indent="0">
              <a:buClrTx/>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please email: </a:t>
            </a:r>
            <a:r>
              <a:rPr lang="en-US" sz="2000" b="1" i="1" u="sng" dirty="0">
                <a:latin typeface="Times New Roman" panose="02020603050405020304" pitchFamily="18" charset="0"/>
                <a:cs typeface="Times New Roman" panose="02020603050405020304" pitchFamily="18" charset="0"/>
                <a:hlinkClick r:id="rId4"/>
              </a:rPr>
              <a:t>ThirdParty@unthsc.edu</a:t>
            </a:r>
            <a:r>
              <a:rPr lang="en-US" sz="2000" b="1" dirty="0">
                <a:latin typeface="Times New Roman" panose="02020603050405020304" pitchFamily="18" charset="0"/>
                <a:cs typeface="Times New Roman" panose="02020603050405020304" pitchFamily="18" charset="0"/>
              </a:rPr>
              <a:t> or call 817-735-0676</a:t>
            </a:r>
          </a:p>
        </p:txBody>
      </p:sp>
    </p:spTree>
    <p:extLst>
      <p:ext uri="{BB962C8B-B14F-4D97-AF65-F5344CB8AC3E}">
        <p14:creationId xmlns:p14="http://schemas.microsoft.com/office/powerpoint/2010/main" val="818976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Refunds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552821"/>
            <a:ext cx="7361420" cy="3086009"/>
          </a:xfrm>
        </p:spPr>
        <p:txBody>
          <a:bodyPr>
            <a:normAutofit/>
          </a:bodyPr>
          <a:lstStyle/>
          <a:p>
            <a:pPr>
              <a:buClrTx/>
              <a:buFont typeface="Wingdings" panose="05000000000000000000" pitchFamily="2" charset="2"/>
              <a:buChar char="§"/>
            </a:pPr>
            <a:r>
              <a:rPr lang="en-US" altLang="en-US" sz="2000" dirty="0">
                <a:latin typeface="Times New Roman" panose="02020603050405020304" pitchFamily="18" charset="0"/>
                <a:cs typeface="Times New Roman" panose="02020603050405020304" pitchFamily="18" charset="0"/>
              </a:rPr>
              <a:t>After your Financial Aid is disbursed, Student Finance will process refunds approximately 10 days prior to start of </a:t>
            </a:r>
            <a:r>
              <a:rPr lang="en-US" altLang="en-US" sz="2000" dirty="0" smtClean="0">
                <a:latin typeface="Times New Roman" panose="02020603050405020304" pitchFamily="18" charset="0"/>
                <a:cs typeface="Times New Roman" panose="02020603050405020304" pitchFamily="18" charset="0"/>
              </a:rPr>
              <a:t>classes</a:t>
            </a:r>
            <a:endParaRPr lang="en-US" altLang="en-US" sz="20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altLang="en-US" sz="2000" dirty="0">
                <a:latin typeface="Times New Roman" panose="02020603050405020304" pitchFamily="18" charset="0"/>
                <a:cs typeface="Times New Roman" panose="02020603050405020304" pitchFamily="18" charset="0"/>
              </a:rPr>
              <a:t>Refunds are normally processed on Tuesdays and </a:t>
            </a:r>
            <a:r>
              <a:rPr lang="en-US" altLang="en-US" sz="2000" dirty="0" smtClean="0">
                <a:latin typeface="Times New Roman" panose="02020603050405020304" pitchFamily="18" charset="0"/>
                <a:cs typeface="Times New Roman" panose="02020603050405020304" pitchFamily="18" charset="0"/>
              </a:rPr>
              <a:t>Thursdays</a:t>
            </a:r>
            <a:endParaRPr lang="en-US" altLang="en-US" sz="20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altLang="en-US" sz="2000" dirty="0">
                <a:latin typeface="Times New Roman" panose="02020603050405020304" pitchFamily="18" charset="0"/>
                <a:cs typeface="Times New Roman" panose="02020603050405020304" pitchFamily="18" charset="0"/>
              </a:rPr>
              <a:t>You may receive your refund via:</a:t>
            </a:r>
          </a:p>
          <a:p>
            <a:pPr lvl="1">
              <a:buFont typeface="Wingdings" panose="05000000000000000000" pitchFamily="2" charset="2"/>
              <a:buChar char="§"/>
            </a:pPr>
            <a:r>
              <a:rPr lang="en-US" altLang="en-US" sz="2000" dirty="0">
                <a:latin typeface="Times New Roman" panose="02020603050405020304" pitchFamily="18" charset="0"/>
                <a:cs typeface="Times New Roman" panose="02020603050405020304" pitchFamily="18" charset="0"/>
              </a:rPr>
              <a:t>Direct </a:t>
            </a:r>
            <a:r>
              <a:rPr lang="en-US" altLang="en-US" sz="2000" dirty="0" smtClean="0">
                <a:latin typeface="Times New Roman" panose="02020603050405020304" pitchFamily="18" charset="0"/>
                <a:cs typeface="Times New Roman" panose="02020603050405020304" pitchFamily="18" charset="0"/>
              </a:rPr>
              <a:t>deposit </a:t>
            </a:r>
            <a:r>
              <a:rPr lang="en-US" altLang="en-US" sz="2000" dirty="0">
                <a:latin typeface="Times New Roman" panose="02020603050405020304" pitchFamily="18" charset="0"/>
                <a:cs typeface="Times New Roman" panose="02020603050405020304" pitchFamily="18" charset="0"/>
              </a:rPr>
              <a:t>into your bank account</a:t>
            </a:r>
          </a:p>
          <a:p>
            <a:pPr lvl="1">
              <a:buClrTx/>
              <a:buFont typeface="Wingdings" panose="05000000000000000000" pitchFamily="2" charset="2"/>
              <a:buChar char="§"/>
            </a:pPr>
            <a:r>
              <a:rPr lang="en-US" altLang="en-US" sz="2000" dirty="0" smtClean="0">
                <a:latin typeface="Times New Roman" panose="02020603050405020304" pitchFamily="18" charset="0"/>
                <a:cs typeface="Times New Roman" panose="02020603050405020304" pitchFamily="18" charset="0"/>
              </a:rPr>
              <a:t>Paper check @ the Cashier’s Office (temporarily unavailable due to COVID-19)</a:t>
            </a:r>
            <a:endParaRPr lang="en-US" altLang="en-US" sz="20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altLang="en-US" sz="2000" dirty="0" smtClean="0">
                <a:latin typeface="Times New Roman" panose="02020603050405020304" pitchFamily="18" charset="0"/>
                <a:cs typeface="Times New Roman" panose="02020603050405020304" pitchFamily="18" charset="0"/>
              </a:rPr>
              <a:t>You </a:t>
            </a:r>
            <a:r>
              <a:rPr lang="en-US" altLang="en-US" sz="2000" dirty="0">
                <a:latin typeface="Times New Roman" panose="02020603050405020304" pitchFamily="18" charset="0"/>
                <a:cs typeface="Times New Roman" panose="02020603050405020304" pitchFamily="18" charset="0"/>
              </a:rPr>
              <a:t>may sign up for </a:t>
            </a:r>
            <a:r>
              <a:rPr lang="en-US" altLang="en-US" sz="2000" dirty="0" smtClean="0">
                <a:latin typeface="Times New Roman" panose="02020603050405020304" pitchFamily="18" charset="0"/>
                <a:cs typeface="Times New Roman" panose="02020603050405020304" pitchFamily="18" charset="0"/>
              </a:rPr>
              <a:t>direct </a:t>
            </a:r>
            <a:r>
              <a:rPr lang="en-US" altLang="en-US" sz="2000" dirty="0">
                <a:latin typeface="Times New Roman" panose="02020603050405020304" pitchFamily="18" charset="0"/>
                <a:cs typeface="Times New Roman" panose="02020603050405020304" pitchFamily="18" charset="0"/>
              </a:rPr>
              <a:t>d</a:t>
            </a:r>
            <a:r>
              <a:rPr lang="en-US" altLang="en-US" sz="2000" dirty="0" smtClean="0">
                <a:latin typeface="Times New Roman" panose="02020603050405020304" pitchFamily="18" charset="0"/>
                <a:cs typeface="Times New Roman" panose="02020603050405020304" pitchFamily="18" charset="0"/>
              </a:rPr>
              <a:t>eposit </a:t>
            </a:r>
            <a:r>
              <a:rPr lang="en-US" altLang="en-US" sz="2000" dirty="0">
                <a:latin typeface="Times New Roman" panose="02020603050405020304" pitchFamily="18" charset="0"/>
                <a:cs typeface="Times New Roman" panose="02020603050405020304" pitchFamily="18" charset="0"/>
              </a:rPr>
              <a:t>on your </a:t>
            </a:r>
            <a:r>
              <a:rPr lang="en-US" altLang="en-US" sz="2000" dirty="0" err="1">
                <a:latin typeface="Times New Roman" panose="02020603050405020304" pitchFamily="18" charset="0"/>
                <a:cs typeface="Times New Roman" panose="02020603050405020304" pitchFamily="18" charset="0"/>
                <a:hlinkClick r:id="rId3"/>
              </a:rPr>
              <a:t>MyHSC</a:t>
            </a:r>
            <a:r>
              <a:rPr lang="en-US" altLang="en-US" sz="2000" dirty="0">
                <a:latin typeface="Times New Roman" panose="02020603050405020304" pitchFamily="18" charset="0"/>
                <a:cs typeface="Times New Roman" panose="02020603050405020304" pitchFamily="18" charset="0"/>
              </a:rPr>
              <a:t> Student Portal</a:t>
            </a:r>
          </a:p>
        </p:txBody>
      </p:sp>
      <p:pic>
        <p:nvPicPr>
          <p:cNvPr id="4" name="Picture 3"/>
          <p:cNvPicPr>
            <a:picLocks noChangeAspect="1"/>
          </p:cNvPicPr>
          <p:nvPr/>
        </p:nvPicPr>
        <p:blipFill>
          <a:blip r:embed="rId4"/>
          <a:stretch>
            <a:fillRect/>
          </a:stretch>
        </p:blipFill>
        <p:spPr>
          <a:xfrm>
            <a:off x="8199620" y="3281938"/>
            <a:ext cx="3609145" cy="1627773"/>
          </a:xfrm>
          <a:prstGeom prst="rect">
            <a:avLst/>
          </a:prstGeom>
        </p:spPr>
      </p:pic>
    </p:spTree>
    <p:extLst>
      <p:ext uri="{BB962C8B-B14F-4D97-AF65-F5344CB8AC3E}">
        <p14:creationId xmlns:p14="http://schemas.microsoft.com/office/powerpoint/2010/main" val="3727414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UNT System Template[1]</Template>
  <TotalTime>3491</TotalTime>
  <Words>635</Words>
  <Application>Microsoft Office PowerPoint</Application>
  <PresentationFormat>Widescreen</PresentationFormat>
  <Paragraphs>110</Paragraphs>
  <Slides>14</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Helvetica</vt:lpstr>
      <vt:lpstr>Tahoma</vt:lpstr>
      <vt:lpstr>Times New Roman</vt:lpstr>
      <vt:lpstr>Wingdings</vt:lpstr>
      <vt:lpstr>Office Theme</vt:lpstr>
      <vt:lpstr>Custom Design</vt:lpstr>
      <vt:lpstr>PowerPoint Presentation</vt:lpstr>
      <vt:lpstr>Contact Information</vt:lpstr>
      <vt:lpstr>Location</vt:lpstr>
      <vt:lpstr>Services We Provide </vt:lpstr>
      <vt:lpstr>Student Financial Obligation Agreement</vt:lpstr>
      <vt:lpstr>Payment Options</vt:lpstr>
      <vt:lpstr>Installment Payment Plans</vt:lpstr>
      <vt:lpstr>Third Party Payments</vt:lpstr>
      <vt:lpstr>Refunds</vt:lpstr>
      <vt:lpstr>1098-T</vt:lpstr>
      <vt:lpstr>Authorization To Release Education Records</vt:lpstr>
      <vt:lpstr>Personal Information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DeClue, Elisha</cp:lastModifiedBy>
  <cp:revision>153</cp:revision>
  <cp:lastPrinted>2017-09-01T19:12:51Z</cp:lastPrinted>
  <dcterms:created xsi:type="dcterms:W3CDTF">2017-07-25T22:13:05Z</dcterms:created>
  <dcterms:modified xsi:type="dcterms:W3CDTF">2020-04-24T17:35:13Z</dcterms:modified>
</cp:coreProperties>
</file>