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6" r:id="rId2"/>
    <p:sldId id="386" r:id="rId3"/>
    <p:sldId id="262" r:id="rId4"/>
    <p:sldId id="301" r:id="rId5"/>
    <p:sldId id="303" r:id="rId6"/>
    <p:sldId id="298" r:id="rId7"/>
    <p:sldId id="271" r:id="rId8"/>
    <p:sldId id="316" r:id="rId9"/>
    <p:sldId id="318" r:id="rId10"/>
    <p:sldId id="320" r:id="rId11"/>
    <p:sldId id="401" r:id="rId12"/>
    <p:sldId id="360" r:id="rId13"/>
    <p:sldId id="328" r:id="rId14"/>
    <p:sldId id="372" r:id="rId15"/>
    <p:sldId id="342" r:id="rId16"/>
    <p:sldId id="368" r:id="rId17"/>
    <p:sldId id="333" r:id="rId18"/>
    <p:sldId id="339" r:id="rId19"/>
    <p:sldId id="400" r:id="rId20"/>
    <p:sldId id="361" r:id="rId21"/>
    <p:sldId id="345" r:id="rId22"/>
    <p:sldId id="362" r:id="rId23"/>
    <p:sldId id="373" r:id="rId24"/>
    <p:sldId id="317" r:id="rId25"/>
    <p:sldId id="273" r:id="rId26"/>
    <p:sldId id="389" r:id="rId27"/>
    <p:sldId id="383" r:id="rId28"/>
    <p:sldId id="348" r:id="rId29"/>
    <p:sldId id="347" r:id="rId30"/>
    <p:sldId id="349" r:id="rId31"/>
    <p:sldId id="388" r:id="rId32"/>
    <p:sldId id="352" r:id="rId33"/>
    <p:sldId id="370" r:id="rId34"/>
    <p:sldId id="365" r:id="rId35"/>
    <p:sldId id="353" r:id="rId36"/>
    <p:sldId id="351" r:id="rId37"/>
    <p:sldId id="358" r:id="rId38"/>
    <p:sldId id="399" r:id="rId39"/>
    <p:sldId id="391" r:id="rId40"/>
    <p:sldId id="392" r:id="rId41"/>
    <p:sldId id="394" r:id="rId42"/>
    <p:sldId id="396" r:id="rId43"/>
    <p:sldId id="398" r:id="rId44"/>
    <p:sldId id="385" r:id="rId45"/>
    <p:sldId id="379" r:id="rId46"/>
    <p:sldId id="27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3" autoAdjust="0"/>
    <p:restoredTop sz="94633" autoAdjust="0"/>
  </p:normalViewPr>
  <p:slideViewPr>
    <p:cSldViewPr>
      <p:cViewPr>
        <p:scale>
          <a:sx n="56" d="100"/>
          <a:sy n="56" d="100"/>
        </p:scale>
        <p:origin x="-1602" y="-3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lineChart>
        <c:grouping val="standard"/>
        <c:varyColors val="0"/>
        <c:ser>
          <c:idx val="0"/>
          <c:order val="0"/>
          <c:tx>
            <c:strRef>
              <c:f>Sheet1!$B$1</c:f>
              <c:strCache>
                <c:ptCount val="1"/>
                <c:pt idx="0">
                  <c:v># Overweight Kids</c:v>
                </c:pt>
              </c:strCache>
            </c:strRef>
          </c:tx>
          <c:marker>
            <c:symbol val="none"/>
          </c:marker>
          <c:cat>
            <c:strRef>
              <c:f>Sheet1!$A$2:$A$7</c:f>
              <c:strCache>
                <c:ptCount val="6"/>
                <c:pt idx="0">
                  <c:v>1971-1975</c:v>
                </c:pt>
                <c:pt idx="1">
                  <c:v>1976-1980</c:v>
                </c:pt>
                <c:pt idx="2">
                  <c:v>1988-1994</c:v>
                </c:pt>
                <c:pt idx="3">
                  <c:v>1999-2002</c:v>
                </c:pt>
                <c:pt idx="4">
                  <c:v>2003-2006</c:v>
                </c:pt>
                <c:pt idx="5">
                  <c:v>2007-2010</c:v>
                </c:pt>
              </c:strCache>
            </c:strRef>
          </c:cat>
          <c:val>
            <c:numRef>
              <c:f>Sheet1!$B$2:$B$7</c:f>
              <c:numCache>
                <c:formatCode>General</c:formatCode>
                <c:ptCount val="6"/>
                <c:pt idx="0">
                  <c:v>0.10600000000000001</c:v>
                </c:pt>
                <c:pt idx="1">
                  <c:v>9.310000000000003E-2</c:v>
                </c:pt>
                <c:pt idx="2">
                  <c:v>0.14720000000000003</c:v>
                </c:pt>
                <c:pt idx="3">
                  <c:v>0.14440000000000003</c:v>
                </c:pt>
                <c:pt idx="4">
                  <c:v>0.16670000000000004</c:v>
                </c:pt>
                <c:pt idx="5">
                  <c:v>0.15450000000000003</c:v>
                </c:pt>
              </c:numCache>
            </c:numRef>
          </c:val>
          <c:smooth val="0"/>
        </c:ser>
        <c:ser>
          <c:idx val="1"/>
          <c:order val="1"/>
          <c:tx>
            <c:strRef>
              <c:f>Sheet1!$C$1</c:f>
              <c:strCache>
                <c:ptCount val="1"/>
                <c:pt idx="0">
                  <c:v># Obese Kids</c:v>
                </c:pt>
              </c:strCache>
            </c:strRef>
          </c:tx>
          <c:marker>
            <c:symbol val="none"/>
          </c:marker>
          <c:cat>
            <c:strRef>
              <c:f>Sheet1!$A$2:$A$7</c:f>
              <c:strCache>
                <c:ptCount val="6"/>
                <c:pt idx="0">
                  <c:v>1971-1975</c:v>
                </c:pt>
                <c:pt idx="1">
                  <c:v>1976-1980</c:v>
                </c:pt>
                <c:pt idx="2">
                  <c:v>1988-1994</c:v>
                </c:pt>
                <c:pt idx="3">
                  <c:v>1999-2002</c:v>
                </c:pt>
                <c:pt idx="4">
                  <c:v>2003-2006</c:v>
                </c:pt>
                <c:pt idx="5">
                  <c:v>2007-2010</c:v>
                </c:pt>
              </c:strCache>
            </c:strRef>
          </c:cat>
          <c:val>
            <c:numRef>
              <c:f>Sheet1!$C$2:$C$7</c:f>
              <c:numCache>
                <c:formatCode>General</c:formatCode>
                <c:ptCount val="6"/>
                <c:pt idx="0">
                  <c:v>5.0200000000000009E-2</c:v>
                </c:pt>
                <c:pt idx="1">
                  <c:v>4.5800000000000014E-2</c:v>
                </c:pt>
                <c:pt idx="2">
                  <c:v>7.8200000000000019E-2</c:v>
                </c:pt>
                <c:pt idx="3">
                  <c:v>0.10870000000000002</c:v>
                </c:pt>
                <c:pt idx="4">
                  <c:v>0.11800000000000002</c:v>
                </c:pt>
                <c:pt idx="5">
                  <c:v>0.11590000000000002</c:v>
                </c:pt>
              </c:numCache>
            </c:numRef>
          </c:val>
          <c:smooth val="0"/>
        </c:ser>
        <c:ser>
          <c:idx val="2"/>
          <c:order val="2"/>
          <c:tx>
            <c:strRef>
              <c:f>Sheet1!$D$1</c:f>
              <c:strCache>
                <c:ptCount val="1"/>
                <c:pt idx="0">
                  <c:v># Severe Obese Kids</c:v>
                </c:pt>
              </c:strCache>
            </c:strRef>
          </c:tx>
          <c:marker>
            <c:symbol val="none"/>
          </c:marker>
          <c:cat>
            <c:strRef>
              <c:f>Sheet1!$A$2:$A$7</c:f>
              <c:strCache>
                <c:ptCount val="6"/>
                <c:pt idx="0">
                  <c:v>1971-1975</c:v>
                </c:pt>
                <c:pt idx="1">
                  <c:v>1976-1980</c:v>
                </c:pt>
                <c:pt idx="2">
                  <c:v>1988-1994</c:v>
                </c:pt>
                <c:pt idx="3">
                  <c:v>1999-2002</c:v>
                </c:pt>
                <c:pt idx="4">
                  <c:v>2003-2006</c:v>
                </c:pt>
                <c:pt idx="5">
                  <c:v>2007-2010</c:v>
                </c:pt>
              </c:strCache>
            </c:strRef>
          </c:cat>
          <c:val>
            <c:numRef>
              <c:f>Sheet1!$D$2:$D$7</c:f>
              <c:numCache>
                <c:formatCode>General</c:formatCode>
                <c:ptCount val="6"/>
                <c:pt idx="0">
                  <c:v>1.5100000000000002E-2</c:v>
                </c:pt>
                <c:pt idx="1">
                  <c:v>1.4600000000000002E-2</c:v>
                </c:pt>
                <c:pt idx="2">
                  <c:v>3.6700000000000003E-2</c:v>
                </c:pt>
                <c:pt idx="3">
                  <c:v>5.340000000000001E-2</c:v>
                </c:pt>
                <c:pt idx="4">
                  <c:v>6.2200000000000012E-2</c:v>
                </c:pt>
                <c:pt idx="5">
                  <c:v>6.4900000000000013E-2</c:v>
                </c:pt>
              </c:numCache>
            </c:numRef>
          </c:val>
          <c:smooth val="0"/>
        </c:ser>
        <c:dLbls>
          <c:showLegendKey val="0"/>
          <c:showVal val="0"/>
          <c:showCatName val="0"/>
          <c:showSerName val="0"/>
          <c:showPercent val="0"/>
          <c:showBubbleSize val="0"/>
        </c:dLbls>
        <c:marker val="1"/>
        <c:smooth val="0"/>
        <c:axId val="71751680"/>
        <c:axId val="69308928"/>
      </c:lineChart>
      <c:catAx>
        <c:axId val="71751680"/>
        <c:scaling>
          <c:orientation val="minMax"/>
        </c:scaling>
        <c:delete val="0"/>
        <c:axPos val="b"/>
        <c:majorTickMark val="out"/>
        <c:minorTickMark val="none"/>
        <c:tickLblPos val="nextTo"/>
        <c:txPr>
          <a:bodyPr/>
          <a:lstStyle/>
          <a:p>
            <a:pPr>
              <a:defRPr sz="1500" baseline="0"/>
            </a:pPr>
            <a:endParaRPr lang="en-US"/>
          </a:p>
        </c:txPr>
        <c:crossAx val="69308928"/>
        <c:crosses val="autoZero"/>
        <c:auto val="1"/>
        <c:lblAlgn val="ctr"/>
        <c:lblOffset val="100"/>
        <c:noMultiLvlLbl val="0"/>
      </c:catAx>
      <c:valAx>
        <c:axId val="69308928"/>
        <c:scaling>
          <c:orientation val="minMax"/>
        </c:scaling>
        <c:delete val="0"/>
        <c:axPos val="l"/>
        <c:majorGridlines/>
        <c:numFmt formatCode="0.0%" sourceLinked="0"/>
        <c:majorTickMark val="out"/>
        <c:minorTickMark val="in"/>
        <c:tickLblPos val="nextTo"/>
        <c:crossAx val="71751680"/>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0"/>
          <c:order val="0"/>
          <c:tx>
            <c:strRef>
              <c:f>Sheet1!$B$1</c:f>
              <c:strCache>
                <c:ptCount val="1"/>
                <c:pt idx="0">
                  <c:v>All 12-20</c:v>
                </c:pt>
              </c:strCache>
            </c:strRef>
          </c:tx>
          <c:marker>
            <c:symbol val="none"/>
          </c:marker>
          <c:cat>
            <c:strRef>
              <c:f>Sheet1!$A$2:$A$7</c:f>
              <c:strCache>
                <c:ptCount val="6"/>
                <c:pt idx="0">
                  <c:v>1971-1975</c:v>
                </c:pt>
                <c:pt idx="1">
                  <c:v>1976-1980</c:v>
                </c:pt>
                <c:pt idx="2">
                  <c:v>1988-1994</c:v>
                </c:pt>
                <c:pt idx="3">
                  <c:v>1999-2002</c:v>
                </c:pt>
                <c:pt idx="4">
                  <c:v>2003-2006</c:v>
                </c:pt>
                <c:pt idx="5">
                  <c:v>2007-2010</c:v>
                </c:pt>
              </c:strCache>
            </c:strRef>
          </c:cat>
          <c:val>
            <c:numRef>
              <c:f>Sheet1!$B$2:$B$7</c:f>
              <c:numCache>
                <c:formatCode>General</c:formatCode>
                <c:ptCount val="6"/>
                <c:pt idx="0">
                  <c:v>1.5100000000000002E-2</c:v>
                </c:pt>
                <c:pt idx="1">
                  <c:v>1.4600000000000002E-2</c:v>
                </c:pt>
                <c:pt idx="2">
                  <c:v>3.6700000000000003E-2</c:v>
                </c:pt>
                <c:pt idx="3">
                  <c:v>5.3400000000000003E-2</c:v>
                </c:pt>
                <c:pt idx="4">
                  <c:v>6.2200000000000005E-2</c:v>
                </c:pt>
                <c:pt idx="5">
                  <c:v>6.4899999999999999E-2</c:v>
                </c:pt>
              </c:numCache>
            </c:numRef>
          </c:val>
          <c:smooth val="0"/>
        </c:ser>
        <c:ser>
          <c:idx val="1"/>
          <c:order val="1"/>
          <c:tx>
            <c:strRef>
              <c:f>Sheet1!$C$1</c:f>
              <c:strCache>
                <c:ptCount val="1"/>
                <c:pt idx="0">
                  <c:v>White</c:v>
                </c:pt>
              </c:strCache>
            </c:strRef>
          </c:tx>
          <c:marker>
            <c:symbol val="none"/>
          </c:marker>
          <c:cat>
            <c:strRef>
              <c:f>Sheet1!$A$2:$A$7</c:f>
              <c:strCache>
                <c:ptCount val="6"/>
                <c:pt idx="0">
                  <c:v>1971-1975</c:v>
                </c:pt>
                <c:pt idx="1">
                  <c:v>1976-1980</c:v>
                </c:pt>
                <c:pt idx="2">
                  <c:v>1988-1994</c:v>
                </c:pt>
                <c:pt idx="3">
                  <c:v>1999-2002</c:v>
                </c:pt>
                <c:pt idx="4">
                  <c:v>2003-2006</c:v>
                </c:pt>
                <c:pt idx="5">
                  <c:v>2007-2010</c:v>
                </c:pt>
              </c:strCache>
            </c:strRef>
          </c:cat>
          <c:val>
            <c:numRef>
              <c:f>Sheet1!$C$2:$C$7</c:f>
              <c:numCache>
                <c:formatCode>General</c:formatCode>
                <c:ptCount val="6"/>
                <c:pt idx="0">
                  <c:v>1.2200000000000003E-2</c:v>
                </c:pt>
                <c:pt idx="1">
                  <c:v>1.2800000000000002E-2</c:v>
                </c:pt>
                <c:pt idx="2">
                  <c:v>3.1100000000000003E-2</c:v>
                </c:pt>
                <c:pt idx="3">
                  <c:v>4.3900000000000008E-2</c:v>
                </c:pt>
                <c:pt idx="4">
                  <c:v>5.1000000000000004E-2</c:v>
                </c:pt>
                <c:pt idx="5">
                  <c:v>5.1900000000000002E-2</c:v>
                </c:pt>
              </c:numCache>
            </c:numRef>
          </c:val>
          <c:smooth val="0"/>
        </c:ser>
        <c:ser>
          <c:idx val="2"/>
          <c:order val="2"/>
          <c:tx>
            <c:strRef>
              <c:f>Sheet1!$D$1</c:f>
              <c:strCache>
                <c:ptCount val="1"/>
                <c:pt idx="0">
                  <c:v>Black</c:v>
                </c:pt>
              </c:strCache>
            </c:strRef>
          </c:tx>
          <c:marker>
            <c:symbol val="none"/>
          </c:marker>
          <c:cat>
            <c:strRef>
              <c:f>Sheet1!$A$2:$A$7</c:f>
              <c:strCache>
                <c:ptCount val="6"/>
                <c:pt idx="0">
                  <c:v>1971-1975</c:v>
                </c:pt>
                <c:pt idx="1">
                  <c:v>1976-1980</c:v>
                </c:pt>
                <c:pt idx="2">
                  <c:v>1988-1994</c:v>
                </c:pt>
                <c:pt idx="3">
                  <c:v>1999-2002</c:v>
                </c:pt>
                <c:pt idx="4">
                  <c:v>2003-2006</c:v>
                </c:pt>
                <c:pt idx="5">
                  <c:v>2007-2010</c:v>
                </c:pt>
              </c:strCache>
            </c:strRef>
          </c:cat>
          <c:val>
            <c:numRef>
              <c:f>Sheet1!$D$2:$D$7</c:f>
              <c:numCache>
                <c:formatCode>General</c:formatCode>
                <c:ptCount val="6"/>
                <c:pt idx="0">
                  <c:v>3.1700000000000006E-2</c:v>
                </c:pt>
                <c:pt idx="1">
                  <c:v>2.7200000000000005E-2</c:v>
                </c:pt>
                <c:pt idx="2">
                  <c:v>7.0800000000000002E-2</c:v>
                </c:pt>
                <c:pt idx="3">
                  <c:v>8.0100000000000018E-2</c:v>
                </c:pt>
                <c:pt idx="4">
                  <c:v>0.1118</c:v>
                </c:pt>
                <c:pt idx="5">
                  <c:v>0.1129</c:v>
                </c:pt>
              </c:numCache>
            </c:numRef>
          </c:val>
          <c:smooth val="0"/>
        </c:ser>
        <c:ser>
          <c:idx val="3"/>
          <c:order val="3"/>
          <c:tx>
            <c:strRef>
              <c:f>Sheet1!$E$1</c:f>
              <c:strCache>
                <c:ptCount val="1"/>
                <c:pt idx="0">
                  <c:v>Hispanic</c:v>
                </c:pt>
              </c:strCache>
            </c:strRef>
          </c:tx>
          <c:marker>
            <c:symbol val="none"/>
          </c:marker>
          <c:cat>
            <c:strRef>
              <c:f>Sheet1!$A$2:$A$7</c:f>
              <c:strCache>
                <c:ptCount val="6"/>
                <c:pt idx="0">
                  <c:v>1971-1975</c:v>
                </c:pt>
                <c:pt idx="1">
                  <c:v>1976-1980</c:v>
                </c:pt>
                <c:pt idx="2">
                  <c:v>1988-1994</c:v>
                </c:pt>
                <c:pt idx="3">
                  <c:v>1999-2002</c:v>
                </c:pt>
                <c:pt idx="4">
                  <c:v>2003-2006</c:v>
                </c:pt>
                <c:pt idx="5">
                  <c:v>2007-2010</c:v>
                </c:pt>
              </c:strCache>
            </c:strRef>
          </c:cat>
          <c:val>
            <c:numRef>
              <c:f>Sheet1!$E$2:$E$7</c:f>
              <c:numCache>
                <c:formatCode>General</c:formatCode>
                <c:ptCount val="6"/>
                <c:pt idx="0">
                  <c:v>5.1200000000000002E-2</c:v>
                </c:pt>
                <c:pt idx="1">
                  <c:v>7.000000000000001E-3</c:v>
                </c:pt>
                <c:pt idx="2">
                  <c:v>4.2400000000000007E-2</c:v>
                </c:pt>
                <c:pt idx="3">
                  <c:v>6.88E-2</c:v>
                </c:pt>
                <c:pt idx="4">
                  <c:v>7.7800000000000008E-2</c:v>
                </c:pt>
                <c:pt idx="5">
                  <c:v>8.3800000000000111E-2</c:v>
                </c:pt>
              </c:numCache>
            </c:numRef>
          </c:val>
          <c:smooth val="0"/>
        </c:ser>
        <c:dLbls>
          <c:showLegendKey val="0"/>
          <c:showVal val="0"/>
          <c:showCatName val="0"/>
          <c:showSerName val="0"/>
          <c:showPercent val="0"/>
          <c:showBubbleSize val="0"/>
        </c:dLbls>
        <c:marker val="1"/>
        <c:smooth val="0"/>
        <c:axId val="72995840"/>
        <c:axId val="69311232"/>
      </c:lineChart>
      <c:catAx>
        <c:axId val="72995840"/>
        <c:scaling>
          <c:orientation val="minMax"/>
        </c:scaling>
        <c:delete val="0"/>
        <c:axPos val="b"/>
        <c:majorTickMark val="none"/>
        <c:minorTickMark val="none"/>
        <c:tickLblPos val="nextTo"/>
        <c:crossAx val="69311232"/>
        <c:crosses val="autoZero"/>
        <c:auto val="1"/>
        <c:lblAlgn val="ctr"/>
        <c:lblOffset val="100"/>
        <c:noMultiLvlLbl val="0"/>
      </c:catAx>
      <c:valAx>
        <c:axId val="69311232"/>
        <c:scaling>
          <c:orientation val="minMax"/>
        </c:scaling>
        <c:delete val="0"/>
        <c:axPos val="l"/>
        <c:majorGridlines/>
        <c:numFmt formatCode="0.0%" sourceLinked="0"/>
        <c:majorTickMark val="none"/>
        <c:minorTickMark val="none"/>
        <c:tickLblPos val="nextTo"/>
        <c:crossAx val="72995840"/>
        <c:crosses val="autoZero"/>
        <c:crossBetween val="between"/>
      </c:valAx>
      <c:dTable>
        <c:showHorzBorder val="1"/>
        <c:showVertBorder val="1"/>
        <c:showOutline val="1"/>
        <c:showKeys val="1"/>
      </c:dTable>
    </c:plotArea>
    <c:plotVisOnly val="1"/>
    <c:dispBlanksAs val="gap"/>
    <c:showDLblsOverMax val="0"/>
  </c:chart>
  <c:txPr>
    <a:bodyPr/>
    <a:lstStyle/>
    <a:p>
      <a:pPr>
        <a:defRPr sz="15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 Overweight Kids</c:v>
                </c:pt>
              </c:strCache>
            </c:strRef>
          </c:tx>
          <c:invertIfNegative val="0"/>
          <c:cat>
            <c:strRef>
              <c:f>Sheet1!$A$2:$A$7</c:f>
              <c:strCache>
                <c:ptCount val="6"/>
                <c:pt idx="0">
                  <c:v>1971-1975</c:v>
                </c:pt>
                <c:pt idx="1">
                  <c:v>1976-1980</c:v>
                </c:pt>
                <c:pt idx="2">
                  <c:v>1988-1994</c:v>
                </c:pt>
                <c:pt idx="3">
                  <c:v>1999-2002</c:v>
                </c:pt>
                <c:pt idx="4">
                  <c:v>2003-2006</c:v>
                </c:pt>
                <c:pt idx="5">
                  <c:v>2007-2010</c:v>
                </c:pt>
              </c:strCache>
            </c:strRef>
          </c:cat>
          <c:val>
            <c:numRef>
              <c:f>Sheet1!$B$2:$B$7</c:f>
              <c:numCache>
                <c:formatCode>General</c:formatCode>
                <c:ptCount val="6"/>
                <c:pt idx="0">
                  <c:v>3762900</c:v>
                </c:pt>
                <c:pt idx="1">
                  <c:v>3347151</c:v>
                </c:pt>
                <c:pt idx="2">
                  <c:v>4695767</c:v>
                </c:pt>
                <c:pt idx="3">
                  <c:v>5570287</c:v>
                </c:pt>
                <c:pt idx="4">
                  <c:v>6682449.9999999991</c:v>
                </c:pt>
                <c:pt idx="5">
                  <c:v>6281423.0000000009</c:v>
                </c:pt>
              </c:numCache>
            </c:numRef>
          </c:val>
        </c:ser>
        <c:ser>
          <c:idx val="1"/>
          <c:order val="1"/>
          <c:tx>
            <c:strRef>
              <c:f>Sheet1!$C$1</c:f>
              <c:strCache>
                <c:ptCount val="1"/>
                <c:pt idx="0">
                  <c:v># Obese Kids</c:v>
                </c:pt>
              </c:strCache>
            </c:strRef>
          </c:tx>
          <c:invertIfNegative val="0"/>
          <c:cat>
            <c:strRef>
              <c:f>Sheet1!$A$2:$A$7</c:f>
              <c:strCache>
                <c:ptCount val="6"/>
                <c:pt idx="0">
                  <c:v>1971-1975</c:v>
                </c:pt>
                <c:pt idx="1">
                  <c:v>1976-1980</c:v>
                </c:pt>
                <c:pt idx="2">
                  <c:v>1988-1994</c:v>
                </c:pt>
                <c:pt idx="3">
                  <c:v>1999-2002</c:v>
                </c:pt>
                <c:pt idx="4">
                  <c:v>2003-2006</c:v>
                </c:pt>
                <c:pt idx="5">
                  <c:v>2007-2010</c:v>
                </c:pt>
              </c:strCache>
            </c:strRef>
          </c:cat>
          <c:val>
            <c:numRef>
              <c:f>Sheet1!$C$2:$C$7</c:f>
              <c:numCache>
                <c:formatCode>General</c:formatCode>
                <c:ptCount val="6"/>
                <c:pt idx="0">
                  <c:v>1784422</c:v>
                </c:pt>
                <c:pt idx="1">
                  <c:v>1646404</c:v>
                </c:pt>
                <c:pt idx="2">
                  <c:v>2495104</c:v>
                </c:pt>
                <c:pt idx="3">
                  <c:v>4186093.9999999995</c:v>
                </c:pt>
                <c:pt idx="4">
                  <c:v>4701345.0000000009</c:v>
                </c:pt>
                <c:pt idx="5">
                  <c:v>4712225</c:v>
                </c:pt>
              </c:numCache>
            </c:numRef>
          </c:val>
        </c:ser>
        <c:ser>
          <c:idx val="2"/>
          <c:order val="2"/>
          <c:tx>
            <c:strRef>
              <c:f>Sheet1!$D$1</c:f>
              <c:strCache>
                <c:ptCount val="1"/>
                <c:pt idx="0">
                  <c:v># Severe Obese Kids</c:v>
                </c:pt>
              </c:strCache>
            </c:strRef>
          </c:tx>
          <c:invertIfNegative val="0"/>
          <c:cat>
            <c:strRef>
              <c:f>Sheet1!$A$2:$A$7</c:f>
              <c:strCache>
                <c:ptCount val="6"/>
                <c:pt idx="0">
                  <c:v>1971-1975</c:v>
                </c:pt>
                <c:pt idx="1">
                  <c:v>1976-1980</c:v>
                </c:pt>
                <c:pt idx="2">
                  <c:v>1988-1994</c:v>
                </c:pt>
                <c:pt idx="3">
                  <c:v>1999-2002</c:v>
                </c:pt>
                <c:pt idx="4">
                  <c:v>2003-2006</c:v>
                </c:pt>
                <c:pt idx="5">
                  <c:v>2007-2010</c:v>
                </c:pt>
              </c:strCache>
            </c:strRef>
          </c:cat>
          <c:val>
            <c:numRef>
              <c:f>Sheet1!$D$2:$D$7</c:f>
              <c:numCache>
                <c:formatCode>General</c:formatCode>
                <c:ptCount val="6"/>
                <c:pt idx="0">
                  <c:v>535880</c:v>
                </c:pt>
                <c:pt idx="1">
                  <c:v>526528</c:v>
                </c:pt>
                <c:pt idx="2">
                  <c:v>1169745</c:v>
                </c:pt>
                <c:pt idx="3">
                  <c:v>2055653.9999999995</c:v>
                </c:pt>
                <c:pt idx="4">
                  <c:v>2477754</c:v>
                </c:pt>
                <c:pt idx="5">
                  <c:v>2638654.9999999995</c:v>
                </c:pt>
              </c:numCache>
            </c:numRef>
          </c:val>
        </c:ser>
        <c:dLbls>
          <c:showLegendKey val="0"/>
          <c:showVal val="0"/>
          <c:showCatName val="0"/>
          <c:showSerName val="0"/>
          <c:showPercent val="0"/>
          <c:showBubbleSize val="0"/>
        </c:dLbls>
        <c:gapWidth val="150"/>
        <c:axId val="72500736"/>
        <c:axId val="72565888"/>
      </c:barChart>
      <c:catAx>
        <c:axId val="72500736"/>
        <c:scaling>
          <c:orientation val="minMax"/>
        </c:scaling>
        <c:delete val="0"/>
        <c:axPos val="b"/>
        <c:majorTickMark val="out"/>
        <c:minorTickMark val="none"/>
        <c:tickLblPos val="nextTo"/>
        <c:txPr>
          <a:bodyPr/>
          <a:lstStyle/>
          <a:p>
            <a:pPr>
              <a:defRPr sz="1500" baseline="0"/>
            </a:pPr>
            <a:endParaRPr lang="en-US"/>
          </a:p>
        </c:txPr>
        <c:crossAx val="72565888"/>
        <c:crosses val="autoZero"/>
        <c:auto val="1"/>
        <c:lblAlgn val="ctr"/>
        <c:lblOffset val="100"/>
        <c:noMultiLvlLbl val="0"/>
      </c:catAx>
      <c:valAx>
        <c:axId val="72565888"/>
        <c:scaling>
          <c:orientation val="minMax"/>
        </c:scaling>
        <c:delete val="0"/>
        <c:axPos val="l"/>
        <c:majorGridlines/>
        <c:numFmt formatCode="#,##0" sourceLinked="0"/>
        <c:majorTickMark val="out"/>
        <c:minorTickMark val="in"/>
        <c:tickLblPos val="nextTo"/>
        <c:crossAx val="72500736"/>
        <c:crosses val="autoZero"/>
        <c:crossBetween val="between"/>
      </c:valAx>
    </c:plotArea>
    <c:legend>
      <c:legendPos val="t"/>
      <c:layout>
        <c:manualLayout>
          <c:xMode val="edge"/>
          <c:yMode val="edge"/>
          <c:x val="0.14777218819869803"/>
          <c:y val="6.7344783861467694E-2"/>
          <c:w val="0.84025809273840812"/>
          <c:h val="7.35204861374254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0.16667</cdr:x>
      <cdr:y>0.15153</cdr:y>
    </cdr:from>
    <cdr:to>
      <cdr:x>0.5</cdr:x>
      <cdr:y>0.23571</cdr:y>
    </cdr:to>
    <cdr:sp macro="" textlink="">
      <cdr:nvSpPr>
        <cdr:cNvPr id="2" name="TextBox 1"/>
        <cdr:cNvSpPr txBox="1"/>
      </cdr:nvSpPr>
      <cdr:spPr>
        <a:xfrm xmlns:a="http://schemas.openxmlformats.org/drawingml/2006/main">
          <a:off x="1371600" y="685800"/>
          <a:ext cx="27432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t>2.5 million X $25,000 = $62.5 billion</a:t>
          </a:r>
          <a:endParaRPr lang="en-US"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6E58B7-5A97-4D6C-BB8A-01EBF5A5F10D}" type="datetimeFigureOut">
              <a:rPr lang="en-US" smtClean="0"/>
              <a:t>4/4/2013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5F6826-5A5F-49CA-B7D1-446AE36700DE}" type="slidenum">
              <a:rPr lang="en-US" smtClean="0"/>
              <a:t>‹#›</a:t>
            </a:fld>
            <a:endParaRPr lang="en-US"/>
          </a:p>
        </p:txBody>
      </p:sp>
    </p:spTree>
    <p:extLst>
      <p:ext uri="{BB962C8B-B14F-4D97-AF65-F5344CB8AC3E}">
        <p14:creationId xmlns:p14="http://schemas.microsoft.com/office/powerpoint/2010/main" val="2395113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CAD437-4D6C-4910-8A66-C437B17378A5}" type="datetimeFigureOut">
              <a:rPr lang="en-US" smtClean="0"/>
              <a:pPr/>
              <a:t>4/4/2013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2DC573-A4A7-4C11-BEC4-5CC0E68C7B15}" type="slidenum">
              <a:rPr lang="en-US" smtClean="0"/>
              <a:pPr/>
              <a:t>‹#›</a:t>
            </a:fld>
            <a:endParaRPr lang="en-US"/>
          </a:p>
        </p:txBody>
      </p:sp>
    </p:spTree>
    <p:extLst>
      <p:ext uri="{BB962C8B-B14F-4D97-AF65-F5344CB8AC3E}">
        <p14:creationId xmlns:p14="http://schemas.microsoft.com/office/powerpoint/2010/main" val="21519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DC573-A4A7-4C11-BEC4-5CC0E68C7B1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Note that physical education and opportunities for physical activity in schools are covered in Recommendation 5, on school environments.</a:t>
            </a:r>
          </a:p>
          <a:p>
            <a:endParaRPr lang="en-US" smtClean="0">
              <a:ea typeface="ＭＳ Ｐゴシック" pitchFamily="34" charset="-128"/>
            </a:endParaRPr>
          </a:p>
        </p:txBody>
      </p:sp>
      <p:sp>
        <p:nvSpPr>
          <p:cNvPr id="4" name="Date Placeholder 3"/>
          <p:cNvSpPr>
            <a:spLocks noGrp="1"/>
          </p:cNvSpPr>
          <p:nvPr>
            <p:ph type="dt" sz="quarter" idx="1"/>
          </p:nvPr>
        </p:nvSpPr>
        <p:spPr/>
        <p:txBody>
          <a:bodyPr/>
          <a:lstStyle/>
          <a:p>
            <a:pPr>
              <a:defRPr/>
            </a:pPr>
            <a:r>
              <a:rPr lang="en-US">
                <a:solidFill>
                  <a:prstClr val="black"/>
                </a:solidFill>
              </a:rPr>
              <a:t>5/4/2012</a:t>
            </a:r>
          </a:p>
        </p:txBody>
      </p:sp>
      <p:sp>
        <p:nvSpPr>
          <p:cNvPr id="99333" name="Slide Number Placeholder 4"/>
          <p:cNvSpPr>
            <a:spLocks noGrp="1"/>
          </p:cNvSpPr>
          <p:nvPr>
            <p:ph type="sldNum" sz="quarter" idx="5"/>
          </p:nvPr>
        </p:nvSpPr>
        <p:spPr bwMode="auto">
          <a:noFill/>
          <a:ln>
            <a:miter lim="800000"/>
            <a:headEnd/>
            <a:tailEnd/>
          </a:ln>
        </p:spPr>
        <p:txBody>
          <a:bodyPr/>
          <a:lstStyle/>
          <a:p>
            <a:fld id="{75C9992E-4D6C-4A94-B288-89BB341484D5}" type="slidenum">
              <a:rPr lang="en-US" smtClean="0">
                <a:solidFill>
                  <a:srgbClr val="000000"/>
                </a:solidFill>
              </a:rPr>
              <a:pPr/>
              <a:t>10</a:t>
            </a:fld>
            <a:endParaRPr 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Note that physical education and opportunities for physical activity in schools are covered in Recommendation 5, on school environments.</a:t>
            </a:r>
          </a:p>
          <a:p>
            <a:endParaRPr lang="en-US" smtClean="0">
              <a:ea typeface="ＭＳ Ｐゴシック" pitchFamily="34" charset="-128"/>
            </a:endParaRPr>
          </a:p>
        </p:txBody>
      </p:sp>
      <p:sp>
        <p:nvSpPr>
          <p:cNvPr id="4" name="Date Placeholder 3"/>
          <p:cNvSpPr>
            <a:spLocks noGrp="1"/>
          </p:cNvSpPr>
          <p:nvPr>
            <p:ph type="dt" sz="quarter" idx="1"/>
          </p:nvPr>
        </p:nvSpPr>
        <p:spPr/>
        <p:txBody>
          <a:bodyPr/>
          <a:lstStyle/>
          <a:p>
            <a:pPr>
              <a:defRPr/>
            </a:pPr>
            <a:r>
              <a:rPr lang="en-US">
                <a:solidFill>
                  <a:prstClr val="black"/>
                </a:solidFill>
              </a:rPr>
              <a:t>5/4/2012</a:t>
            </a:r>
          </a:p>
        </p:txBody>
      </p:sp>
      <p:sp>
        <p:nvSpPr>
          <p:cNvPr id="99333" name="Slide Number Placeholder 4"/>
          <p:cNvSpPr>
            <a:spLocks noGrp="1"/>
          </p:cNvSpPr>
          <p:nvPr>
            <p:ph type="sldNum" sz="quarter" idx="5"/>
          </p:nvPr>
        </p:nvSpPr>
        <p:spPr bwMode="auto">
          <a:noFill/>
          <a:ln>
            <a:miter lim="800000"/>
            <a:headEnd/>
            <a:tailEnd/>
          </a:ln>
        </p:spPr>
        <p:txBody>
          <a:bodyPr/>
          <a:lstStyle/>
          <a:p>
            <a:fld id="{75C9992E-4D6C-4A94-B288-89BB341484D5}" type="slidenum">
              <a:rPr lang="en-US" smtClean="0">
                <a:solidFill>
                  <a:srgbClr val="000000"/>
                </a:solidFill>
              </a:rPr>
              <a:pPr/>
              <a:t>11</a:t>
            </a:fld>
            <a:endParaRPr 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Strategy 1-4: Federal, state, and local government agencies should make physical activity a national health priority through support for the translation of scientific evidence into best-practice applications.</a:t>
            </a:r>
          </a:p>
          <a:p>
            <a:endParaRPr lang="en-US" smtClean="0">
              <a:ea typeface="ＭＳ Ｐゴシック" pitchFamily="34" charset="-128"/>
            </a:endParaRPr>
          </a:p>
          <a:p>
            <a:r>
              <a:rPr lang="en-US" smtClean="0">
                <a:ea typeface="ＭＳ Ｐゴシック" pitchFamily="34" charset="-128"/>
              </a:rPr>
              <a:t>Feds: </a:t>
            </a:r>
          </a:p>
          <a:p>
            <a:pPr>
              <a:buFontTx/>
              <a:buChar char="•"/>
            </a:pPr>
            <a:r>
              <a:rPr lang="en-US" smtClean="0">
                <a:ea typeface="ＭＳ Ｐゴシック" pitchFamily="34" charset="-128"/>
              </a:rPr>
              <a:t>establish processes for regular and routine communication of latest available science related to the health benefits of PA</a:t>
            </a:r>
          </a:p>
          <a:p>
            <a:r>
              <a:rPr lang="en-US" smtClean="0">
                <a:ea typeface="ＭＳ Ｐゴシック" pitchFamily="34" charset="-128"/>
              </a:rPr>
              <a:t>-could be done through regularly scheduled updates to PA Guidelines for Americans (akin to the 5-year cycle for the DGA) and updates of Surgeon General</a:t>
            </a:r>
            <a:r>
              <a:rPr lang="en-US" altLang="en-US" smtClean="0">
                <a:ea typeface="ＭＳ Ｐゴシック" pitchFamily="34" charset="-128"/>
              </a:rPr>
              <a:t>’</a:t>
            </a:r>
            <a:r>
              <a:rPr lang="en-US" smtClean="0">
                <a:ea typeface="ＭＳ Ｐゴシック" pitchFamily="34" charset="-128"/>
              </a:rPr>
              <a:t>s report (last issued in 1996)</a:t>
            </a:r>
          </a:p>
          <a:p>
            <a:endParaRPr lang="en-US" smtClean="0">
              <a:ea typeface="ＭＳ Ｐゴシック" pitchFamily="34" charset="-128"/>
            </a:endParaRPr>
          </a:p>
          <a:p>
            <a:pPr>
              <a:buFontTx/>
              <a:buChar char="•"/>
            </a:pPr>
            <a:r>
              <a:rPr lang="en-US" smtClean="0">
                <a:ea typeface="ＭＳ Ｐゴシック" pitchFamily="34" charset="-128"/>
              </a:rPr>
              <a:t>Develop priority strategies to promote and support the National PA Plan—trans-sector strategy for increasing PA—directly ties in with the committee</a:t>
            </a:r>
            <a:r>
              <a:rPr lang="en-US" altLang="en-US" smtClean="0">
                <a:ea typeface="ＭＳ Ｐゴシック" pitchFamily="34" charset="-128"/>
              </a:rPr>
              <a:t>’</a:t>
            </a:r>
            <a:r>
              <a:rPr lang="en-US" smtClean="0">
                <a:ea typeface="ＭＳ Ｐゴシック" pitchFamily="34" charset="-128"/>
              </a:rPr>
              <a:t>s systems thinking approach</a:t>
            </a:r>
          </a:p>
          <a:p>
            <a:endParaRPr lang="en-US" smtClean="0">
              <a:ea typeface="ＭＳ Ｐゴシック" pitchFamily="34" charset="-128"/>
            </a:endParaRPr>
          </a:p>
          <a:p>
            <a:r>
              <a:rPr lang="en-US" smtClean="0">
                <a:ea typeface="ＭＳ Ｐゴシック" pitchFamily="34" charset="-128"/>
              </a:rPr>
              <a:t>State/local:</a:t>
            </a:r>
          </a:p>
          <a:p>
            <a:pPr>
              <a:buFontTx/>
              <a:buChar char="•"/>
            </a:pPr>
            <a:r>
              <a:rPr lang="en-US" smtClean="0">
                <a:ea typeface="ＭＳ Ｐゴシック" pitchFamily="34" charset="-128"/>
              </a:rPr>
              <a:t>Develop plans/strategies for making PA a health priority</a:t>
            </a:r>
          </a:p>
          <a:p>
            <a:pPr>
              <a:buFontTx/>
              <a:buChar char="•"/>
            </a:pPr>
            <a:endParaRPr lang="en-US" smtClean="0">
              <a:ea typeface="ＭＳ Ｐゴシック" pitchFamily="34" charset="-128"/>
            </a:endParaRPr>
          </a:p>
          <a:p>
            <a:endParaRPr lang="en-US" smtClean="0">
              <a:ea typeface="ＭＳ Ｐゴシック" pitchFamily="34" charset="-128"/>
            </a:endParaRPr>
          </a:p>
        </p:txBody>
      </p:sp>
      <p:sp>
        <p:nvSpPr>
          <p:cNvPr id="4" name="Date Placeholder 3"/>
          <p:cNvSpPr>
            <a:spLocks noGrp="1"/>
          </p:cNvSpPr>
          <p:nvPr>
            <p:ph type="dt" sz="quarter" idx="1"/>
          </p:nvPr>
        </p:nvSpPr>
        <p:spPr/>
        <p:txBody>
          <a:bodyPr/>
          <a:lstStyle/>
          <a:p>
            <a:pPr>
              <a:defRPr/>
            </a:pPr>
            <a:r>
              <a:rPr lang="en-US">
                <a:solidFill>
                  <a:prstClr val="black"/>
                </a:solidFill>
              </a:rPr>
              <a:t>5/4/2012</a:t>
            </a:r>
          </a:p>
        </p:txBody>
      </p:sp>
      <p:sp>
        <p:nvSpPr>
          <p:cNvPr id="103429" name="Slide Number Placeholder 4"/>
          <p:cNvSpPr>
            <a:spLocks noGrp="1"/>
          </p:cNvSpPr>
          <p:nvPr>
            <p:ph type="sldNum" sz="quarter" idx="5"/>
          </p:nvPr>
        </p:nvSpPr>
        <p:spPr bwMode="auto">
          <a:noFill/>
          <a:ln>
            <a:miter lim="800000"/>
            <a:headEnd/>
            <a:tailEnd/>
          </a:ln>
        </p:spPr>
        <p:txBody>
          <a:bodyPr/>
          <a:lstStyle/>
          <a:p>
            <a:fld id="{D053D284-00D5-437B-A263-B87AC9FDEF67}" type="slidenum">
              <a:rPr lang="en-US" smtClean="0">
                <a:solidFill>
                  <a:srgbClr val="000000"/>
                </a:solidFill>
              </a:rPr>
              <a:pPr/>
              <a:t>12</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smtClean="0">
                <a:ea typeface="ＭＳ Ｐゴシック" pitchFamily="34" charset="-128"/>
              </a:rPr>
              <a:t>(Jamie)</a:t>
            </a:r>
          </a:p>
          <a:p>
            <a:pPr>
              <a:lnSpc>
                <a:spcPct val="90000"/>
              </a:lnSpc>
            </a:pPr>
            <a:endParaRPr lang="en-US" smtClean="0">
              <a:ea typeface="ＭＳ Ｐゴシック" pitchFamily="34" charset="-128"/>
            </a:endParaRPr>
          </a:p>
          <a:p>
            <a:pPr>
              <a:lnSpc>
                <a:spcPct val="90000"/>
              </a:lnSpc>
            </a:pPr>
            <a:endParaRPr lang="en-US" smtClean="0">
              <a:ea typeface="ＭＳ Ｐゴシック" pitchFamily="34" charset="-128"/>
            </a:endParaRPr>
          </a:p>
          <a:p>
            <a:pPr>
              <a:lnSpc>
                <a:spcPct val="90000"/>
              </a:lnSpc>
            </a:pPr>
            <a:endParaRPr lang="en-US" smtClean="0">
              <a:ea typeface="ＭＳ Ｐゴシック" pitchFamily="34" charset="-128"/>
            </a:endParaRPr>
          </a:p>
        </p:txBody>
      </p:sp>
      <p:sp>
        <p:nvSpPr>
          <p:cNvPr id="4" name="Date Placeholder 3"/>
          <p:cNvSpPr>
            <a:spLocks noGrp="1"/>
          </p:cNvSpPr>
          <p:nvPr>
            <p:ph type="dt" sz="quarter" idx="1"/>
          </p:nvPr>
        </p:nvSpPr>
        <p:spPr/>
        <p:txBody>
          <a:bodyPr/>
          <a:lstStyle/>
          <a:p>
            <a:pPr>
              <a:defRPr/>
            </a:pPr>
            <a:r>
              <a:rPr lang="en-US">
                <a:solidFill>
                  <a:prstClr val="black"/>
                </a:solidFill>
              </a:rPr>
              <a:t>5/4/2012</a:t>
            </a:r>
          </a:p>
        </p:txBody>
      </p:sp>
      <p:sp>
        <p:nvSpPr>
          <p:cNvPr id="107525" name="Slide Number Placeholder 4"/>
          <p:cNvSpPr>
            <a:spLocks noGrp="1"/>
          </p:cNvSpPr>
          <p:nvPr>
            <p:ph type="sldNum" sz="quarter" idx="5"/>
          </p:nvPr>
        </p:nvSpPr>
        <p:spPr bwMode="auto">
          <a:noFill/>
          <a:ln>
            <a:miter lim="800000"/>
            <a:headEnd/>
            <a:tailEnd/>
          </a:ln>
        </p:spPr>
        <p:txBody>
          <a:bodyPr/>
          <a:lstStyle/>
          <a:p>
            <a:fld id="{059700E7-C652-4886-B269-7C842AEA889A}" type="slidenum">
              <a:rPr lang="en-US" smtClean="0">
                <a:solidFill>
                  <a:srgbClr val="000000"/>
                </a:solidFill>
              </a:rPr>
              <a:pPr/>
              <a:t>13</a:t>
            </a:fld>
            <a:endParaRPr 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smtClean="0">
                <a:ea typeface="ＭＳ Ｐゴシック" pitchFamily="34" charset="-128"/>
              </a:rPr>
              <a:t>(Jamie)</a:t>
            </a:r>
          </a:p>
          <a:p>
            <a:pPr>
              <a:lnSpc>
                <a:spcPct val="90000"/>
              </a:lnSpc>
            </a:pPr>
            <a:endParaRPr lang="en-US" smtClean="0">
              <a:ea typeface="ＭＳ Ｐゴシック" pitchFamily="34" charset="-128"/>
            </a:endParaRPr>
          </a:p>
          <a:p>
            <a:pPr>
              <a:lnSpc>
                <a:spcPct val="90000"/>
              </a:lnSpc>
            </a:pPr>
            <a:endParaRPr lang="en-US" smtClean="0">
              <a:ea typeface="ＭＳ Ｐゴシック" pitchFamily="34" charset="-128"/>
            </a:endParaRPr>
          </a:p>
          <a:p>
            <a:pPr>
              <a:lnSpc>
                <a:spcPct val="90000"/>
              </a:lnSpc>
            </a:pPr>
            <a:endParaRPr lang="en-US" smtClean="0">
              <a:ea typeface="ＭＳ Ｐゴシック" pitchFamily="34" charset="-128"/>
            </a:endParaRPr>
          </a:p>
        </p:txBody>
      </p:sp>
      <p:sp>
        <p:nvSpPr>
          <p:cNvPr id="4" name="Date Placeholder 3"/>
          <p:cNvSpPr>
            <a:spLocks noGrp="1"/>
          </p:cNvSpPr>
          <p:nvPr>
            <p:ph type="dt" sz="quarter" idx="1"/>
          </p:nvPr>
        </p:nvSpPr>
        <p:spPr/>
        <p:txBody>
          <a:bodyPr/>
          <a:lstStyle/>
          <a:p>
            <a:pPr>
              <a:defRPr/>
            </a:pPr>
            <a:r>
              <a:rPr lang="en-US">
                <a:solidFill>
                  <a:prstClr val="black"/>
                </a:solidFill>
              </a:rPr>
              <a:t>5/4/2012</a:t>
            </a:r>
          </a:p>
        </p:txBody>
      </p:sp>
      <p:sp>
        <p:nvSpPr>
          <p:cNvPr id="107525" name="Slide Number Placeholder 4"/>
          <p:cNvSpPr>
            <a:spLocks noGrp="1"/>
          </p:cNvSpPr>
          <p:nvPr>
            <p:ph type="sldNum" sz="quarter" idx="5"/>
          </p:nvPr>
        </p:nvSpPr>
        <p:spPr bwMode="auto">
          <a:noFill/>
          <a:ln>
            <a:miter lim="800000"/>
            <a:headEnd/>
            <a:tailEnd/>
          </a:ln>
        </p:spPr>
        <p:txBody>
          <a:bodyPr/>
          <a:lstStyle/>
          <a:p>
            <a:fld id="{059700E7-C652-4886-B269-7C842AEA889A}" type="slidenum">
              <a:rPr lang="en-US" smtClean="0">
                <a:solidFill>
                  <a:srgbClr val="000000"/>
                </a:solidFill>
              </a:rPr>
              <a:pPr/>
              <a:t>14</a:t>
            </a:fld>
            <a:endParaRPr 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 name="Date Placeholder 3"/>
          <p:cNvSpPr>
            <a:spLocks noGrp="1"/>
          </p:cNvSpPr>
          <p:nvPr>
            <p:ph type="dt" sz="quarter" idx="1"/>
          </p:nvPr>
        </p:nvSpPr>
        <p:spPr/>
        <p:txBody>
          <a:bodyPr/>
          <a:lstStyle/>
          <a:p>
            <a:pPr>
              <a:defRPr/>
            </a:pPr>
            <a:r>
              <a:rPr lang="en-US" smtClean="0"/>
              <a:t>5/4/2012</a:t>
            </a:r>
            <a:endParaRPr lang="en-US"/>
          </a:p>
        </p:txBody>
      </p:sp>
      <p:sp>
        <p:nvSpPr>
          <p:cNvPr id="121861" name="Slide Number Placeholder 4"/>
          <p:cNvSpPr>
            <a:spLocks noGrp="1"/>
          </p:cNvSpPr>
          <p:nvPr>
            <p:ph type="sldNum" sz="quarter" idx="5"/>
          </p:nvPr>
        </p:nvSpPr>
        <p:spPr bwMode="auto">
          <a:noFill/>
          <a:ln>
            <a:miter lim="800000"/>
            <a:headEnd/>
            <a:tailEnd/>
          </a:ln>
        </p:spPr>
        <p:txBody>
          <a:bodyPr/>
          <a:lstStyle/>
          <a:p>
            <a:fld id="{E8E2535D-6250-4DF8-B52E-E2A41A3097B0}"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DC573-A4A7-4C11-BEC4-5CC0E68C7B1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12644" name="Slide Number Placeholder 3"/>
          <p:cNvSpPr>
            <a:spLocks noGrp="1"/>
          </p:cNvSpPr>
          <p:nvPr>
            <p:ph type="sldNum" sz="quarter" idx="5"/>
          </p:nvPr>
        </p:nvSpPr>
        <p:spPr bwMode="auto">
          <a:noFill/>
          <a:ln>
            <a:miter lim="800000"/>
            <a:headEnd/>
            <a:tailEnd/>
          </a:ln>
        </p:spPr>
        <p:txBody>
          <a:bodyPr/>
          <a:lstStyle/>
          <a:p>
            <a:fld id="{38C811C1-E587-4EAC-9BEE-6DC2EBB84A04}"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1000" dirty="0" smtClean="0">
                <a:ea typeface="ＭＳ Ｐゴシック" pitchFamily="34" charset="-128"/>
              </a:rPr>
              <a:t>(Steve)</a:t>
            </a:r>
          </a:p>
          <a:p>
            <a:pPr>
              <a:lnSpc>
                <a:spcPct val="80000"/>
              </a:lnSpc>
            </a:pPr>
            <a:endParaRPr lang="en-US" sz="1000" dirty="0" smtClean="0">
              <a:ea typeface="ＭＳ Ｐゴシック" pitchFamily="34" charset="-128"/>
            </a:endParaRPr>
          </a:p>
          <a:p>
            <a:pPr>
              <a:lnSpc>
                <a:spcPct val="80000"/>
              </a:lnSpc>
            </a:pPr>
            <a:r>
              <a:rPr lang="en-US" sz="1000" dirty="0" smtClean="0">
                <a:ea typeface="ＭＳ Ｐゴシック" pitchFamily="34" charset="-128"/>
              </a:rPr>
              <a:t>Strategy 3-1: Congress, the administration, other federal policy makers, and foundations should dedicate substantial funding and support to the development and implementation of a robust and sustained social marketing program on physical activity and nutrition. This program should encompass carefully targeted, culturally appropriate messages aimed at specific audiences (e.g., </a:t>
            </a:r>
            <a:r>
              <a:rPr lang="en-US" sz="1000" dirty="0" err="1" smtClean="0">
                <a:ea typeface="ＭＳ Ｐゴシック" pitchFamily="34" charset="-128"/>
              </a:rPr>
              <a:t>tweens</a:t>
            </a:r>
            <a:r>
              <a:rPr lang="en-US" sz="1000" dirty="0" smtClean="0">
                <a:ea typeface="ＭＳ Ｐゴシック" pitchFamily="34" charset="-128"/>
              </a:rPr>
              <a:t>, new parents, mothers); clear behavior-change goals (e.g., take a daily walk, reduce consumption of sugar-sweetened beverages among adolescents, introduce infants to vegetables, make use of the new front-of-package nutrition labels); and related environmental change goals (e.g., improve physical environments, offer better food choices in public places, increase the availability of healthy food retailing).</a:t>
            </a:r>
          </a:p>
          <a:p>
            <a:pPr>
              <a:lnSpc>
                <a:spcPct val="80000"/>
              </a:lnSpc>
            </a:pPr>
            <a:endParaRPr lang="en-US" sz="1000" dirty="0" smtClean="0">
              <a:ea typeface="ＭＳ Ｐゴシック" pitchFamily="34" charset="-128"/>
            </a:endParaRPr>
          </a:p>
          <a:p>
            <a:pPr>
              <a:lnSpc>
                <a:spcPct val="80000"/>
              </a:lnSpc>
            </a:pPr>
            <a:r>
              <a:rPr lang="en-US" sz="1000" dirty="0" smtClean="0">
                <a:ea typeface="ＭＳ Ｐゴシック" pitchFamily="34" charset="-128"/>
              </a:rPr>
              <a:t>Strategy 3-2: The food, beverage, restaurant, and media industries should take broad, common, and urgent voluntary action to make substantial improvements in their marketing aimed directly at children and adolescents aged 2-17. All foods and beverages marketed to this age group should support a diet that accords with the Dietary Guidelines for Americans in order to prevent obesity and risk factors associated with chronic disease risk. Children and adolescents should be encouraged to avoid calories from foods that they generally </a:t>
            </a:r>
            <a:r>
              <a:rPr lang="en-US" sz="1000" dirty="0" err="1" smtClean="0">
                <a:ea typeface="ＭＳ Ｐゴシック" pitchFamily="34" charset="-128"/>
              </a:rPr>
              <a:t>overconsume</a:t>
            </a:r>
            <a:r>
              <a:rPr lang="en-US" sz="1000" dirty="0" smtClean="0">
                <a:ea typeface="ＭＳ Ｐゴシック" pitchFamily="34" charset="-128"/>
              </a:rPr>
              <a:t> (e.g., products high in sugar, fat, and sodium) and to replace them with foods they generally </a:t>
            </a:r>
            <a:r>
              <a:rPr lang="en-US" sz="1000" dirty="0" err="1" smtClean="0">
                <a:ea typeface="ＭＳ Ｐゴシック" pitchFamily="34" charset="-128"/>
              </a:rPr>
              <a:t>underconsume</a:t>
            </a:r>
            <a:r>
              <a:rPr lang="en-US" sz="1000" dirty="0" smtClean="0">
                <a:ea typeface="ＭＳ Ｐゴシック" pitchFamily="34" charset="-128"/>
              </a:rPr>
              <a:t> (e.g., fruits, vegetables, and whole grains). The standards set for foods and beverages marketed to children and adolescents should be widely publicized and easily available to parents and other consumers. They should cover foods and beverages marketed to children and adolescents aged 2-17 and should apply to a broad range of marketing and advertising practices, including digital marketing and the use of licensed characters and toy premiums. If such marketing standards have not been adopted within 2 years by a substantial majority of food, beverage, restaurant, and media companies that market foods and beverages to children and adolescents, policy makers at the local, state, and federal levels should consider setting mandatory nutritional standards for marketing to this age group to ensure that such standards are implemented.</a:t>
            </a:r>
          </a:p>
          <a:p>
            <a:pPr>
              <a:lnSpc>
                <a:spcPct val="80000"/>
              </a:lnSpc>
            </a:pPr>
            <a:r>
              <a:rPr lang="en-US" sz="1000" dirty="0" smtClean="0">
                <a:ea typeface="ＭＳ Ｐゴシック" pitchFamily="34" charset="-128"/>
              </a:rPr>
              <a:t> </a:t>
            </a:r>
          </a:p>
          <a:p>
            <a:pPr>
              <a:lnSpc>
                <a:spcPct val="80000"/>
              </a:lnSpc>
            </a:pPr>
            <a:r>
              <a:rPr lang="en-US" sz="1000" dirty="0" smtClean="0">
                <a:ea typeface="ＭＳ Ｐゴシック" pitchFamily="34" charset="-128"/>
              </a:rPr>
              <a:t>Strategy 3-3: The Food and Drug Administration (FDA) and the U.S. Department of Agriculture (USDA) should implement a standard system of nutrition labeling for the front of packages and retail store shelves that is harmonious with the Nutrition Facts panel, and restaurants should provide calorie labeling on all menus and menu boards. </a:t>
            </a:r>
          </a:p>
          <a:p>
            <a:pPr>
              <a:lnSpc>
                <a:spcPct val="80000"/>
              </a:lnSpc>
            </a:pPr>
            <a:endParaRPr lang="en-US" sz="1000" dirty="0" smtClean="0">
              <a:ea typeface="ＭＳ Ｐゴシック" pitchFamily="34" charset="-128"/>
            </a:endParaRPr>
          </a:p>
          <a:p>
            <a:pPr>
              <a:lnSpc>
                <a:spcPct val="80000"/>
              </a:lnSpc>
            </a:pPr>
            <a:r>
              <a:rPr lang="en-US" sz="1000" dirty="0" smtClean="0">
                <a:ea typeface="ＭＳ Ｐゴシック" pitchFamily="34" charset="-128"/>
              </a:rPr>
              <a:t>Strategy 3-4: USDA should update the policies for Supplemental Nutrition Assistance Program Education (SNAP-Ed) and the policies for other federal programs with nutrition education components to explicitly encourage the provision of advice about types of foods to reduce in the diet, consistent with Dietary Guidelines for Americans. </a:t>
            </a:r>
          </a:p>
        </p:txBody>
      </p:sp>
      <p:sp>
        <p:nvSpPr>
          <p:cNvPr id="4" name="Date Placeholder 3"/>
          <p:cNvSpPr>
            <a:spLocks noGrp="1"/>
          </p:cNvSpPr>
          <p:nvPr>
            <p:ph type="dt" sz="quarter" idx="1"/>
          </p:nvPr>
        </p:nvSpPr>
        <p:spPr/>
        <p:txBody>
          <a:bodyPr/>
          <a:lstStyle/>
          <a:p>
            <a:pPr>
              <a:defRPr/>
            </a:pPr>
            <a:r>
              <a:rPr lang="en-US" smtClean="0"/>
              <a:t>5/4/2012</a:t>
            </a:r>
            <a:endParaRPr lang="en-US"/>
          </a:p>
        </p:txBody>
      </p:sp>
      <p:sp>
        <p:nvSpPr>
          <p:cNvPr id="118789" name="Slide Number Placeholder 4"/>
          <p:cNvSpPr>
            <a:spLocks noGrp="1"/>
          </p:cNvSpPr>
          <p:nvPr>
            <p:ph type="sldNum" sz="quarter" idx="5"/>
          </p:nvPr>
        </p:nvSpPr>
        <p:spPr bwMode="auto">
          <a:noFill/>
          <a:ln>
            <a:miter lim="800000"/>
            <a:headEnd/>
            <a:tailEnd/>
          </a:ln>
        </p:spPr>
        <p:txBody>
          <a:bodyPr/>
          <a:lstStyle/>
          <a:p>
            <a:fld id="{08FF3834-0A9E-4BDB-BA87-FACF6FA71E07}"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1000" dirty="0" smtClean="0">
                <a:ea typeface="ＭＳ Ｐゴシック" pitchFamily="34" charset="-128"/>
              </a:rPr>
              <a:t>(Steve)</a:t>
            </a:r>
          </a:p>
          <a:p>
            <a:pPr>
              <a:lnSpc>
                <a:spcPct val="80000"/>
              </a:lnSpc>
            </a:pPr>
            <a:endParaRPr lang="en-US" sz="1000" dirty="0" smtClean="0">
              <a:ea typeface="ＭＳ Ｐゴシック" pitchFamily="34" charset="-128"/>
            </a:endParaRPr>
          </a:p>
          <a:p>
            <a:pPr>
              <a:lnSpc>
                <a:spcPct val="80000"/>
              </a:lnSpc>
            </a:pPr>
            <a:r>
              <a:rPr lang="en-US" sz="1000" dirty="0" smtClean="0">
                <a:ea typeface="ＭＳ Ｐゴシック" pitchFamily="34" charset="-128"/>
              </a:rPr>
              <a:t>Strategy 3-1: Congress, the administration, other federal policy makers, and foundations should dedicate substantial funding and support to the development and implementation of a robust and sustained social marketing program on physical activity and nutrition. This program should encompass carefully targeted, culturally appropriate messages aimed at specific audiences (e.g., </a:t>
            </a:r>
            <a:r>
              <a:rPr lang="en-US" sz="1000" dirty="0" err="1" smtClean="0">
                <a:ea typeface="ＭＳ Ｐゴシック" pitchFamily="34" charset="-128"/>
              </a:rPr>
              <a:t>tweens</a:t>
            </a:r>
            <a:r>
              <a:rPr lang="en-US" sz="1000" dirty="0" smtClean="0">
                <a:ea typeface="ＭＳ Ｐゴシック" pitchFamily="34" charset="-128"/>
              </a:rPr>
              <a:t>, new parents, mothers); clear behavior-change goals (e.g., take a daily walk, reduce consumption of sugar-sweetened beverages among adolescents, introduce infants to vegetables, make use of the new front-of-package nutrition labels); and related environmental change goals (e.g., improve physical environments, offer better food choices in public places, increase the availability of healthy food retailing).</a:t>
            </a:r>
          </a:p>
          <a:p>
            <a:pPr>
              <a:lnSpc>
                <a:spcPct val="80000"/>
              </a:lnSpc>
            </a:pPr>
            <a:endParaRPr lang="en-US" sz="1000" dirty="0" smtClean="0">
              <a:ea typeface="ＭＳ Ｐゴシック" pitchFamily="34" charset="-128"/>
            </a:endParaRPr>
          </a:p>
          <a:p>
            <a:pPr>
              <a:lnSpc>
                <a:spcPct val="80000"/>
              </a:lnSpc>
            </a:pPr>
            <a:r>
              <a:rPr lang="en-US" sz="1000" dirty="0" smtClean="0">
                <a:ea typeface="ＭＳ Ｐゴシック" pitchFamily="34" charset="-128"/>
              </a:rPr>
              <a:t>Strategy 3-2: The food, beverage, restaurant, and media industries should take broad, common, and urgent voluntary action to make substantial improvements in their marketing aimed directly at children and adolescents aged 2-17. All foods and beverages marketed to this age group should support a diet that accords with the Dietary Guidelines for Americans in order to prevent obesity and risk factors associated with chronic disease risk. Children and adolescents should be encouraged to avoid calories from foods that they generally </a:t>
            </a:r>
            <a:r>
              <a:rPr lang="en-US" sz="1000" dirty="0" err="1" smtClean="0">
                <a:ea typeface="ＭＳ Ｐゴシック" pitchFamily="34" charset="-128"/>
              </a:rPr>
              <a:t>overconsume</a:t>
            </a:r>
            <a:r>
              <a:rPr lang="en-US" sz="1000" dirty="0" smtClean="0">
                <a:ea typeface="ＭＳ Ｐゴシック" pitchFamily="34" charset="-128"/>
              </a:rPr>
              <a:t> (e.g., products high in sugar, fat, and sodium) and to replace them with foods they generally </a:t>
            </a:r>
            <a:r>
              <a:rPr lang="en-US" sz="1000" dirty="0" err="1" smtClean="0">
                <a:ea typeface="ＭＳ Ｐゴシック" pitchFamily="34" charset="-128"/>
              </a:rPr>
              <a:t>underconsume</a:t>
            </a:r>
            <a:r>
              <a:rPr lang="en-US" sz="1000" dirty="0" smtClean="0">
                <a:ea typeface="ＭＳ Ｐゴシック" pitchFamily="34" charset="-128"/>
              </a:rPr>
              <a:t> (e.g., fruits, vegetables, and whole grains). The standards set for foods and beverages marketed to children and adolescents should be widely publicized and easily available to parents and other consumers. They should cover foods and beverages marketed to children and adolescents aged 2-17 and should apply to a broad range of marketing and advertising practices, including digital marketing and the use of licensed characters and toy premiums. If such marketing standards have not been adopted within 2 years by a substantial majority of food, beverage, restaurant, and media companies that market foods and beverages to children and adolescents, policy makers at the local, state, and federal levels should consider setting mandatory nutritional standards for marketing to this age group to ensure that such standards are implemented.</a:t>
            </a:r>
          </a:p>
          <a:p>
            <a:pPr>
              <a:lnSpc>
                <a:spcPct val="80000"/>
              </a:lnSpc>
            </a:pPr>
            <a:r>
              <a:rPr lang="en-US" sz="1000" dirty="0" smtClean="0">
                <a:ea typeface="ＭＳ Ｐゴシック" pitchFamily="34" charset="-128"/>
              </a:rPr>
              <a:t> </a:t>
            </a:r>
          </a:p>
          <a:p>
            <a:pPr>
              <a:lnSpc>
                <a:spcPct val="80000"/>
              </a:lnSpc>
            </a:pPr>
            <a:r>
              <a:rPr lang="en-US" sz="1000" dirty="0" smtClean="0">
                <a:ea typeface="ＭＳ Ｐゴシック" pitchFamily="34" charset="-128"/>
              </a:rPr>
              <a:t>Strategy 3-3: The Food and Drug Administration (FDA) and the U.S. Department of Agriculture (USDA) should implement a standard system of nutrition labeling for the front of packages and retail store shelves that is harmonious with the Nutrition Facts panel, and restaurants should provide calorie labeling on all menus and menu boards. </a:t>
            </a:r>
          </a:p>
          <a:p>
            <a:pPr>
              <a:lnSpc>
                <a:spcPct val="80000"/>
              </a:lnSpc>
            </a:pPr>
            <a:endParaRPr lang="en-US" sz="1000" dirty="0" smtClean="0">
              <a:ea typeface="ＭＳ Ｐゴシック" pitchFamily="34" charset="-128"/>
            </a:endParaRPr>
          </a:p>
          <a:p>
            <a:pPr>
              <a:lnSpc>
                <a:spcPct val="80000"/>
              </a:lnSpc>
            </a:pPr>
            <a:r>
              <a:rPr lang="en-US" sz="1000" dirty="0" smtClean="0">
                <a:ea typeface="ＭＳ Ｐゴシック" pitchFamily="34" charset="-128"/>
              </a:rPr>
              <a:t>Strategy 3-4: USDA should update the policies for Supplemental Nutrition Assistance Program Education (SNAP-Ed) and the policies for other federal programs with nutrition education components to explicitly encourage the provision of advice about types of foods to reduce in the diet, consistent with Dietary Guidelines for Americans. </a:t>
            </a:r>
          </a:p>
        </p:txBody>
      </p:sp>
      <p:sp>
        <p:nvSpPr>
          <p:cNvPr id="4" name="Date Placeholder 3"/>
          <p:cNvSpPr>
            <a:spLocks noGrp="1"/>
          </p:cNvSpPr>
          <p:nvPr>
            <p:ph type="dt" sz="quarter" idx="1"/>
          </p:nvPr>
        </p:nvSpPr>
        <p:spPr/>
        <p:txBody>
          <a:bodyPr/>
          <a:lstStyle/>
          <a:p>
            <a:pPr>
              <a:defRPr/>
            </a:pPr>
            <a:r>
              <a:rPr lang="en-US" smtClean="0"/>
              <a:t>5/4/2012</a:t>
            </a:r>
            <a:endParaRPr lang="en-US"/>
          </a:p>
        </p:txBody>
      </p:sp>
      <p:sp>
        <p:nvSpPr>
          <p:cNvPr id="118789" name="Slide Number Placeholder 4"/>
          <p:cNvSpPr>
            <a:spLocks noGrp="1"/>
          </p:cNvSpPr>
          <p:nvPr>
            <p:ph type="sldNum" sz="quarter" idx="5"/>
          </p:nvPr>
        </p:nvSpPr>
        <p:spPr bwMode="auto">
          <a:noFill/>
          <a:ln>
            <a:miter lim="800000"/>
            <a:headEnd/>
            <a:tailEnd/>
          </a:ln>
        </p:spPr>
        <p:txBody>
          <a:bodyPr/>
          <a:lstStyle/>
          <a:p>
            <a:fld id="{08FF3834-0A9E-4BDB-BA87-FACF6FA71E07}"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DC573-A4A7-4C11-BEC4-5CC0E68C7B1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9EC3F692-1B83-43E9-9184-964C29BE74C7}"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Strategy 4-1: All health care providers should adopt standards of practice (evidence-based or consensus guidelines) for prevention, screening, diagnosis, and treatment of overweight and obesity to help children, adolescents, and adults achieve and maintain a healthy weight, avoid obesity-related complications, and reduce the psychosocial consequences of obesity. Health care providers should also advocate, on behalf of their patients, for improved physical activity and diet opportunities in their patients</a:t>
            </a:r>
            <a:r>
              <a:rPr lang="ja-JP" altLang="en-US" smtClean="0">
                <a:ea typeface="ＭＳ Ｐゴシック" pitchFamily="34" charset="-128"/>
              </a:rPr>
              <a:t>’</a:t>
            </a:r>
            <a:r>
              <a:rPr lang="en-US" altLang="ja-JP" smtClean="0">
                <a:ea typeface="ＭＳ Ｐゴシック" pitchFamily="34" charset="-128"/>
              </a:rPr>
              <a:t> communities.</a:t>
            </a:r>
          </a:p>
          <a:p>
            <a:endParaRPr lang="en-US" smtClean="0">
              <a:ea typeface="ＭＳ Ｐゴシック" pitchFamily="34" charset="-128"/>
            </a:endParaRPr>
          </a:p>
          <a:p>
            <a:r>
              <a:rPr lang="en-US" smtClean="0">
                <a:ea typeface="ＭＳ Ｐゴシック" pitchFamily="34" charset="-128"/>
              </a:rPr>
              <a:t>Strategy 4-2: Insurers (both public and private) should ensure that health insurance coverage and access provisions address obesity prevention, screening, diagnosis, and treatment.</a:t>
            </a:r>
          </a:p>
          <a:p>
            <a:endParaRPr lang="en-US" smtClean="0">
              <a:ea typeface="ＭＳ Ｐゴシック" pitchFamily="34" charset="-128"/>
            </a:endParaRPr>
          </a:p>
          <a:p>
            <a:r>
              <a:rPr lang="en-US" smtClean="0">
                <a:ea typeface="ＭＳ Ｐゴシック" pitchFamily="34" charset="-128"/>
              </a:rPr>
              <a:t>Strategy 4-3: Worksites should create, or expand, healthy environments by establishing, implementing, and monitoring policy initiatives that support wellness. </a:t>
            </a:r>
          </a:p>
          <a:p>
            <a:endParaRPr lang="en-US" smtClean="0">
              <a:ea typeface="ＭＳ Ｐゴシック" pitchFamily="34" charset="-128"/>
            </a:endParaRPr>
          </a:p>
          <a:p>
            <a:r>
              <a:rPr lang="en-US" smtClean="0">
                <a:ea typeface="ＭＳ Ｐゴシック" pitchFamily="34" charset="-128"/>
              </a:rPr>
              <a:t>Strategy 4-4: Health service providers and employers should adopt, implement, and monitor policies that support healthy weight gain during pregnancy and the initiation and continuation of breastfeeding. Population disparities in breastfeeding should be specifically addressed at the federal, state, and local levels to remove barriers and promote targeted increases in breastfeeding initiation and continuation.</a:t>
            </a:r>
          </a:p>
        </p:txBody>
      </p:sp>
      <p:sp>
        <p:nvSpPr>
          <p:cNvPr id="4" name="Date Placeholder 3"/>
          <p:cNvSpPr>
            <a:spLocks noGrp="1"/>
          </p:cNvSpPr>
          <p:nvPr>
            <p:ph type="dt" sz="quarter" idx="1"/>
          </p:nvPr>
        </p:nvSpPr>
        <p:spPr/>
        <p:txBody>
          <a:bodyPr/>
          <a:lstStyle/>
          <a:p>
            <a:pPr>
              <a:defRPr/>
            </a:pPr>
            <a:r>
              <a:rPr lang="en-US" smtClean="0"/>
              <a:t>5/4/2012</a:t>
            </a:r>
            <a:endParaRPr lang="en-US"/>
          </a:p>
        </p:txBody>
      </p:sp>
      <p:sp>
        <p:nvSpPr>
          <p:cNvPr id="124933" name="Slide Number Placeholder 4"/>
          <p:cNvSpPr>
            <a:spLocks noGrp="1"/>
          </p:cNvSpPr>
          <p:nvPr>
            <p:ph type="sldNum" sz="quarter" idx="5"/>
          </p:nvPr>
        </p:nvSpPr>
        <p:spPr bwMode="auto">
          <a:noFill/>
          <a:ln>
            <a:miter lim="800000"/>
            <a:headEnd/>
            <a:tailEnd/>
          </a:ln>
        </p:spPr>
        <p:txBody>
          <a:bodyPr/>
          <a:lstStyle/>
          <a:p>
            <a:fld id="{223EF624-C38F-434B-BEF4-AC2B33F1CB7E}"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sz="1100" dirty="0" smtClean="0">
                <a:ea typeface="ＭＳ Ｐゴシック" pitchFamily="34" charset="-128"/>
              </a:rPr>
              <a:t>Strategy 5-1: Through support from federal and state governments, state and local education agencies and local school districts should ensure that all students in grades K-12 have adequate opportunities to engage in 60 minutes of physical activity per school day. This 60-minute goal includes access to and participation in quality physical education.</a:t>
            </a:r>
          </a:p>
          <a:p>
            <a:pPr>
              <a:lnSpc>
                <a:spcPct val="90000"/>
              </a:lnSpc>
            </a:pPr>
            <a:endParaRPr lang="en-US" sz="1100" dirty="0" smtClean="0">
              <a:ea typeface="ＭＳ Ｐゴシック" pitchFamily="34" charset="-128"/>
            </a:endParaRPr>
          </a:p>
          <a:p>
            <a:pPr>
              <a:lnSpc>
                <a:spcPct val="90000"/>
              </a:lnSpc>
            </a:pPr>
            <a:r>
              <a:rPr lang="en-US" sz="1100" dirty="0" smtClean="0">
                <a:ea typeface="ＭＳ Ｐゴシック" pitchFamily="34" charset="-128"/>
              </a:rPr>
              <a:t>Strategy 5-2: All government agencies (federal, state, local, and school district) providing foods and beverages to children and adolescents have a responsibility to provide those in their care with foods and beverages that promote their health and learning. The 2010 Dietary Guidelines for Americans provide specific science-based recommendations for optimizing dietary intake to prevent disease and promote health. Implementation of these guidelines would shift children</a:t>
            </a:r>
            <a:r>
              <a:rPr lang="ja-JP" altLang="en-US" sz="1100" smtClean="0">
                <a:ea typeface="ＭＳ Ｐゴシック" pitchFamily="34" charset="-128"/>
              </a:rPr>
              <a:t>’</a:t>
            </a:r>
            <a:r>
              <a:rPr lang="en-US" altLang="ja-JP" sz="1100" dirty="0" smtClean="0">
                <a:ea typeface="ＭＳ Ｐゴシック" pitchFamily="34" charset="-128"/>
              </a:rPr>
              <a:t>s and adolescents</a:t>
            </a:r>
            <a:r>
              <a:rPr lang="ja-JP" altLang="en-US" sz="1100" smtClean="0">
                <a:ea typeface="ＭＳ Ｐゴシック" pitchFamily="34" charset="-128"/>
              </a:rPr>
              <a:t>’</a:t>
            </a:r>
            <a:r>
              <a:rPr lang="en-US" altLang="ja-JP" sz="1100" dirty="0" smtClean="0">
                <a:ea typeface="ＭＳ Ｐゴシック" pitchFamily="34" charset="-128"/>
              </a:rPr>
              <a:t> dietary intake to prevent obesity and risk factors associated with chronic disease risk by increasing the amounts of fruits, vegetables, and high-fiber grains they consume; decreasing their consumption of sugar-sweetened beverages, dietary fat in general, solid fats, and added sugars; and ensuring age-appropriate portion sizes of meals and other foods and beverages. Federal, state, and local decision makers are responsible for ensuring that nutrition standards based on the Dietary Guidelines are adopted by schools; these decision makers, in partnership with regulatory agencies, parents, teachers, and food manufacturers, also are responsible for ensuring that these standards are implemented fully and that adherence is monitored so as to protect the health of the nation</a:t>
            </a:r>
            <a:r>
              <a:rPr lang="ja-JP" altLang="en-US" sz="1100" smtClean="0">
                <a:ea typeface="ＭＳ Ｐゴシック" pitchFamily="34" charset="-128"/>
              </a:rPr>
              <a:t>’</a:t>
            </a:r>
            <a:r>
              <a:rPr lang="en-US" altLang="ja-JP" sz="1100" dirty="0" smtClean="0">
                <a:ea typeface="ＭＳ Ｐゴシック" pitchFamily="34" charset="-128"/>
              </a:rPr>
              <a:t>s children and adolescents. </a:t>
            </a:r>
          </a:p>
          <a:p>
            <a:pPr>
              <a:lnSpc>
                <a:spcPct val="90000"/>
              </a:lnSpc>
            </a:pPr>
            <a:endParaRPr lang="en-US" sz="1100" dirty="0" smtClean="0">
              <a:ea typeface="ＭＳ Ｐゴシック" pitchFamily="34" charset="-128"/>
            </a:endParaRPr>
          </a:p>
          <a:p>
            <a:pPr>
              <a:lnSpc>
                <a:spcPct val="90000"/>
              </a:lnSpc>
            </a:pPr>
            <a:r>
              <a:rPr lang="en-US" sz="1100" dirty="0" smtClean="0">
                <a:ea typeface="ＭＳ Ｐゴシック" pitchFamily="34" charset="-128"/>
              </a:rPr>
              <a:t>Strategy 5-3: Through leadership and guidance from federal and state governments, state and local education agencies should ensure the implementation and monitoring of sequential food literacy and nutrition science education, spanning grades K-12, based on the food and nutrition recommendations in the Dietary Guidelines for Americans. </a:t>
            </a:r>
          </a:p>
        </p:txBody>
      </p:sp>
      <p:sp>
        <p:nvSpPr>
          <p:cNvPr id="4" name="Date Placeholder 3"/>
          <p:cNvSpPr>
            <a:spLocks noGrp="1"/>
          </p:cNvSpPr>
          <p:nvPr>
            <p:ph type="dt" sz="quarter" idx="1"/>
          </p:nvPr>
        </p:nvSpPr>
        <p:spPr/>
        <p:txBody>
          <a:bodyPr/>
          <a:lstStyle/>
          <a:p>
            <a:pPr>
              <a:defRPr/>
            </a:pPr>
            <a:r>
              <a:rPr lang="en-US" smtClean="0"/>
              <a:t>5/4/2012</a:t>
            </a:r>
            <a:endParaRPr lang="en-US"/>
          </a:p>
        </p:txBody>
      </p:sp>
      <p:sp>
        <p:nvSpPr>
          <p:cNvPr id="126981" name="Slide Number Placeholder 4"/>
          <p:cNvSpPr>
            <a:spLocks noGrp="1"/>
          </p:cNvSpPr>
          <p:nvPr>
            <p:ph type="sldNum" sz="quarter" idx="5"/>
          </p:nvPr>
        </p:nvSpPr>
        <p:spPr bwMode="auto">
          <a:noFill/>
          <a:ln>
            <a:miter lim="800000"/>
            <a:headEnd/>
            <a:tailEnd/>
          </a:ln>
        </p:spPr>
        <p:txBody>
          <a:bodyPr/>
          <a:lstStyle/>
          <a:p>
            <a:fld id="{D3DCA88E-1483-4717-BE19-865FBF160EAD}"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sz="1100" dirty="0" smtClean="0">
                <a:ea typeface="ＭＳ Ｐゴシック" pitchFamily="34" charset="-128"/>
              </a:rPr>
              <a:t>Strategy 5-1: Through support from federal and state governments, state and local education agencies and local school districts should ensure that all students in grades K-12 have adequate opportunities to engage in 60 minutes of physical activity per school day. This 60-minute goal includes access to and participation in quality physical education.</a:t>
            </a:r>
          </a:p>
          <a:p>
            <a:pPr>
              <a:lnSpc>
                <a:spcPct val="90000"/>
              </a:lnSpc>
            </a:pPr>
            <a:endParaRPr lang="en-US" sz="1100" dirty="0" smtClean="0">
              <a:ea typeface="ＭＳ Ｐゴシック" pitchFamily="34" charset="-128"/>
            </a:endParaRPr>
          </a:p>
          <a:p>
            <a:pPr>
              <a:lnSpc>
                <a:spcPct val="90000"/>
              </a:lnSpc>
            </a:pPr>
            <a:r>
              <a:rPr lang="en-US" sz="1100" dirty="0" smtClean="0">
                <a:ea typeface="ＭＳ Ｐゴシック" pitchFamily="34" charset="-128"/>
              </a:rPr>
              <a:t>Strategy 5-2: All government agencies (federal, state, local, and school district) providing foods and beverages to children and adolescents have a responsibility to provide those in their care with foods and beverages that promote their health and learning. The 2010 Dietary Guidelines for Americans provide specific science-based recommendations for optimizing dietary intake to prevent disease and promote health. Implementation of these guidelines would shift children</a:t>
            </a:r>
            <a:r>
              <a:rPr lang="ja-JP" altLang="en-US" sz="1100" smtClean="0">
                <a:ea typeface="ＭＳ Ｐゴシック" pitchFamily="34" charset="-128"/>
              </a:rPr>
              <a:t>’</a:t>
            </a:r>
            <a:r>
              <a:rPr lang="en-US" altLang="ja-JP" sz="1100" dirty="0" smtClean="0">
                <a:ea typeface="ＭＳ Ｐゴシック" pitchFamily="34" charset="-128"/>
              </a:rPr>
              <a:t>s and adolescents</a:t>
            </a:r>
            <a:r>
              <a:rPr lang="ja-JP" altLang="en-US" sz="1100" smtClean="0">
                <a:ea typeface="ＭＳ Ｐゴシック" pitchFamily="34" charset="-128"/>
              </a:rPr>
              <a:t>’</a:t>
            </a:r>
            <a:r>
              <a:rPr lang="en-US" altLang="ja-JP" sz="1100" dirty="0" smtClean="0">
                <a:ea typeface="ＭＳ Ｐゴシック" pitchFamily="34" charset="-128"/>
              </a:rPr>
              <a:t> dietary intake to prevent obesity and risk factors associated with chronic disease risk by increasing the amounts of fruits, vegetables, and high-fiber grains they consume; decreasing their consumption of sugar-sweetened beverages, dietary fat in general, solid fats, and added sugars; and ensuring age-appropriate portion sizes of meals and other foods and beverages. Federal, state, and local decision makers are responsible for ensuring that nutrition standards based on the Dietary Guidelines are adopted by schools; these decision makers, in partnership with regulatory agencies, parents, teachers, and food manufacturers, also are responsible for ensuring that these standards are implemented fully and that adherence is monitored so as to protect the health of the nation</a:t>
            </a:r>
            <a:r>
              <a:rPr lang="ja-JP" altLang="en-US" sz="1100" smtClean="0">
                <a:ea typeface="ＭＳ Ｐゴシック" pitchFamily="34" charset="-128"/>
              </a:rPr>
              <a:t>’</a:t>
            </a:r>
            <a:r>
              <a:rPr lang="en-US" altLang="ja-JP" sz="1100" dirty="0" smtClean="0">
                <a:ea typeface="ＭＳ Ｐゴシック" pitchFamily="34" charset="-128"/>
              </a:rPr>
              <a:t>s children and adolescents. </a:t>
            </a:r>
          </a:p>
          <a:p>
            <a:pPr>
              <a:lnSpc>
                <a:spcPct val="90000"/>
              </a:lnSpc>
            </a:pPr>
            <a:endParaRPr lang="en-US" sz="1100" dirty="0" smtClean="0">
              <a:ea typeface="ＭＳ Ｐゴシック" pitchFamily="34" charset="-128"/>
            </a:endParaRPr>
          </a:p>
          <a:p>
            <a:pPr>
              <a:lnSpc>
                <a:spcPct val="90000"/>
              </a:lnSpc>
            </a:pPr>
            <a:r>
              <a:rPr lang="en-US" sz="1100" dirty="0" smtClean="0">
                <a:ea typeface="ＭＳ Ｐゴシック" pitchFamily="34" charset="-128"/>
              </a:rPr>
              <a:t>Strategy 5-3: Through leadership and guidance from federal and state governments, state and local education agencies should ensure the implementation and monitoring of sequential food literacy and nutrition science education, spanning grades K-12, based on the food and nutrition recommendations in the Dietary Guidelines for Americans. </a:t>
            </a:r>
          </a:p>
        </p:txBody>
      </p:sp>
      <p:sp>
        <p:nvSpPr>
          <p:cNvPr id="4" name="Date Placeholder 3"/>
          <p:cNvSpPr>
            <a:spLocks noGrp="1"/>
          </p:cNvSpPr>
          <p:nvPr>
            <p:ph type="dt" sz="quarter" idx="1"/>
          </p:nvPr>
        </p:nvSpPr>
        <p:spPr/>
        <p:txBody>
          <a:bodyPr/>
          <a:lstStyle/>
          <a:p>
            <a:pPr>
              <a:defRPr/>
            </a:pPr>
            <a:r>
              <a:rPr lang="en-US" smtClean="0"/>
              <a:t>5/4/2012</a:t>
            </a:r>
            <a:endParaRPr lang="en-US"/>
          </a:p>
        </p:txBody>
      </p:sp>
      <p:sp>
        <p:nvSpPr>
          <p:cNvPr id="126981" name="Slide Number Placeholder 4"/>
          <p:cNvSpPr>
            <a:spLocks noGrp="1"/>
          </p:cNvSpPr>
          <p:nvPr>
            <p:ph type="sldNum" sz="quarter" idx="5"/>
          </p:nvPr>
        </p:nvSpPr>
        <p:spPr bwMode="auto">
          <a:noFill/>
          <a:ln>
            <a:miter lim="800000"/>
            <a:headEnd/>
            <a:tailEnd/>
          </a:ln>
        </p:spPr>
        <p:txBody>
          <a:bodyPr/>
          <a:lstStyle/>
          <a:p>
            <a:fld id="{D3DCA88E-1483-4717-BE19-865FBF160EAD}"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 name="Date Placeholder 3"/>
          <p:cNvSpPr>
            <a:spLocks noGrp="1"/>
          </p:cNvSpPr>
          <p:nvPr>
            <p:ph type="dt" sz="quarter" idx="1"/>
          </p:nvPr>
        </p:nvSpPr>
        <p:spPr/>
        <p:txBody>
          <a:bodyPr/>
          <a:lstStyle/>
          <a:p>
            <a:pPr>
              <a:defRPr/>
            </a:pPr>
            <a:r>
              <a:rPr lang="en-US" smtClean="0"/>
              <a:t>5/4/2012</a:t>
            </a:r>
            <a:endParaRPr lang="en-US"/>
          </a:p>
        </p:txBody>
      </p:sp>
      <p:sp>
        <p:nvSpPr>
          <p:cNvPr id="151557" name="Slide Number Placeholder 4"/>
          <p:cNvSpPr>
            <a:spLocks noGrp="1"/>
          </p:cNvSpPr>
          <p:nvPr>
            <p:ph type="sldNum" sz="quarter" idx="5"/>
          </p:nvPr>
        </p:nvSpPr>
        <p:spPr bwMode="auto">
          <a:noFill/>
          <a:ln>
            <a:miter lim="800000"/>
            <a:headEnd/>
            <a:tailEnd/>
          </a:ln>
        </p:spPr>
        <p:txBody>
          <a:bodyPr/>
          <a:lstStyle/>
          <a:p>
            <a:fld id="{3D50D2D4-F4D6-4EBC-A421-308053F7547D}"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DC573-A4A7-4C11-BEC4-5CC0E68C7B1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DC573-A4A7-4C11-BEC4-5CC0E68C7B1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DC573-A4A7-4C11-BEC4-5CC0E68C7B1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32546C-F0BC-4B3F-9B47-527110225D8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32546C-F0BC-4B3F-9B47-527110225D8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DC573-A4A7-4C11-BEC4-5CC0E68C7B1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32546C-F0BC-4B3F-9B47-527110225D8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DC573-A4A7-4C11-BEC4-5CC0E68C7B1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DC573-A4A7-4C11-BEC4-5CC0E68C7B1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DC573-A4A7-4C11-BEC4-5CC0E68C7B1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850E5-A984-4133-AD1D-C36506FCEB9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446078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32546C-F0BC-4B3F-9B47-527110225D8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32546C-F0BC-4B3F-9B47-527110225D8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DC573-A4A7-4C11-BEC4-5CC0E68C7B1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DC573-A4A7-4C11-BEC4-5CC0E68C7B15}" type="slidenum">
              <a:rPr lang="en-US" smtClean="0"/>
              <a:pPr/>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DC573-A4A7-4C11-BEC4-5CC0E68C7B15}"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DC573-A4A7-4C11-BEC4-5CC0E68C7B1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DC573-A4A7-4C11-BEC4-5CC0E68C7B15}"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DC573-A4A7-4C11-BEC4-5CC0E68C7B1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DC573-A4A7-4C11-BEC4-5CC0E68C7B1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These health consequences in turn:</a:t>
            </a:r>
          </a:p>
          <a:p>
            <a:pPr eaLnBrk="1" hangingPunct="1">
              <a:spcBef>
                <a:spcPct val="0"/>
              </a:spcBef>
              <a:buFontTx/>
              <a:buChar char="•"/>
            </a:pPr>
            <a:r>
              <a:rPr lang="en-US" dirty="0" smtClean="0">
                <a:ea typeface="ＭＳ Ｐゴシック" pitchFamily="34" charset="-128"/>
              </a:rPr>
              <a:t>Cost the country an estimated $190.2 billion  in obesity-related illnesses…that represents 20% of all health care spending.</a:t>
            </a:r>
          </a:p>
          <a:p>
            <a:pPr eaLnBrk="1" hangingPunct="1">
              <a:spcBef>
                <a:spcPct val="0"/>
              </a:spcBef>
              <a:buFontTx/>
              <a:buChar char="•"/>
            </a:pPr>
            <a:r>
              <a:rPr lang="en-US" dirty="0" smtClean="0">
                <a:ea typeface="ＭＳ Ｐゴシック" pitchFamily="34" charset="-128"/>
              </a:rPr>
              <a:t>An estimated loss of $4.3 billion dollars to businesses because of obesity-related absenteeism.</a:t>
            </a:r>
          </a:p>
          <a:p>
            <a:pPr eaLnBrk="1" hangingPunct="1">
              <a:spcBef>
                <a:spcPct val="0"/>
              </a:spcBef>
            </a:pPr>
            <a:endParaRPr lang="en-US" dirty="0" smtClean="0">
              <a:ea typeface="ＭＳ Ｐゴシック" pitchFamily="34" charset="-128"/>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4480" indent="-282492" eaLnBrk="0" hangingPunct="0">
              <a:defRPr sz="2400">
                <a:solidFill>
                  <a:schemeClr val="tx1"/>
                </a:solidFill>
                <a:latin typeface="Arial" pitchFamily="34" charset="0"/>
                <a:ea typeface="ＭＳ Ｐゴシック" pitchFamily="34" charset="-128"/>
              </a:defRPr>
            </a:lvl2pPr>
            <a:lvl3pPr marL="1129970" indent="-225994" eaLnBrk="0" hangingPunct="0">
              <a:defRPr sz="2400">
                <a:solidFill>
                  <a:schemeClr val="tx1"/>
                </a:solidFill>
                <a:latin typeface="Arial" pitchFamily="34" charset="0"/>
                <a:ea typeface="ＭＳ Ｐゴシック" pitchFamily="34" charset="-128"/>
              </a:defRPr>
            </a:lvl3pPr>
            <a:lvl4pPr marL="1581958" indent="-225994" eaLnBrk="0" hangingPunct="0">
              <a:defRPr sz="2400">
                <a:solidFill>
                  <a:schemeClr val="tx1"/>
                </a:solidFill>
                <a:latin typeface="Arial" pitchFamily="34" charset="0"/>
                <a:ea typeface="ＭＳ Ｐゴシック" pitchFamily="34" charset="-128"/>
              </a:defRPr>
            </a:lvl4pPr>
            <a:lvl5pPr marL="2033946" indent="-225994" eaLnBrk="0" hangingPunct="0">
              <a:defRPr sz="2400">
                <a:solidFill>
                  <a:schemeClr val="tx1"/>
                </a:solidFill>
                <a:latin typeface="Arial" pitchFamily="34" charset="0"/>
                <a:ea typeface="ＭＳ Ｐゴシック" pitchFamily="34" charset="-128"/>
              </a:defRPr>
            </a:lvl5pPr>
            <a:lvl6pPr marL="2485934" indent="-225994" defTabSz="451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7921" indent="-225994" defTabSz="451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89909" indent="-225994" defTabSz="451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1897" indent="-225994" defTabSz="451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E40DCE4-019C-44E3-8C4C-A9EE41040D8E}" type="slidenum">
              <a:rPr lang="en-US" sz="1200">
                <a:latin typeface="Calibri" pitchFamily="34" charset="0"/>
              </a:rPr>
              <a:pPr eaLnBrk="1" hangingPunct="1"/>
              <a:t>7</a:t>
            </a:fld>
            <a:endParaRPr lang="en-US" sz="1200">
              <a:latin typeface="Calibri" pitchFamily="34" charset="0"/>
            </a:endParaRPr>
          </a:p>
        </p:txBody>
      </p:sp>
      <p:sp>
        <p:nvSpPr>
          <p:cNvPr id="5" name="Date Placeholder 4"/>
          <p:cNvSpPr>
            <a:spLocks noGrp="1"/>
          </p:cNvSpPr>
          <p:nvPr>
            <p:ph type="dt" sz="quarter" idx="1"/>
          </p:nvPr>
        </p:nvSpPr>
        <p:spPr/>
        <p:txBody>
          <a:bodyPr/>
          <a:lstStyle/>
          <a:p>
            <a:pPr>
              <a:defRPr/>
            </a:pPr>
            <a:r>
              <a:rPr lang="en-US"/>
              <a:t>5/4/2012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6F3B63E9-C01D-4543-96AD-D0ABCD40ADCD}" type="slidenum">
              <a:rPr lang="en-US" smtClean="0"/>
              <a:pPr/>
              <a:t>8</a:t>
            </a:fld>
            <a:endParaRPr lang="en-US" smtClean="0"/>
          </a:p>
        </p:txBody>
      </p:sp>
      <p:sp>
        <p:nvSpPr>
          <p:cNvPr id="5" name="Date Placeholder 4"/>
          <p:cNvSpPr>
            <a:spLocks noGrp="1"/>
          </p:cNvSpPr>
          <p:nvPr>
            <p:ph type="dt" sz="quarter" idx="1"/>
          </p:nvPr>
        </p:nvSpPr>
        <p:spPr/>
        <p:txBody>
          <a:bodyPr/>
          <a:lstStyle/>
          <a:p>
            <a:pPr>
              <a:defRPr/>
            </a:pPr>
            <a:r>
              <a:rPr lang="en-US"/>
              <a:t>5/4/2012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pPr>
            <a:r>
              <a:rPr lang="en-US" sz="800" dirty="0" smtClean="0">
                <a:ea typeface="ＭＳ Ｐゴシック" pitchFamily="34" charset="-128"/>
              </a:rPr>
              <a:t>(Bill)</a:t>
            </a:r>
          </a:p>
          <a:p>
            <a:pPr eaLnBrk="1" hangingPunct="1">
              <a:lnSpc>
                <a:spcPct val="70000"/>
              </a:lnSpc>
            </a:pPr>
            <a:endParaRPr lang="en-US" sz="800" u="sng" dirty="0" smtClean="0">
              <a:ea typeface="ＭＳ Ｐゴシック" pitchFamily="34" charset="-128"/>
            </a:endParaRPr>
          </a:p>
          <a:p>
            <a:pPr eaLnBrk="1" hangingPunct="1">
              <a:lnSpc>
                <a:spcPct val="70000"/>
              </a:lnSpc>
            </a:pPr>
            <a:r>
              <a:rPr lang="en-US" sz="800" u="sng" dirty="0" smtClean="0">
                <a:ea typeface="ＭＳ Ｐゴシック" pitchFamily="34" charset="-128"/>
              </a:rPr>
              <a:t>Goals</a:t>
            </a:r>
          </a:p>
          <a:p>
            <a:pPr eaLnBrk="1" hangingPunct="1">
              <a:lnSpc>
                <a:spcPct val="70000"/>
              </a:lnSpc>
            </a:pPr>
            <a:r>
              <a:rPr lang="en-US" sz="800" dirty="0" smtClean="0">
                <a:ea typeface="ＭＳ Ｐゴシック" pitchFamily="34" charset="-128"/>
              </a:rPr>
              <a:t>Utilizing the committee</a:t>
            </a:r>
            <a:r>
              <a:rPr lang="ja-JP" altLang="en-US" sz="800" smtClean="0">
                <a:ea typeface="ＭＳ Ｐゴシック" pitchFamily="34" charset="-128"/>
              </a:rPr>
              <a:t>’</a:t>
            </a:r>
            <a:r>
              <a:rPr lang="en-US" altLang="ja-JP" sz="800" dirty="0" smtClean="0">
                <a:ea typeface="ＭＳ Ｐゴシック" pitchFamily="34" charset="-128"/>
              </a:rPr>
              <a:t>s guiding principles, the committee identified 5 goals that helps sum up the actions that we recommended:</a:t>
            </a:r>
          </a:p>
          <a:p>
            <a:pPr eaLnBrk="1" hangingPunct="1">
              <a:lnSpc>
                <a:spcPct val="70000"/>
              </a:lnSpc>
            </a:pPr>
            <a:endParaRPr lang="en-US" sz="800" dirty="0" smtClean="0">
              <a:ea typeface="ＭＳ Ｐゴシック" pitchFamily="34" charset="-128"/>
            </a:endParaRPr>
          </a:p>
          <a:p>
            <a:pPr eaLnBrk="1" hangingPunct="1">
              <a:lnSpc>
                <a:spcPct val="70000"/>
              </a:lnSpc>
              <a:buFont typeface="Calibri" pitchFamily="34" charset="0"/>
              <a:buAutoNum type="arabicPeriod"/>
            </a:pPr>
            <a:r>
              <a:rPr lang="en-US" sz="800" dirty="0" smtClean="0">
                <a:ea typeface="ＭＳ Ｐゴシック" pitchFamily="34" charset="-128"/>
              </a:rPr>
              <a:t>Integrate Physical Activity Every Day in Every Way</a:t>
            </a:r>
          </a:p>
          <a:p>
            <a:pPr eaLnBrk="1" hangingPunct="1">
              <a:lnSpc>
                <a:spcPct val="70000"/>
              </a:lnSpc>
              <a:buFont typeface="Calibri" pitchFamily="34" charset="0"/>
              <a:buAutoNum type="arabicPeriod"/>
            </a:pPr>
            <a:r>
              <a:rPr lang="en-US" sz="800" dirty="0" smtClean="0">
                <a:ea typeface="ＭＳ Ｐゴシック" pitchFamily="34" charset="-128"/>
              </a:rPr>
              <a:t>Make Healthy Foods Available Everywhere</a:t>
            </a:r>
          </a:p>
          <a:p>
            <a:pPr eaLnBrk="1" hangingPunct="1">
              <a:lnSpc>
                <a:spcPct val="70000"/>
              </a:lnSpc>
              <a:buFont typeface="Calibri" pitchFamily="34" charset="0"/>
              <a:buAutoNum type="arabicPeriod"/>
            </a:pPr>
            <a:r>
              <a:rPr lang="en-US" sz="800" dirty="0" smtClean="0">
                <a:ea typeface="ＭＳ Ｐゴシック" pitchFamily="34" charset="-128"/>
              </a:rPr>
              <a:t>Market What Matters for a Healthy Life</a:t>
            </a:r>
          </a:p>
          <a:p>
            <a:pPr eaLnBrk="1" hangingPunct="1">
              <a:lnSpc>
                <a:spcPct val="70000"/>
              </a:lnSpc>
              <a:buFont typeface="Calibri" pitchFamily="34" charset="0"/>
              <a:buAutoNum type="arabicPeriod"/>
            </a:pPr>
            <a:r>
              <a:rPr lang="en-US" sz="800" dirty="0" smtClean="0">
                <a:ea typeface="ＭＳ Ｐゴシック" pitchFamily="34" charset="-128"/>
              </a:rPr>
              <a:t>Activate Employers and Health Care Professionals</a:t>
            </a:r>
          </a:p>
          <a:p>
            <a:pPr eaLnBrk="1" hangingPunct="1">
              <a:lnSpc>
                <a:spcPct val="70000"/>
              </a:lnSpc>
              <a:buFont typeface="Calibri" pitchFamily="34" charset="0"/>
              <a:buAutoNum type="arabicPeriod"/>
            </a:pPr>
            <a:r>
              <a:rPr lang="en-US" sz="800" dirty="0" smtClean="0">
                <a:ea typeface="ＭＳ Ｐゴシック" pitchFamily="34" charset="-128"/>
              </a:rPr>
              <a:t>Strengthen Schools as the Heart of Health</a:t>
            </a:r>
          </a:p>
          <a:p>
            <a:pPr eaLnBrk="1" hangingPunct="1">
              <a:lnSpc>
                <a:spcPct val="70000"/>
              </a:lnSpc>
            </a:pPr>
            <a:endParaRPr lang="en-US" sz="800" dirty="0" smtClean="0">
              <a:ea typeface="ＭＳ Ｐゴシック" pitchFamily="34" charset="-128"/>
            </a:endParaRPr>
          </a:p>
          <a:p>
            <a:pPr eaLnBrk="1" hangingPunct="1">
              <a:lnSpc>
                <a:spcPct val="70000"/>
              </a:lnSpc>
            </a:pPr>
            <a:r>
              <a:rPr lang="en-US" sz="800" dirty="0" smtClean="0">
                <a:ea typeface="ＭＳ Ｐゴシック" pitchFamily="34" charset="-128"/>
              </a:rPr>
              <a:t>In other words, focused action is needed in 5 critical areas: physical activity; food and beverage; message; health care and work; and school. </a:t>
            </a:r>
          </a:p>
          <a:p>
            <a:pPr eaLnBrk="1" hangingPunct="1">
              <a:lnSpc>
                <a:spcPct val="70000"/>
              </a:lnSpc>
            </a:pPr>
            <a:endParaRPr lang="en-US" sz="800" dirty="0" smtClean="0">
              <a:ea typeface="ＭＳ Ｐゴシック" pitchFamily="34" charset="-128"/>
            </a:endParaRPr>
          </a:p>
        </p:txBody>
      </p:sp>
      <p:sp>
        <p:nvSpPr>
          <p:cNvPr id="97284" name="Slide Number Placeholder 3"/>
          <p:cNvSpPr>
            <a:spLocks noGrp="1"/>
          </p:cNvSpPr>
          <p:nvPr>
            <p:ph type="sldNum" sz="quarter" idx="5"/>
          </p:nvPr>
        </p:nvSpPr>
        <p:spPr bwMode="auto">
          <a:noFill/>
          <a:ln>
            <a:miter lim="800000"/>
            <a:headEnd/>
            <a:tailEnd/>
          </a:ln>
        </p:spPr>
        <p:txBody>
          <a:bodyPr/>
          <a:lstStyle/>
          <a:p>
            <a:fld id="{345FC9F0-A8B0-414F-B544-1D653BDFC789}" type="slidenum">
              <a:rPr lang="en-US" smtClean="0"/>
              <a:pPr/>
              <a:t>9</a:t>
            </a:fld>
            <a:endParaRPr lang="en-US" smtClean="0"/>
          </a:p>
        </p:txBody>
      </p:sp>
      <p:sp>
        <p:nvSpPr>
          <p:cNvPr id="5" name="Date Placeholder 4"/>
          <p:cNvSpPr>
            <a:spLocks noGrp="1"/>
          </p:cNvSpPr>
          <p:nvPr>
            <p:ph type="dt" sz="quarter" idx="1"/>
          </p:nvPr>
        </p:nvSpPr>
        <p:spPr/>
        <p:txBody>
          <a:bodyPr/>
          <a:lstStyle/>
          <a:p>
            <a:pPr>
              <a:defRPr/>
            </a:pPr>
            <a:r>
              <a:rPr lang="en-US"/>
              <a:t>5/4/2012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40000"/>
                    <a:lumOff val="60000"/>
                  </a:schemeClr>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70888" y="6356350"/>
            <a:ext cx="2133600" cy="274320"/>
          </a:xfrm>
          <a:prstGeom prst="rect">
            <a:avLst/>
          </a:prstGeom>
        </p:spPr>
        <p:txBody>
          <a:bodyPr/>
          <a:lstStyle/>
          <a:p>
            <a:fld id="{4CC24681-63D2-4E50-BB19-C52AEF10FE75}" type="datetimeFigureOut">
              <a:rPr lang="en-US" smtClean="0"/>
              <a:pPr/>
              <a:t>4/4/2013</a:t>
            </a:fld>
            <a:endParaRPr lang="en-US"/>
          </a:p>
        </p:txBody>
      </p:sp>
      <p:sp>
        <p:nvSpPr>
          <p:cNvPr id="5" name="Footer Placeholder 4"/>
          <p:cNvSpPr>
            <a:spLocks noGrp="1"/>
          </p:cNvSpPr>
          <p:nvPr>
            <p:ph type="ftr" sz="quarter" idx="11"/>
          </p:nvPr>
        </p:nvSpPr>
        <p:spPr>
          <a:xfrm>
            <a:off x="3048000" y="6356350"/>
            <a:ext cx="3352800" cy="274320"/>
          </a:xfrm>
          <a:prstGeom prst="rect">
            <a:avLst/>
          </a:prstGeom>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70888" y="6356350"/>
            <a:ext cx="2133600" cy="274320"/>
          </a:xfrm>
          <a:prstGeom prst="rect">
            <a:avLst/>
          </a:prstGeom>
        </p:spPr>
        <p:txBody>
          <a:bodyPr/>
          <a:lstStyle/>
          <a:p>
            <a:fld id="{4CC24681-63D2-4E50-BB19-C52AEF10FE75}" type="datetimeFigureOut">
              <a:rPr lang="en-US" smtClean="0"/>
              <a:pPr/>
              <a:t>4/4/2013</a:t>
            </a:fld>
            <a:endParaRPr lang="en-US"/>
          </a:p>
        </p:txBody>
      </p:sp>
      <p:sp>
        <p:nvSpPr>
          <p:cNvPr id="5" name="Footer Placeholder 4"/>
          <p:cNvSpPr>
            <a:spLocks noGrp="1"/>
          </p:cNvSpPr>
          <p:nvPr>
            <p:ph type="ftr" sz="quarter" idx="11"/>
          </p:nvPr>
        </p:nvSpPr>
        <p:spPr>
          <a:xfrm>
            <a:off x="3048000" y="6356350"/>
            <a:ext cx="3352800" cy="274320"/>
          </a:xfrm>
          <a:prstGeom prst="rect">
            <a:avLst/>
          </a:prstGeom>
        </p:spPr>
        <p:txBody>
          <a:bodyPr/>
          <a:lstStyle/>
          <a:p>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392987" cy="523220"/>
          </a:xfrm>
        </p:spPr>
        <p:txBody>
          <a:bodyPr/>
          <a:lstStyle>
            <a:lvl1pPr>
              <a:defRPr b="1">
                <a:solidFill>
                  <a:schemeClr val="accent2">
                    <a:lumMod val="40000"/>
                    <a:lumOff val="6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1413" y="2209801"/>
            <a:ext cx="5411787" cy="3403599"/>
          </a:xfrm>
        </p:spPr>
        <p:txBody>
          <a:bodyPr/>
          <a:lstStyle>
            <a:lvl2pPr>
              <a:defRPr baseline="0"/>
            </a:lvl2pPr>
            <a:lvl3pPr>
              <a:defRPr baseline="0"/>
            </a:lvl3pPr>
            <a:lvl4pPr marL="685800">
              <a:lnSpc>
                <a:spcPts val="2100"/>
              </a:lnSpc>
              <a:spcAft>
                <a:spcPts val="300"/>
              </a:spcAft>
              <a:buClr>
                <a:schemeClr val="accent6"/>
              </a:buClr>
              <a:buSzPct val="80000"/>
              <a:buFont typeface="Lucida Grande"/>
              <a:buChar char="●"/>
              <a:defRPr sz="1800" baseline="0"/>
            </a:lvl4pPr>
            <a:lvl5pPr marL="914400">
              <a:lnSpc>
                <a:spcPts val="1800"/>
              </a:lnSpc>
              <a:spcAft>
                <a:spcPts val="300"/>
              </a:spcAft>
              <a:buClr>
                <a:schemeClr val="accent6">
                  <a:lumMod val="60000"/>
                  <a:lumOff val="40000"/>
                </a:schemeClr>
              </a:buClr>
              <a:buSzPct val="80000"/>
              <a:buFont typeface="Lucida Grande"/>
              <a:buChar char="●"/>
              <a:defRPr sz="1600" baseline="0"/>
            </a:lvl5pPr>
          </a:lstStyle>
          <a:p>
            <a:pPr lvl="0"/>
            <a:r>
              <a:rPr lang="en-US" dirty="0" smtClean="0"/>
              <a:t>Click to edit Master text styles</a:t>
            </a:r>
          </a:p>
          <a:p>
            <a:pPr lvl="1"/>
            <a:r>
              <a:rPr lang="en-US" dirty="0" smtClean="0"/>
              <a:t>1st-level bullet</a:t>
            </a:r>
          </a:p>
          <a:p>
            <a:pPr lvl="2"/>
            <a:r>
              <a:rPr lang="en-US" dirty="0" smtClean="0"/>
              <a:t>2nd-level bullet</a:t>
            </a:r>
          </a:p>
          <a:p>
            <a:pPr lvl="3"/>
            <a:r>
              <a:rPr lang="en-US" dirty="0" smtClean="0"/>
              <a:t>3rd-level bullet</a:t>
            </a:r>
          </a:p>
          <a:p>
            <a:pPr lvl="4"/>
            <a:r>
              <a:rPr lang="en-US" dirty="0" smtClean="0"/>
              <a:t>4th-level bullet</a:t>
            </a:r>
          </a:p>
        </p:txBody>
      </p:sp>
      <p:sp>
        <p:nvSpPr>
          <p:cNvPr id="11" name="Picture Placeholder 10"/>
          <p:cNvSpPr>
            <a:spLocks noGrp="1"/>
          </p:cNvSpPr>
          <p:nvPr>
            <p:ph type="pic" sz="quarter" idx="10"/>
          </p:nvPr>
        </p:nvSpPr>
        <p:spPr>
          <a:xfrm>
            <a:off x="5524500" y="2209801"/>
            <a:ext cx="2616200" cy="3403599"/>
          </a:xfrm>
        </p:spPr>
        <p:txBody>
          <a:bodyPr/>
          <a:lstStyle/>
          <a:p>
            <a:pPr lvl="0"/>
            <a:endParaRPr lang="en-US" noProof="0"/>
          </a:p>
        </p:txBody>
      </p:sp>
    </p:spTree>
    <p:extLst>
      <p:ext uri="{BB962C8B-B14F-4D97-AF65-F5344CB8AC3E}">
        <p14:creationId xmlns:p14="http://schemas.microsoft.com/office/powerpoint/2010/main" val="33666378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200" y="1600201"/>
            <a:ext cx="7830455" cy="4092008"/>
          </a:xfrm>
          <a:prstGeom prst="rect">
            <a:avLst/>
          </a:prstGeom>
        </p:spPr>
        <p:txBody>
          <a:bodyPr/>
          <a:lstStyle>
            <a:lvl1pPr>
              <a:defRPr>
                <a:solidFill>
                  <a:schemeClr val="accent4"/>
                </a:solidFill>
                <a:latin typeface="Arial"/>
                <a:cs typeface="Arial"/>
              </a:defRPr>
            </a:lvl1pPr>
            <a:lvl2pPr>
              <a:defRPr>
                <a:solidFill>
                  <a:schemeClr val="accent4"/>
                </a:solidFill>
                <a:latin typeface="Arial"/>
                <a:cs typeface="Arial"/>
              </a:defRPr>
            </a:lvl2pPr>
            <a:lvl3pPr>
              <a:defRPr>
                <a:solidFill>
                  <a:schemeClr val="accent4"/>
                </a:solidFill>
                <a:latin typeface="Arial"/>
                <a:cs typeface="Arial"/>
              </a:defRPr>
            </a:lvl3pPr>
            <a:lvl4pPr>
              <a:defRPr>
                <a:solidFill>
                  <a:schemeClr val="accent4"/>
                </a:solidFill>
                <a:latin typeface="Arial"/>
                <a:cs typeface="Arial"/>
              </a:defRPr>
            </a:lvl4pPr>
            <a:lvl5pPr>
              <a:defRPr>
                <a:solidFill>
                  <a:schemeClr val="accent4"/>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33400" y="457200"/>
            <a:ext cx="7315200" cy="685800"/>
          </a:xfrm>
          <a:prstGeom prst="rect">
            <a:avLst/>
          </a:prstGeom>
        </p:spPr>
        <p:txBody>
          <a:bodyPr rtlCol="0" anchor="ctr">
            <a:noAutofit/>
          </a:bodyPr>
          <a:lstStyle>
            <a:lvl1pPr algn="l">
              <a:defRPr sz="3200" b="0">
                <a:solidFill>
                  <a:schemeClr val="accent2">
                    <a:lumMod val="40000"/>
                    <a:lumOff val="60000"/>
                  </a:schemeClr>
                </a:solidFill>
                <a:latin typeface="Arial"/>
                <a:cs typeface="Arial"/>
              </a:defRPr>
            </a:lvl1p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6" descr="dchllogo_center_white.eps"/>
          <p:cNvPicPr>
            <a:picLocks noChangeAspect="1"/>
          </p:cNvPicPr>
          <p:nvPr userDrawn="1"/>
        </p:nvPicPr>
        <p:blipFill>
          <a:blip r:embed="rId2">
            <a:extLst>
              <a:ext uri="{28A0092B-C50C-407E-A947-70E740481C1C}">
                <a14:useLocalDpi xmlns:a14="http://schemas.microsoft.com/office/drawing/2010/main" val="0"/>
              </a:ext>
            </a:extLst>
          </a:blip>
          <a:srcRect l="20297" r="35789" b="43478"/>
          <a:stretch>
            <a:fillRect/>
          </a:stretch>
        </p:blipFill>
        <p:spPr bwMode="auto">
          <a:xfrm>
            <a:off x="7686675" y="76200"/>
            <a:ext cx="145732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Haley-cut-out.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5063" y="4343400"/>
            <a:ext cx="17351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SPH-Aus_2c_hor+below_pms.eps"/>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 y="6411913"/>
            <a:ext cx="838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flipH="1">
            <a:off x="990600" y="6446838"/>
            <a:ext cx="0" cy="38100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10" descr="dchllogo_center_color.eps"/>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66800" y="6410325"/>
            <a:ext cx="8382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52400" y="1143000"/>
            <a:ext cx="8763000" cy="5181600"/>
          </a:xfrm>
        </p:spPr>
        <p:txBody>
          <a:bodyPr/>
          <a:lstStyle>
            <a:lvl1pPr>
              <a:defRPr>
                <a:latin typeface="Franklin Gothic Book" pitchFamily="34" charset="0"/>
                <a:cs typeface="Arial" pitchFamily="34" charset="0"/>
              </a:defRPr>
            </a:lvl1pPr>
            <a:lvl2pPr>
              <a:defRPr>
                <a:latin typeface="Franklin Gothic Book" pitchFamily="34" charset="0"/>
                <a:cs typeface="Arial" pitchFamily="34" charset="0"/>
              </a:defRPr>
            </a:lvl2pPr>
            <a:lvl3pPr>
              <a:defRPr>
                <a:latin typeface="Franklin Gothic Book" pitchFamily="34" charset="0"/>
                <a:cs typeface="Arial" pitchFamily="34" charset="0"/>
              </a:defRPr>
            </a:lvl3pPr>
            <a:lvl4pPr>
              <a:defRPr>
                <a:latin typeface="Franklin Gothic Book" pitchFamily="34" charset="0"/>
                <a:cs typeface="Arial" pitchFamily="34" charset="0"/>
              </a:defRPr>
            </a:lvl4pPr>
            <a:lvl5pPr>
              <a:defRPr>
                <a:latin typeface="Franklin Gothic Book"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Placeholder 1"/>
          <p:cNvSpPr>
            <a:spLocks noGrp="1"/>
          </p:cNvSpPr>
          <p:nvPr>
            <p:ph type="title"/>
          </p:nvPr>
        </p:nvSpPr>
        <p:spPr>
          <a:xfrm>
            <a:off x="152400" y="152400"/>
            <a:ext cx="7315200" cy="685800"/>
          </a:xfrm>
          <a:prstGeom prst="rect">
            <a:avLst/>
          </a:prstGeom>
        </p:spPr>
        <p:txBody>
          <a:bodyPr rtlCol="0">
            <a:noAutofit/>
          </a:bodyPr>
          <a:lstStyle>
            <a:lvl1pPr algn="l">
              <a:defRPr sz="3200" b="1">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97632349"/>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solidFill>
                  <a:schemeClr val="accent2">
                    <a:lumMod val="40000"/>
                    <a:lumOff val="60000"/>
                  </a:schemeClr>
                </a:solidFill>
              </a:defRPr>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Footer Placeholder 10"/>
          <p:cNvSpPr>
            <a:spLocks noGrp="1"/>
          </p:cNvSpPr>
          <p:nvPr>
            <p:ph type="ftr" sz="quarter" idx="12"/>
          </p:nvPr>
        </p:nvSpPr>
        <p:spPr>
          <a:xfrm>
            <a:off x="3048000" y="6356350"/>
            <a:ext cx="3352800" cy="274320"/>
          </a:xfrm>
          <a:prstGeom prst="rect">
            <a:avLst/>
          </a:prstGeom>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370888" y="6356350"/>
            <a:ext cx="2133600" cy="274320"/>
          </a:xfrm>
          <a:prstGeom prst="rect">
            <a:avLst/>
          </a:prstGeom>
        </p:spPr>
        <p:txBody>
          <a:bodyPr/>
          <a:lstStyle/>
          <a:p>
            <a:fld id="{4CC24681-63D2-4E50-BB19-C52AEF10FE75}" type="datetimeFigureOut">
              <a:rPr lang="en-US" smtClean="0"/>
              <a:pPr/>
              <a:t>4/4/2013</a:t>
            </a:fld>
            <a:endParaRPr lang="en-US"/>
          </a:p>
        </p:txBody>
      </p:sp>
      <p:sp>
        <p:nvSpPr>
          <p:cNvPr id="6" name="Footer Placeholder 5"/>
          <p:cNvSpPr>
            <a:spLocks noGrp="1"/>
          </p:cNvSpPr>
          <p:nvPr>
            <p:ph type="ftr" sz="quarter" idx="11"/>
          </p:nvPr>
        </p:nvSpPr>
        <p:spPr>
          <a:xfrm>
            <a:off x="3048000" y="6356350"/>
            <a:ext cx="3352800" cy="274320"/>
          </a:xfrm>
          <a:prstGeom prst="rect">
            <a:avLst/>
          </a:prstGeom>
        </p:spPr>
        <p:txBody>
          <a:bodyPr/>
          <a:lstStyle/>
          <a:p>
            <a:endParaRPr lang="en-US"/>
          </a:p>
        </p:txBody>
      </p:sp>
      <p:sp>
        <p:nvSpPr>
          <p:cNvPr id="8" name="Title 7"/>
          <p:cNvSpPr>
            <a:spLocks noGrp="1"/>
          </p:cNvSpPr>
          <p:nvPr>
            <p:ph type="title"/>
          </p:nvPr>
        </p:nvSpPr>
        <p:spPr/>
        <p:txBody>
          <a:bodyPr/>
          <a:lstStyle>
            <a:lvl1pPr>
              <a:defRPr>
                <a:solidFill>
                  <a:schemeClr val="accent2">
                    <a:lumMod val="40000"/>
                    <a:lumOff val="60000"/>
                  </a:schemeClr>
                </a:solidFill>
              </a:defRPr>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370888" y="6356350"/>
            <a:ext cx="2133600" cy="274320"/>
          </a:xfrm>
          <a:prstGeom prst="rect">
            <a:avLst/>
          </a:prstGeom>
        </p:spPr>
        <p:txBody>
          <a:bodyPr/>
          <a:lstStyle/>
          <a:p>
            <a:fld id="{4CC24681-63D2-4E50-BB19-C52AEF10FE75}" type="datetimeFigureOut">
              <a:rPr lang="en-US" smtClean="0"/>
              <a:pPr/>
              <a:t>4/4/2013</a:t>
            </a:fld>
            <a:endParaRPr lang="en-US"/>
          </a:p>
        </p:txBody>
      </p:sp>
      <p:sp>
        <p:nvSpPr>
          <p:cNvPr id="8" name="Footer Placeholder 7"/>
          <p:cNvSpPr>
            <a:spLocks noGrp="1"/>
          </p:cNvSpPr>
          <p:nvPr>
            <p:ph type="ftr" sz="quarter" idx="11"/>
          </p:nvPr>
        </p:nvSpPr>
        <p:spPr>
          <a:xfrm>
            <a:off x="3048000" y="6356350"/>
            <a:ext cx="3352800" cy="274320"/>
          </a:xfrm>
          <a:prstGeom prst="rect">
            <a:avLst/>
          </a:prstGeom>
        </p:spPr>
        <p:txBody>
          <a:bodyPr/>
          <a:lstStyle/>
          <a:p>
            <a:endParaRPr lang="en-US"/>
          </a:p>
        </p:txBody>
      </p:sp>
      <p:sp>
        <p:nvSpPr>
          <p:cNvPr id="10" name="Title 9"/>
          <p:cNvSpPr>
            <a:spLocks noGrp="1"/>
          </p:cNvSpPr>
          <p:nvPr>
            <p:ph type="title"/>
          </p:nvPr>
        </p:nvSpPr>
        <p:spPr/>
        <p:txBody>
          <a:bodyPr/>
          <a:lstStyle>
            <a:lvl1pPr>
              <a:defRPr>
                <a:solidFill>
                  <a:schemeClr val="accent2">
                    <a:lumMod val="40000"/>
                    <a:lumOff val="60000"/>
                  </a:schemeClr>
                </a:solidFill>
              </a:defRPr>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356350"/>
            <a:ext cx="2133600" cy="274320"/>
          </a:xfrm>
          <a:prstGeom prst="rect">
            <a:avLst/>
          </a:prstGeom>
        </p:spPr>
        <p:txBody>
          <a:bodyPr/>
          <a:lstStyle/>
          <a:p>
            <a:fld id="{4CC24681-63D2-4E50-BB19-C52AEF10FE75}" type="datetimeFigureOut">
              <a:rPr lang="en-US" smtClean="0"/>
              <a:pPr/>
              <a:t>4/4/2013</a:t>
            </a:fld>
            <a:endParaRPr lang="en-US"/>
          </a:p>
        </p:txBody>
      </p:sp>
      <p:sp>
        <p:nvSpPr>
          <p:cNvPr id="4" name="Footer Placeholder 3"/>
          <p:cNvSpPr>
            <a:spLocks noGrp="1"/>
          </p:cNvSpPr>
          <p:nvPr>
            <p:ph type="ftr" sz="quarter" idx="11"/>
          </p:nvPr>
        </p:nvSpPr>
        <p:spPr>
          <a:xfrm>
            <a:off x="3048000" y="6356350"/>
            <a:ext cx="3352800" cy="274320"/>
          </a:xfrm>
          <a:prstGeom prst="rect">
            <a:avLst/>
          </a:prstGeom>
        </p:spPr>
        <p:txBody>
          <a:bodyPr/>
          <a:lstStyle/>
          <a:p>
            <a:endParaRPr lang="en-US"/>
          </a:p>
        </p:txBody>
      </p:sp>
      <p:sp>
        <p:nvSpPr>
          <p:cNvPr id="6" name="Title 5"/>
          <p:cNvSpPr>
            <a:spLocks noGrp="1"/>
          </p:cNvSpPr>
          <p:nvPr>
            <p:ph type="title"/>
          </p:nvPr>
        </p:nvSpPr>
        <p:spPr/>
        <p:txBody>
          <a:bodyPr/>
          <a:lstStyle>
            <a:lvl1pPr>
              <a:defRPr>
                <a:solidFill>
                  <a:schemeClr val="accent2">
                    <a:lumMod val="40000"/>
                    <a:lumOff val="60000"/>
                  </a:schemeClr>
                </a:solidFill>
              </a:defRPr>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370888" y="6356350"/>
            <a:ext cx="2133600" cy="274320"/>
          </a:xfrm>
          <a:prstGeom prst="rect">
            <a:avLst/>
          </a:prstGeom>
        </p:spPr>
        <p:txBody>
          <a:bodyPr/>
          <a:lstStyle/>
          <a:p>
            <a:fld id="{4CC24681-63D2-4E50-BB19-C52AEF10FE75}" type="datetimeFigureOut">
              <a:rPr lang="en-US" smtClean="0"/>
              <a:pPr/>
              <a:t>4/4/2013</a:t>
            </a:fld>
            <a:endParaRPr lang="en-US"/>
          </a:p>
        </p:txBody>
      </p:sp>
      <p:sp>
        <p:nvSpPr>
          <p:cNvPr id="3" name="Footer Placeholder 2"/>
          <p:cNvSpPr>
            <a:spLocks noGrp="1"/>
          </p:cNvSpPr>
          <p:nvPr>
            <p:ph type="ftr" sz="quarter" idx="11"/>
          </p:nvPr>
        </p:nvSpPr>
        <p:spPr>
          <a:xfrm>
            <a:off x="3048000" y="6356350"/>
            <a:ext cx="3352800" cy="274320"/>
          </a:xfrm>
          <a:prstGeom prst="rect">
            <a:avLst/>
          </a:prstGeom>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0888" y="6356350"/>
            <a:ext cx="2133600" cy="274320"/>
          </a:xfrm>
          <a:prstGeom prst="rect">
            <a:avLst/>
          </a:prstGeom>
        </p:spPr>
        <p:txBody>
          <a:bodyPr/>
          <a:lstStyle/>
          <a:p>
            <a:fld id="{4CC24681-63D2-4E50-BB19-C52AEF10FE75}" type="datetimeFigureOut">
              <a:rPr lang="en-US" smtClean="0"/>
              <a:pPr/>
              <a:t>4/4/2013</a:t>
            </a:fld>
            <a:endParaRPr lang="en-US"/>
          </a:p>
        </p:txBody>
      </p:sp>
      <p:sp>
        <p:nvSpPr>
          <p:cNvPr id="6" name="Footer Placeholder 5"/>
          <p:cNvSpPr>
            <a:spLocks noGrp="1"/>
          </p:cNvSpPr>
          <p:nvPr>
            <p:ph type="ftr" sz="quarter" idx="11"/>
          </p:nvPr>
        </p:nvSpPr>
        <p:spPr>
          <a:xfrm>
            <a:off x="3048000" y="6356350"/>
            <a:ext cx="3352800" cy="274320"/>
          </a:xfrm>
          <a:prstGeom prst="rect">
            <a:avLst/>
          </a:prstGeom>
        </p:spPr>
        <p:txBody>
          <a:body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0888" y="6356350"/>
            <a:ext cx="2133600" cy="274320"/>
          </a:xfrm>
          <a:prstGeom prst="rect">
            <a:avLst/>
          </a:prstGeom>
        </p:spPr>
        <p:txBody>
          <a:bodyPr/>
          <a:lstStyle/>
          <a:p>
            <a:fld id="{4CC24681-63D2-4E50-BB19-C52AEF10FE75}" type="datetimeFigureOut">
              <a:rPr lang="en-US" smtClean="0"/>
              <a:pPr/>
              <a:t>4/4/2013</a:t>
            </a:fld>
            <a:endParaRPr lang="en-US"/>
          </a:p>
        </p:txBody>
      </p:sp>
      <p:sp>
        <p:nvSpPr>
          <p:cNvPr id="6" name="Footer Placeholder 5"/>
          <p:cNvSpPr>
            <a:spLocks noGrp="1"/>
          </p:cNvSpPr>
          <p:nvPr>
            <p:ph type="ftr" sz="quarter" idx="11"/>
          </p:nvPr>
        </p:nvSpPr>
        <p:spPr>
          <a:xfrm>
            <a:off x="3048000" y="6356350"/>
            <a:ext cx="3352800" cy="274320"/>
          </a:xfrm>
          <a:prstGeom prst="rect">
            <a:avLst/>
          </a:prstGeom>
        </p:spPr>
        <p:txBody>
          <a:bodyPr/>
          <a:lstStyle/>
          <a:p>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5" r:id="rId13"/>
    <p:sldLayoutId id="2147483676" r:id="rId14"/>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fortworthgov.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image" Target="../media/image22.png"/><Relationship Id="rId4" Type="http://schemas.openxmlformats.org/officeDocument/2006/relationships/oleObject" Target="../embeddings/Microsoft_Excel_97-2003_Worksheet1.xls"/></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theweightofthenation.hbo.com/"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bit.ly/34bi8" TargetMode="External"/><Relationship Id="rId2" Type="http://schemas.openxmlformats.org/officeDocument/2006/relationships/hyperlink" Target="http://bit.ly/34bi7"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bit.ly/8l78bl" TargetMode="External"/><Relationship Id="rId2" Type="http://schemas.openxmlformats.org/officeDocument/2006/relationships/hyperlink" Target="http://bit.ly/8763b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5436524"/>
            <a:ext cx="4495800" cy="1269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133600"/>
            <a:ext cx="1981200" cy="2290440"/>
          </a:xfrm>
        </p:spPr>
        <p:txBody>
          <a:bodyPr>
            <a:noAutofit/>
          </a:bodyPr>
          <a:lstStyle/>
          <a:p>
            <a:endParaRPr lang="en-US" sz="1800" b="1" dirty="0" smtClean="0"/>
          </a:p>
          <a:p>
            <a:endParaRPr lang="en-US" sz="1800" b="1" dirty="0"/>
          </a:p>
          <a:p>
            <a:pPr>
              <a:buClr>
                <a:schemeClr val="bg1"/>
              </a:buClr>
            </a:pPr>
            <a:r>
              <a:rPr lang="en-US" sz="1800" b="1" dirty="0" smtClean="0"/>
              <a:t> </a:t>
            </a:r>
          </a:p>
          <a:p>
            <a:pPr marL="285750" indent="-285750">
              <a:buClr>
                <a:schemeClr val="bg1"/>
              </a:buClr>
              <a:buFont typeface="Arial"/>
              <a:buChar char="•"/>
            </a:pPr>
            <a:r>
              <a:rPr lang="en-US" sz="1800" b="1" dirty="0" smtClean="0"/>
              <a:t>IOM APOP</a:t>
            </a:r>
          </a:p>
          <a:p>
            <a:pPr marL="285750" indent="-285750">
              <a:buClr>
                <a:schemeClr val="bg1"/>
              </a:buClr>
              <a:buFont typeface="Arial"/>
              <a:buChar char="•"/>
            </a:pPr>
            <a:r>
              <a:rPr lang="en-US" sz="1800" b="1" dirty="0" smtClean="0"/>
              <a:t>Texas CORD</a:t>
            </a:r>
          </a:p>
          <a:p>
            <a:endParaRPr lang="en-US" sz="1800" b="1" dirty="0" smtClean="0"/>
          </a:p>
          <a:p>
            <a:endParaRPr lang="en-US" sz="1800" b="1" dirty="0" smtClean="0"/>
          </a:p>
          <a:p>
            <a:endParaRPr lang="en-US" sz="1800" b="1" dirty="0"/>
          </a:p>
        </p:txBody>
      </p:sp>
      <p:sp>
        <p:nvSpPr>
          <p:cNvPr id="2" name="Title 1"/>
          <p:cNvSpPr>
            <a:spLocks noGrp="1"/>
          </p:cNvSpPr>
          <p:nvPr>
            <p:ph type="title"/>
          </p:nvPr>
        </p:nvSpPr>
        <p:spPr>
          <a:xfrm>
            <a:off x="152400" y="685800"/>
            <a:ext cx="6705600" cy="1828800"/>
          </a:xfrm>
        </p:spPr>
        <p:txBody>
          <a:bodyPr/>
          <a:lstStyle/>
          <a:p>
            <a:pPr algn="ctr">
              <a:spcAft>
                <a:spcPts val="1200"/>
              </a:spcAft>
            </a:pPr>
            <a:r>
              <a:rPr lang="en-US" sz="4400" dirty="0" smtClean="0"/>
              <a:t> </a:t>
            </a:r>
            <a:r>
              <a:rPr lang="en-US" sz="2800" dirty="0" smtClean="0"/>
              <a:t>Framing the Issue: THE Need for collective Impact</a:t>
            </a:r>
            <a:r>
              <a:rPr lang="en-US" sz="4400" dirty="0"/>
              <a:t/>
            </a:r>
            <a:br>
              <a:rPr lang="en-US" sz="4400" dirty="0"/>
            </a:br>
            <a:endParaRPr lang="en-US" sz="2000" dirty="0"/>
          </a:p>
        </p:txBody>
      </p:sp>
      <p:sp>
        <p:nvSpPr>
          <p:cNvPr id="4" name="TextBox 3"/>
          <p:cNvSpPr txBox="1"/>
          <p:nvPr/>
        </p:nvSpPr>
        <p:spPr>
          <a:xfrm>
            <a:off x="381000" y="2895601"/>
            <a:ext cx="6324600" cy="1200329"/>
          </a:xfrm>
          <a:prstGeom prst="rect">
            <a:avLst/>
          </a:prstGeom>
          <a:noFill/>
        </p:spPr>
        <p:txBody>
          <a:bodyPr wrap="square" rtlCol="0">
            <a:spAutoFit/>
          </a:bodyPr>
          <a:lstStyle/>
          <a:p>
            <a:r>
              <a:rPr lang="en-US" dirty="0" smtClean="0">
                <a:solidFill>
                  <a:schemeClr val="bg1"/>
                </a:solidFill>
              </a:rPr>
              <a:t>STEVEN H KELDER, PhD , MPH </a:t>
            </a:r>
          </a:p>
          <a:p>
            <a:r>
              <a:rPr lang="en-US" dirty="0" smtClean="0">
                <a:solidFill>
                  <a:schemeClr val="bg1"/>
                </a:solidFill>
              </a:rPr>
              <a:t>Beth Toby Grossman Distinguished Professor of Spirituality and Healing</a:t>
            </a:r>
          </a:p>
          <a:p>
            <a:endParaRPr lang="en-US" dirty="0" smtClean="0">
              <a:solidFill>
                <a:schemeClr val="bg1"/>
              </a:solidFill>
            </a:endParaRPr>
          </a:p>
        </p:txBody>
      </p:sp>
      <p:pic>
        <p:nvPicPr>
          <p:cNvPr id="6" name="Picture 5" descr="dchllogo_center_col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1400" y="5638800"/>
            <a:ext cx="1981200" cy="990600"/>
          </a:xfrm>
          <a:prstGeom prst="rect">
            <a:avLst/>
          </a:prstGeom>
        </p:spPr>
      </p:pic>
      <p:pic>
        <p:nvPicPr>
          <p:cNvPr id="7" name="Picture 6" descr="SPH-Aus_2c_hor+below_pms.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5400" y="5686459"/>
            <a:ext cx="2006339" cy="1020525"/>
          </a:xfrm>
          <a:prstGeom prst="rect">
            <a:avLst/>
          </a:prstGeom>
        </p:spPr>
      </p:pic>
    </p:spTree>
    <p:extLst>
      <p:ext uri="{BB962C8B-B14F-4D97-AF65-F5344CB8AC3E}">
        <p14:creationId xmlns:p14="http://schemas.microsoft.com/office/powerpoint/2010/main" val="2206920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50900" y="492125"/>
            <a:ext cx="7392988" cy="522288"/>
          </a:xfrm>
        </p:spPr>
        <p:txBody>
          <a:bodyPr/>
          <a:lstStyle/>
          <a:p>
            <a:r>
              <a:rPr lang="en-US" dirty="0" smtClean="0">
                <a:solidFill>
                  <a:schemeClr val="bg1">
                    <a:lumMod val="95000"/>
                  </a:schemeClr>
                </a:solidFill>
                <a:ea typeface="ＭＳ Ｐゴシック" pitchFamily="34" charset="-128"/>
              </a:rPr>
              <a:t>Physical Activity Strategies</a:t>
            </a:r>
            <a:br>
              <a:rPr lang="en-US" dirty="0" smtClean="0">
                <a:solidFill>
                  <a:schemeClr val="bg1">
                    <a:lumMod val="95000"/>
                  </a:schemeClr>
                </a:solidFill>
                <a:ea typeface="ＭＳ Ｐゴシック" pitchFamily="34" charset="-128"/>
              </a:rPr>
            </a:br>
            <a:r>
              <a:rPr lang="en-US" dirty="0" smtClean="0">
                <a:solidFill>
                  <a:schemeClr val="bg1">
                    <a:lumMod val="95000"/>
                  </a:schemeClr>
                </a:solidFill>
                <a:ea typeface="ＭＳ Ｐゴシック" pitchFamily="34" charset="-128"/>
              </a:rPr>
              <a:t> Recommendation 1</a:t>
            </a:r>
          </a:p>
        </p:txBody>
      </p:sp>
      <p:sp>
        <p:nvSpPr>
          <p:cNvPr id="32771" name="Content Placeholder 2"/>
          <p:cNvSpPr>
            <a:spLocks noGrp="1"/>
          </p:cNvSpPr>
          <p:nvPr>
            <p:ph idx="1"/>
          </p:nvPr>
        </p:nvSpPr>
        <p:spPr>
          <a:xfrm>
            <a:off x="228600" y="1604963"/>
            <a:ext cx="8686800" cy="5786437"/>
          </a:xfrm>
        </p:spPr>
        <p:txBody>
          <a:bodyPr/>
          <a:lstStyle/>
          <a:p>
            <a:pPr marL="168275" indent="-168275"/>
            <a:r>
              <a:rPr lang="en-US" sz="2500" b="1" dirty="0" smtClean="0">
                <a:ea typeface="ＭＳ Ｐゴシック" pitchFamily="34" charset="-128"/>
              </a:rPr>
              <a:t>Strategy 1-1: </a:t>
            </a:r>
            <a:r>
              <a:rPr lang="en-US" sz="2500" dirty="0" smtClean="0">
                <a:ea typeface="ＭＳ Ｐゴシック" pitchFamily="34" charset="-128"/>
              </a:rPr>
              <a:t>Enhance the physical and built environment. </a:t>
            </a:r>
          </a:p>
          <a:p>
            <a:pPr marL="168275" indent="-168275"/>
            <a:r>
              <a:rPr lang="en-US" sz="2500" b="1" dirty="0" smtClean="0">
                <a:ea typeface="ＭＳ Ｐゴシック" pitchFamily="34" charset="-128"/>
              </a:rPr>
              <a:t>Strategy 1-2: </a:t>
            </a:r>
            <a:r>
              <a:rPr lang="en-US" sz="2500" dirty="0" smtClean="0">
                <a:ea typeface="ＭＳ Ｐゴシック" pitchFamily="34" charset="-128"/>
              </a:rPr>
              <a:t>Provide and support community programs designed to increase physical activity. </a:t>
            </a:r>
          </a:p>
          <a:p>
            <a:pPr marL="168275" indent="-168275"/>
            <a:r>
              <a:rPr lang="en-US" sz="2500" b="1" dirty="0" smtClean="0">
                <a:ea typeface="ＭＳ Ｐゴシック" pitchFamily="34" charset="-128"/>
              </a:rPr>
              <a:t>Strategy 1-3: </a:t>
            </a:r>
            <a:r>
              <a:rPr lang="en-US" sz="2500" dirty="0" smtClean="0">
                <a:ea typeface="ＭＳ Ｐゴシック" pitchFamily="34" charset="-128"/>
              </a:rPr>
              <a:t>Adopt physical activity requirements for licensed child care </a:t>
            </a:r>
            <a:r>
              <a:rPr lang="en-US" sz="2500" dirty="0" smtClean="0">
                <a:ea typeface="ＭＳ Ｐゴシック" pitchFamily="34" charset="-128"/>
              </a:rPr>
              <a:t>providers</a:t>
            </a:r>
            <a:r>
              <a:rPr lang="en-US" sz="2500" dirty="0">
                <a:ea typeface="ＭＳ Ｐゴシック" pitchFamily="34" charset="-128"/>
              </a:rPr>
              <a:t> </a:t>
            </a:r>
            <a:r>
              <a:rPr lang="en-US" sz="2500" dirty="0" smtClean="0">
                <a:ea typeface="ＭＳ Ｐゴシック" pitchFamily="34" charset="-128"/>
              </a:rPr>
              <a:t>(15 min per hour)</a:t>
            </a:r>
            <a:endParaRPr lang="en-US" sz="2500" dirty="0" smtClean="0">
              <a:ea typeface="ＭＳ Ｐゴシック" pitchFamily="34" charset="-128"/>
            </a:endParaRPr>
          </a:p>
          <a:p>
            <a:pPr marL="168275" indent="-168275"/>
            <a:r>
              <a:rPr lang="en-US" sz="2500" b="1" dirty="0" smtClean="0">
                <a:ea typeface="ＭＳ Ｐゴシック" pitchFamily="34" charset="-128"/>
              </a:rPr>
              <a:t>Strategy 1-4: </a:t>
            </a:r>
            <a:r>
              <a:rPr lang="en-US" sz="2500" dirty="0" smtClean="0">
                <a:ea typeface="ＭＳ Ｐゴシック" pitchFamily="34" charset="-128"/>
              </a:rPr>
              <a:t>Provide support for the science and practice of physical activity.</a:t>
            </a:r>
          </a:p>
          <a:p>
            <a:pPr marL="0" indent="0"/>
            <a:endParaRPr lang="en-US" sz="1800" dirty="0" smtClean="0">
              <a:ea typeface="ＭＳ Ｐゴシック" pitchFamily="34" charset="-128"/>
            </a:endParaRPr>
          </a:p>
          <a:p>
            <a:pPr marL="0" indent="0">
              <a:buNone/>
            </a:pPr>
            <a:endParaRPr lang="en-US" sz="1500" dirty="0" smtClean="0">
              <a:ea typeface="ＭＳ Ｐゴシック" pitchFamily="34" charset="-128"/>
            </a:endParaRPr>
          </a:p>
          <a:p>
            <a:pPr marL="0" indent="0"/>
            <a:endParaRPr lang="en-US" sz="1500" dirty="0" smtClean="0">
              <a:ea typeface="ＭＳ Ｐゴシック" pitchFamily="34" charset="-128"/>
            </a:endParaRPr>
          </a:p>
        </p:txBody>
      </p:sp>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087" y="4651375"/>
            <a:ext cx="1712913"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795" y="4651375"/>
            <a:ext cx="149542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50900" y="492125"/>
            <a:ext cx="7392988" cy="522288"/>
          </a:xfrm>
        </p:spPr>
        <p:txBody>
          <a:bodyPr/>
          <a:lstStyle/>
          <a:p>
            <a:r>
              <a:rPr lang="en-US" dirty="0" smtClean="0">
                <a:solidFill>
                  <a:schemeClr val="bg1">
                    <a:lumMod val="95000"/>
                  </a:schemeClr>
                </a:solidFill>
                <a:ea typeface="ＭＳ Ｐゴシック" pitchFamily="34" charset="-128"/>
              </a:rPr>
              <a:t>Physical Activity Strategies</a:t>
            </a:r>
            <a:br>
              <a:rPr lang="en-US" dirty="0" smtClean="0">
                <a:solidFill>
                  <a:schemeClr val="bg1">
                    <a:lumMod val="95000"/>
                  </a:schemeClr>
                </a:solidFill>
                <a:ea typeface="ＭＳ Ｐゴシック" pitchFamily="34" charset="-128"/>
              </a:rPr>
            </a:br>
            <a:r>
              <a:rPr lang="en-US" dirty="0" smtClean="0">
                <a:solidFill>
                  <a:schemeClr val="bg1">
                    <a:lumMod val="95000"/>
                  </a:schemeClr>
                </a:solidFill>
                <a:ea typeface="ＭＳ Ｐゴシック" pitchFamily="34" charset="-128"/>
              </a:rPr>
              <a:t> Recommendation 1</a:t>
            </a:r>
          </a:p>
        </p:txBody>
      </p:sp>
      <p:sp>
        <p:nvSpPr>
          <p:cNvPr id="32771" name="Content Placeholder 2"/>
          <p:cNvSpPr>
            <a:spLocks noGrp="1"/>
          </p:cNvSpPr>
          <p:nvPr>
            <p:ph idx="1"/>
          </p:nvPr>
        </p:nvSpPr>
        <p:spPr>
          <a:xfrm>
            <a:off x="228600" y="1604963"/>
            <a:ext cx="8686800" cy="5786437"/>
          </a:xfrm>
        </p:spPr>
        <p:txBody>
          <a:bodyPr/>
          <a:lstStyle/>
          <a:p>
            <a:pPr marL="168275" indent="-168275"/>
            <a:r>
              <a:rPr lang="en-US" sz="2500" b="1" dirty="0" smtClean="0">
                <a:solidFill>
                  <a:srgbClr val="FF0000"/>
                </a:solidFill>
                <a:ea typeface="ＭＳ Ｐゴシック" pitchFamily="34" charset="-128"/>
              </a:rPr>
              <a:t>Strategy 1-1: </a:t>
            </a:r>
            <a:r>
              <a:rPr lang="en-US" sz="2500" dirty="0" smtClean="0">
                <a:solidFill>
                  <a:srgbClr val="FF0000"/>
                </a:solidFill>
                <a:ea typeface="ＭＳ Ｐゴシック" pitchFamily="34" charset="-128"/>
              </a:rPr>
              <a:t>Enhance the physical and built </a:t>
            </a:r>
            <a:r>
              <a:rPr lang="en-US" sz="2500" dirty="0" smtClean="0">
                <a:solidFill>
                  <a:srgbClr val="FF0000"/>
                </a:solidFill>
                <a:ea typeface="ＭＳ Ｐゴシック" pitchFamily="34" charset="-128"/>
              </a:rPr>
              <a:t>environment (HB 1102; SB 565)</a:t>
            </a:r>
            <a:r>
              <a:rPr lang="en-US" sz="2500" dirty="0" smtClean="0">
                <a:ea typeface="ＭＳ Ｐゴシック" pitchFamily="34" charset="-128"/>
              </a:rPr>
              <a:t>. </a:t>
            </a:r>
            <a:endParaRPr lang="en-US" sz="2500" dirty="0" smtClean="0">
              <a:ea typeface="ＭＳ Ｐゴシック" pitchFamily="34" charset="-128"/>
            </a:endParaRPr>
          </a:p>
          <a:p>
            <a:pPr marL="168275" indent="-168275"/>
            <a:r>
              <a:rPr lang="en-US" sz="2500" b="1" dirty="0" smtClean="0">
                <a:solidFill>
                  <a:srgbClr val="FF0000"/>
                </a:solidFill>
                <a:ea typeface="ＭＳ Ｐゴシック" pitchFamily="34" charset="-128"/>
              </a:rPr>
              <a:t>Strategy 1-2: </a:t>
            </a:r>
            <a:r>
              <a:rPr lang="en-US" sz="2500" dirty="0" smtClean="0">
                <a:solidFill>
                  <a:srgbClr val="FF0000"/>
                </a:solidFill>
                <a:ea typeface="ＭＳ Ｐゴシック" pitchFamily="34" charset="-128"/>
              </a:rPr>
              <a:t>Provide and support community programs designed to increase physical </a:t>
            </a:r>
            <a:r>
              <a:rPr lang="en-US" sz="2500" dirty="0" smtClean="0">
                <a:solidFill>
                  <a:srgbClr val="FF0000"/>
                </a:solidFill>
                <a:ea typeface="ＭＳ Ｐゴシック" pitchFamily="34" charset="-128"/>
              </a:rPr>
              <a:t>activity (HB 128, 137, 924). </a:t>
            </a:r>
            <a:endParaRPr lang="en-US" sz="2500" dirty="0" smtClean="0">
              <a:solidFill>
                <a:srgbClr val="FF0000"/>
              </a:solidFill>
              <a:ea typeface="ＭＳ Ｐゴシック" pitchFamily="34" charset="-128"/>
            </a:endParaRPr>
          </a:p>
          <a:p>
            <a:pPr marL="168275" indent="-168275"/>
            <a:r>
              <a:rPr lang="en-US" sz="2500" b="1" dirty="0" smtClean="0">
                <a:ea typeface="ＭＳ Ｐゴシック" pitchFamily="34" charset="-128"/>
              </a:rPr>
              <a:t>Strategy 1-3: </a:t>
            </a:r>
            <a:r>
              <a:rPr lang="en-US" sz="2500" dirty="0" smtClean="0">
                <a:ea typeface="ＭＳ Ｐゴシック" pitchFamily="34" charset="-128"/>
              </a:rPr>
              <a:t>Adopt physical activity requirements for licensed child care </a:t>
            </a:r>
            <a:r>
              <a:rPr lang="en-US" sz="2500" dirty="0" smtClean="0">
                <a:ea typeface="ＭＳ Ｐゴシック" pitchFamily="34" charset="-128"/>
              </a:rPr>
              <a:t>providers</a:t>
            </a:r>
            <a:r>
              <a:rPr lang="en-US" sz="2500" dirty="0">
                <a:ea typeface="ＭＳ Ｐゴシック" pitchFamily="34" charset="-128"/>
              </a:rPr>
              <a:t> </a:t>
            </a:r>
            <a:r>
              <a:rPr lang="en-US" sz="2500" dirty="0" smtClean="0">
                <a:ea typeface="ＭＳ Ｐゴシック" pitchFamily="34" charset="-128"/>
              </a:rPr>
              <a:t>(15 min per hour)</a:t>
            </a:r>
            <a:endParaRPr lang="en-US" sz="2500" dirty="0" smtClean="0">
              <a:ea typeface="ＭＳ Ｐゴシック" pitchFamily="34" charset="-128"/>
            </a:endParaRPr>
          </a:p>
          <a:p>
            <a:pPr marL="168275" indent="-168275"/>
            <a:r>
              <a:rPr lang="en-US" sz="2500" b="1" dirty="0" smtClean="0">
                <a:ea typeface="ＭＳ Ｐゴシック" pitchFamily="34" charset="-128"/>
              </a:rPr>
              <a:t>Strategy 1-4: </a:t>
            </a:r>
            <a:r>
              <a:rPr lang="en-US" sz="2500" dirty="0" smtClean="0">
                <a:ea typeface="ＭＳ Ｐゴシック" pitchFamily="34" charset="-128"/>
              </a:rPr>
              <a:t>Provide support for the science and practice of physical activity.</a:t>
            </a:r>
          </a:p>
          <a:p>
            <a:pPr marL="0" indent="0"/>
            <a:endParaRPr lang="en-US" sz="1800" dirty="0" smtClean="0">
              <a:ea typeface="ＭＳ Ｐゴシック" pitchFamily="34" charset="-128"/>
            </a:endParaRPr>
          </a:p>
          <a:p>
            <a:pPr marL="0" indent="0">
              <a:buNone/>
            </a:pPr>
            <a:endParaRPr lang="en-US" sz="1500" dirty="0" smtClean="0">
              <a:ea typeface="ＭＳ Ｐゴシック" pitchFamily="34" charset="-128"/>
            </a:endParaRPr>
          </a:p>
          <a:p>
            <a:pPr marL="0" indent="0"/>
            <a:endParaRPr lang="en-US" sz="1500" dirty="0" smtClean="0">
              <a:ea typeface="ＭＳ Ｐゴシック" pitchFamily="34" charset="-128"/>
            </a:endParaRPr>
          </a:p>
        </p:txBody>
      </p:sp>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087" y="4651375"/>
            <a:ext cx="1712913"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795" y="4651375"/>
            <a:ext cx="149542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529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304800"/>
            <a:ext cx="8686799" cy="954088"/>
          </a:xfrm>
        </p:spPr>
        <p:txBody>
          <a:bodyPr/>
          <a:lstStyle/>
          <a:p>
            <a:r>
              <a:rPr lang="en-US" sz="2400" dirty="0" smtClean="0">
                <a:solidFill>
                  <a:schemeClr val="bg1">
                    <a:lumMod val="95000"/>
                  </a:schemeClr>
                </a:solidFill>
                <a:ea typeface="ＭＳ Ｐゴシック" pitchFamily="34" charset="-128"/>
              </a:rPr>
              <a:t>Strategy 1-4: Provide support for the science and practice of physical activity</a:t>
            </a:r>
          </a:p>
        </p:txBody>
      </p:sp>
      <p:pic>
        <p:nvPicPr>
          <p:cNvPr id="36867" name="Content Placeholder 5" descr="PlanCover_final.png"/>
          <p:cNvPicPr>
            <a:picLocks noGrp="1" noChangeAspect="1"/>
          </p:cNvPicPr>
          <p:nvPr>
            <p:ph idx="1"/>
          </p:nvPr>
        </p:nvPicPr>
        <p:blipFill>
          <a:blip r:embed="rId3" cstate="print"/>
          <a:srcRect/>
          <a:stretch>
            <a:fillRect/>
          </a:stretch>
        </p:blipFill>
        <p:spPr>
          <a:xfrm>
            <a:off x="5886450" y="1949450"/>
            <a:ext cx="2647950" cy="3435350"/>
          </a:xfrm>
        </p:spPr>
      </p:pic>
      <p:pic>
        <p:nvPicPr>
          <p:cNvPr id="36868" name="Picture 8" descr="Pages from prerep.jpg"/>
          <p:cNvPicPr>
            <a:picLocks noChangeAspect="1"/>
          </p:cNvPicPr>
          <p:nvPr/>
        </p:nvPicPr>
        <p:blipFill>
          <a:blip r:embed="rId4" cstate="print"/>
          <a:srcRect/>
          <a:stretch>
            <a:fillRect/>
          </a:stretch>
        </p:blipFill>
        <p:spPr bwMode="auto">
          <a:xfrm>
            <a:off x="596900" y="2278063"/>
            <a:ext cx="2651125" cy="3430587"/>
          </a:xfrm>
          <a:prstGeom prst="rect">
            <a:avLst/>
          </a:prstGeom>
          <a:noFill/>
          <a:ln w="9525">
            <a:noFill/>
            <a:miter lim="800000"/>
            <a:headEnd/>
            <a:tailEnd/>
          </a:ln>
        </p:spPr>
      </p:pic>
      <p:pic>
        <p:nvPicPr>
          <p:cNvPr id="36869" name="Picture Placeholder 7" descr="gdlns_cvr_lrg.gif"/>
          <p:cNvPicPr>
            <a:picLocks noGrp="1" noChangeAspect="1"/>
          </p:cNvPicPr>
          <p:nvPr>
            <p:ph type="pic" sz="quarter" idx="10"/>
          </p:nvPr>
        </p:nvPicPr>
        <p:blipFill>
          <a:blip r:embed="rId5" cstate="print"/>
          <a:srcRect l="140" r="140"/>
          <a:stretch>
            <a:fillRect/>
          </a:stretch>
        </p:blipFill>
        <p:spPr>
          <a:xfrm>
            <a:off x="3248025" y="2647950"/>
            <a:ext cx="2652713" cy="344963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50900" y="609600"/>
            <a:ext cx="7392988" cy="1014413"/>
          </a:xfrm>
        </p:spPr>
        <p:txBody>
          <a:bodyPr/>
          <a:lstStyle/>
          <a:p>
            <a:r>
              <a:rPr lang="en-US" dirty="0" smtClean="0">
                <a:solidFill>
                  <a:schemeClr val="bg1">
                    <a:lumMod val="95000"/>
                  </a:schemeClr>
                </a:solidFill>
                <a:ea typeface="ＭＳ Ｐゴシック" pitchFamily="34" charset="-128"/>
              </a:rPr>
              <a:t>Food and Beverage Strategies</a:t>
            </a:r>
            <a:br>
              <a:rPr lang="en-US" dirty="0" smtClean="0">
                <a:solidFill>
                  <a:schemeClr val="bg1">
                    <a:lumMod val="95000"/>
                  </a:schemeClr>
                </a:solidFill>
                <a:ea typeface="ＭＳ Ｐゴシック" pitchFamily="34" charset="-128"/>
              </a:rPr>
            </a:br>
            <a:r>
              <a:rPr lang="en-US" dirty="0" smtClean="0">
                <a:solidFill>
                  <a:schemeClr val="bg1">
                    <a:lumMod val="95000"/>
                  </a:schemeClr>
                </a:solidFill>
                <a:ea typeface="ＭＳ Ｐゴシック" pitchFamily="34" charset="-128"/>
              </a:rPr>
              <a:t> Recommendation 2</a:t>
            </a:r>
            <a:br>
              <a:rPr lang="en-US" dirty="0" smtClean="0">
                <a:solidFill>
                  <a:schemeClr val="bg1">
                    <a:lumMod val="95000"/>
                  </a:schemeClr>
                </a:solidFill>
                <a:ea typeface="ＭＳ Ｐゴシック" pitchFamily="34" charset="-128"/>
              </a:rPr>
            </a:br>
            <a:endParaRPr lang="en-US" dirty="0" smtClean="0">
              <a:solidFill>
                <a:schemeClr val="bg1">
                  <a:lumMod val="95000"/>
                </a:schemeClr>
              </a:solidFill>
              <a:ea typeface="ＭＳ Ｐゴシック" pitchFamily="34" charset="-128"/>
            </a:endParaRPr>
          </a:p>
        </p:txBody>
      </p:sp>
      <p:sp>
        <p:nvSpPr>
          <p:cNvPr id="40963" name="Content Placeholder 2"/>
          <p:cNvSpPr>
            <a:spLocks noGrp="1"/>
          </p:cNvSpPr>
          <p:nvPr>
            <p:ph idx="1"/>
          </p:nvPr>
        </p:nvSpPr>
        <p:spPr>
          <a:xfrm>
            <a:off x="152400" y="1600201"/>
            <a:ext cx="8839200" cy="5029200"/>
          </a:xfrm>
        </p:spPr>
        <p:txBody>
          <a:bodyPr/>
          <a:lstStyle/>
          <a:p>
            <a:pPr marL="168275" indent="-168275"/>
            <a:r>
              <a:rPr lang="en-US" sz="2000" b="1" dirty="0" smtClean="0">
                <a:ea typeface="ＭＳ Ｐゴシック" pitchFamily="34" charset="-128"/>
              </a:rPr>
              <a:t>Strategy 2-1: </a:t>
            </a:r>
            <a:r>
              <a:rPr lang="en-US" sz="2000" dirty="0" smtClean="0">
                <a:ea typeface="ＭＳ Ｐゴシック" pitchFamily="34" charset="-128"/>
              </a:rPr>
              <a:t>Adopt policies and implement practices to reduce overconsumption of sugar-sweetened beverages.  </a:t>
            </a:r>
          </a:p>
          <a:p>
            <a:pPr marL="168275" indent="-168275"/>
            <a:r>
              <a:rPr lang="en-US" sz="2000" b="1" dirty="0" smtClean="0">
                <a:ea typeface="ＭＳ Ｐゴシック" pitchFamily="34" charset="-128"/>
              </a:rPr>
              <a:t>Strategy 2-2: </a:t>
            </a:r>
            <a:r>
              <a:rPr lang="en-US" sz="2000" dirty="0" smtClean="0">
                <a:ea typeface="ＭＳ Ｐゴシック" pitchFamily="34" charset="-128"/>
              </a:rPr>
              <a:t>Increase the availability of lower-calorie and healthier food and beverage options for children in restaurants. </a:t>
            </a:r>
          </a:p>
          <a:p>
            <a:pPr marL="168275" indent="-168275"/>
            <a:r>
              <a:rPr lang="en-US" sz="2000" b="1" dirty="0" smtClean="0">
                <a:ea typeface="ＭＳ Ｐゴシック" pitchFamily="34" charset="-128"/>
              </a:rPr>
              <a:t>Strategy 2-3: </a:t>
            </a:r>
            <a:r>
              <a:rPr lang="en-US" sz="2000" dirty="0" smtClean="0">
                <a:ea typeface="ＭＳ Ｐゴシック" pitchFamily="34" charset="-128"/>
              </a:rPr>
              <a:t>Use strong nutritional standards for all foods and beverages sold or provided through the government, and ensure that these healthy options are available in all places frequented by the public.</a:t>
            </a:r>
          </a:p>
          <a:p>
            <a:pPr marL="168275" indent="-168275"/>
            <a:r>
              <a:rPr lang="en-US" sz="2000" b="1" dirty="0" smtClean="0">
                <a:ea typeface="ＭＳ Ｐゴシック" pitchFamily="34" charset="-128"/>
              </a:rPr>
              <a:t>Strategy 2-4: </a:t>
            </a:r>
            <a:r>
              <a:rPr lang="en-US" sz="2000" dirty="0" smtClean="0">
                <a:ea typeface="ＭＳ Ｐゴシック" pitchFamily="34" charset="-128"/>
              </a:rPr>
              <a:t>Use financial incentives and zoning strategies to improve local food environments, linking incentives to stores that commit to healthy food promotion.</a:t>
            </a:r>
          </a:p>
          <a:p>
            <a:pPr marL="168275" indent="-168275"/>
            <a:r>
              <a:rPr lang="en-US" sz="2000" b="1" dirty="0" smtClean="0">
                <a:ea typeface="ＭＳ Ｐゴシック" pitchFamily="34" charset="-128"/>
              </a:rPr>
              <a:t>Strategy 2-5: </a:t>
            </a:r>
            <a:r>
              <a:rPr lang="en-US" sz="2000" dirty="0" smtClean="0">
                <a:ea typeface="ＭＳ Ｐゴシック" pitchFamily="34" charset="-128"/>
              </a:rPr>
              <a:t>Examine the effects of U.S. agriculture policies on diets and obesity.</a:t>
            </a:r>
          </a:p>
          <a:p>
            <a:pPr marL="0" indent="0"/>
            <a:endParaRPr lang="en-US" sz="1500" dirty="0" smtClean="0">
              <a:ea typeface="ＭＳ Ｐゴシック" pitchFamily="34" charset="-128"/>
            </a:endParaRPr>
          </a:p>
          <a:p>
            <a:pPr marL="0" indent="0"/>
            <a:endParaRPr lang="en-US" sz="1500" dirty="0" smtClean="0">
              <a:ea typeface="ＭＳ Ｐゴシック" pitchFamily="34" charset="-128"/>
            </a:endParaRPr>
          </a:p>
          <a:p>
            <a:pPr marL="0" indent="0"/>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50900" y="609600"/>
            <a:ext cx="7392988" cy="1014413"/>
          </a:xfrm>
        </p:spPr>
        <p:txBody>
          <a:bodyPr/>
          <a:lstStyle/>
          <a:p>
            <a:r>
              <a:rPr lang="en-US" dirty="0" smtClean="0">
                <a:solidFill>
                  <a:schemeClr val="bg1">
                    <a:lumMod val="95000"/>
                  </a:schemeClr>
                </a:solidFill>
                <a:ea typeface="ＭＳ Ｐゴシック" pitchFamily="34" charset="-128"/>
              </a:rPr>
              <a:t>Food and Beverage Strategies</a:t>
            </a:r>
            <a:br>
              <a:rPr lang="en-US" dirty="0" smtClean="0">
                <a:solidFill>
                  <a:schemeClr val="bg1">
                    <a:lumMod val="95000"/>
                  </a:schemeClr>
                </a:solidFill>
                <a:ea typeface="ＭＳ Ｐゴシック" pitchFamily="34" charset="-128"/>
              </a:rPr>
            </a:br>
            <a:r>
              <a:rPr lang="en-US" dirty="0" smtClean="0">
                <a:solidFill>
                  <a:schemeClr val="bg1">
                    <a:lumMod val="95000"/>
                  </a:schemeClr>
                </a:solidFill>
                <a:ea typeface="ＭＳ Ｐゴシック" pitchFamily="34" charset="-128"/>
              </a:rPr>
              <a:t> Recommendation 2</a:t>
            </a:r>
            <a:br>
              <a:rPr lang="en-US" dirty="0" smtClean="0">
                <a:solidFill>
                  <a:schemeClr val="bg1">
                    <a:lumMod val="95000"/>
                  </a:schemeClr>
                </a:solidFill>
                <a:ea typeface="ＭＳ Ｐゴシック" pitchFamily="34" charset="-128"/>
              </a:rPr>
            </a:br>
            <a:endParaRPr lang="en-US" dirty="0" smtClean="0">
              <a:solidFill>
                <a:schemeClr val="bg1">
                  <a:lumMod val="95000"/>
                </a:schemeClr>
              </a:solidFill>
              <a:ea typeface="ＭＳ Ｐゴシック" pitchFamily="34" charset="-128"/>
            </a:endParaRPr>
          </a:p>
        </p:txBody>
      </p:sp>
      <p:sp>
        <p:nvSpPr>
          <p:cNvPr id="40963" name="Content Placeholder 2"/>
          <p:cNvSpPr>
            <a:spLocks noGrp="1"/>
          </p:cNvSpPr>
          <p:nvPr>
            <p:ph idx="1"/>
          </p:nvPr>
        </p:nvSpPr>
        <p:spPr>
          <a:xfrm>
            <a:off x="152400" y="1600201"/>
            <a:ext cx="8839200" cy="5029200"/>
          </a:xfrm>
        </p:spPr>
        <p:txBody>
          <a:bodyPr/>
          <a:lstStyle/>
          <a:p>
            <a:pPr marL="168275" indent="-168275"/>
            <a:r>
              <a:rPr lang="en-US" sz="2000" b="1" dirty="0" smtClean="0">
                <a:solidFill>
                  <a:srgbClr val="FF0000"/>
                </a:solidFill>
                <a:ea typeface="ＭＳ Ｐゴシック" pitchFamily="34" charset="-128"/>
              </a:rPr>
              <a:t>Strategy 2-1: </a:t>
            </a:r>
            <a:r>
              <a:rPr lang="en-US" sz="2000" dirty="0" smtClean="0">
                <a:solidFill>
                  <a:srgbClr val="FF0000"/>
                </a:solidFill>
                <a:ea typeface="ＭＳ Ｐゴシック" pitchFamily="34" charset="-128"/>
              </a:rPr>
              <a:t>Adopt policies and implement practices to reduce overconsumption of sugar-sweetened </a:t>
            </a:r>
            <a:r>
              <a:rPr lang="en-US" sz="2000" dirty="0" smtClean="0">
                <a:solidFill>
                  <a:srgbClr val="FF0000"/>
                </a:solidFill>
                <a:ea typeface="ＭＳ Ｐゴシック" pitchFamily="34" charset="-128"/>
              </a:rPr>
              <a:t>beverages (SB 493; HB 779. 735,   </a:t>
            </a:r>
            <a:endParaRPr lang="en-US" sz="2000" dirty="0" smtClean="0">
              <a:solidFill>
                <a:srgbClr val="FF0000"/>
              </a:solidFill>
              <a:ea typeface="ＭＳ Ｐゴシック" pitchFamily="34" charset="-128"/>
            </a:endParaRPr>
          </a:p>
          <a:p>
            <a:pPr marL="168275" indent="-168275"/>
            <a:r>
              <a:rPr lang="en-US" sz="2000" b="1" dirty="0" smtClean="0">
                <a:ea typeface="ＭＳ Ｐゴシック" pitchFamily="34" charset="-128"/>
              </a:rPr>
              <a:t>Strategy 2-2: </a:t>
            </a:r>
            <a:r>
              <a:rPr lang="en-US" sz="2000" dirty="0" smtClean="0">
                <a:ea typeface="ＭＳ Ｐゴシック" pitchFamily="34" charset="-128"/>
              </a:rPr>
              <a:t>Increase the availability of lower-calorie and healthier food and beverage options for children in restaurants. </a:t>
            </a:r>
          </a:p>
          <a:p>
            <a:pPr marL="168275" indent="-168275"/>
            <a:r>
              <a:rPr lang="en-US" sz="2000" b="1" dirty="0" smtClean="0">
                <a:solidFill>
                  <a:srgbClr val="FF0000"/>
                </a:solidFill>
                <a:ea typeface="ＭＳ Ｐゴシック" pitchFamily="34" charset="-128"/>
              </a:rPr>
              <a:t>Strategy 2-3: </a:t>
            </a:r>
            <a:r>
              <a:rPr lang="en-US" sz="2000" dirty="0" smtClean="0">
                <a:solidFill>
                  <a:srgbClr val="FF0000"/>
                </a:solidFill>
                <a:ea typeface="ＭＳ Ｐゴシック" pitchFamily="34" charset="-128"/>
              </a:rPr>
              <a:t>Use strong nutritional standards for all foods and beverages sold or provided through the government, and ensure that these healthy options are available in all places frequented by the </a:t>
            </a:r>
            <a:r>
              <a:rPr lang="en-US" sz="2000" dirty="0" smtClean="0">
                <a:solidFill>
                  <a:srgbClr val="FF0000"/>
                </a:solidFill>
                <a:ea typeface="ＭＳ Ｐゴシック" pitchFamily="34" charset="-128"/>
              </a:rPr>
              <a:t>public (HB 523, 751, 948, 1101. 1827, 3434)</a:t>
            </a:r>
            <a:endParaRPr lang="en-US" sz="2000" dirty="0" smtClean="0">
              <a:solidFill>
                <a:srgbClr val="FF0000"/>
              </a:solidFill>
              <a:ea typeface="ＭＳ Ｐゴシック" pitchFamily="34" charset="-128"/>
            </a:endParaRPr>
          </a:p>
          <a:p>
            <a:pPr marL="168275" indent="-168275"/>
            <a:r>
              <a:rPr lang="en-US" sz="2000" b="1" dirty="0" smtClean="0">
                <a:solidFill>
                  <a:srgbClr val="FF0000"/>
                </a:solidFill>
                <a:ea typeface="ＭＳ Ｐゴシック" pitchFamily="34" charset="-128"/>
              </a:rPr>
              <a:t>Strategy 2-4: </a:t>
            </a:r>
            <a:r>
              <a:rPr lang="en-US" sz="2000" dirty="0" smtClean="0">
                <a:solidFill>
                  <a:srgbClr val="FF0000"/>
                </a:solidFill>
                <a:ea typeface="ＭＳ Ｐゴシック" pitchFamily="34" charset="-128"/>
              </a:rPr>
              <a:t>Use financial incentives and zoning strategies to improve local food environments, linking incentives to stores that commit to healthy food </a:t>
            </a:r>
            <a:r>
              <a:rPr lang="en-US" sz="2000" dirty="0" smtClean="0">
                <a:solidFill>
                  <a:srgbClr val="FF0000"/>
                </a:solidFill>
                <a:ea typeface="ＭＳ Ｐゴシック" pitchFamily="34" charset="-128"/>
              </a:rPr>
              <a:t>promotion (SB 133, 415, 403; HB254,725, 1221, 3616, 3631).</a:t>
            </a:r>
            <a:endParaRPr lang="en-US" sz="2000" dirty="0" smtClean="0">
              <a:solidFill>
                <a:srgbClr val="FF0000"/>
              </a:solidFill>
              <a:ea typeface="ＭＳ Ｐゴシック" pitchFamily="34" charset="-128"/>
            </a:endParaRPr>
          </a:p>
          <a:p>
            <a:pPr marL="168275" indent="-168275"/>
            <a:r>
              <a:rPr lang="en-US" sz="2000" b="1" dirty="0" smtClean="0">
                <a:ea typeface="ＭＳ Ｐゴシック" pitchFamily="34" charset="-128"/>
              </a:rPr>
              <a:t>Strategy 2-5: </a:t>
            </a:r>
            <a:r>
              <a:rPr lang="en-US" sz="2000" dirty="0" smtClean="0">
                <a:ea typeface="ＭＳ Ｐゴシック" pitchFamily="34" charset="-128"/>
              </a:rPr>
              <a:t>Examine the effects of U.S. agriculture policies on diets and </a:t>
            </a:r>
            <a:r>
              <a:rPr lang="en-US" sz="2000" dirty="0" smtClean="0">
                <a:ea typeface="ＭＳ Ｐゴシック" pitchFamily="34" charset="-128"/>
              </a:rPr>
              <a:t>obesity.</a:t>
            </a:r>
            <a:endParaRPr lang="en-US" sz="2000" dirty="0" smtClean="0">
              <a:ea typeface="ＭＳ Ｐゴシック" pitchFamily="34" charset="-128"/>
            </a:endParaRPr>
          </a:p>
          <a:p>
            <a:pPr marL="0" indent="0"/>
            <a:endParaRPr lang="en-US" sz="1500" dirty="0" smtClean="0">
              <a:ea typeface="ＭＳ Ｐゴシック" pitchFamily="34" charset="-128"/>
            </a:endParaRPr>
          </a:p>
          <a:p>
            <a:pPr marL="0" indent="0"/>
            <a:endParaRPr lang="en-US" sz="1500" dirty="0" smtClean="0">
              <a:ea typeface="ＭＳ Ｐゴシック" pitchFamily="34" charset="-128"/>
            </a:endParaRPr>
          </a:p>
          <a:p>
            <a:pPr marL="0" indent="0"/>
            <a:endParaRPr lang="en-US" dirty="0" smtClean="0">
              <a:ea typeface="ＭＳ Ｐゴシック" pitchFamily="34" charset="-128"/>
            </a:endParaRPr>
          </a:p>
        </p:txBody>
      </p:sp>
    </p:spTree>
    <p:extLst>
      <p:ext uri="{BB962C8B-B14F-4D97-AF65-F5344CB8AC3E}">
        <p14:creationId xmlns:p14="http://schemas.microsoft.com/office/powerpoint/2010/main" val="200863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4" descr="Screen Shot 2012-05-14 at 1.57.32 PM.png"/>
          <p:cNvPicPr>
            <a:picLocks noChangeAspect="1"/>
          </p:cNvPicPr>
          <p:nvPr/>
        </p:nvPicPr>
        <p:blipFill>
          <a:blip r:embed="rId3" cstate="print"/>
          <a:srcRect/>
          <a:stretch>
            <a:fillRect/>
          </a:stretch>
        </p:blipFill>
        <p:spPr bwMode="auto">
          <a:xfrm>
            <a:off x="1600200" y="4267200"/>
            <a:ext cx="6445250" cy="2441575"/>
          </a:xfrm>
          <a:prstGeom prst="rect">
            <a:avLst/>
          </a:prstGeom>
          <a:noFill/>
          <a:ln w="9525">
            <a:noFill/>
            <a:miter lim="800000"/>
            <a:headEnd/>
            <a:tailEnd/>
          </a:ln>
        </p:spPr>
      </p:pic>
      <p:pic>
        <p:nvPicPr>
          <p:cNvPr id="5" name="Content Placeholder 3" descr="Screen Shot 2012-05-14 at 1.56.13 PM.png"/>
          <p:cNvPicPr>
            <a:picLocks noGrp="1" noChangeAspect="1"/>
          </p:cNvPicPr>
          <p:nvPr>
            <p:ph idx="1"/>
          </p:nvPr>
        </p:nvPicPr>
        <p:blipFill>
          <a:blip r:embed="rId4" cstate="print"/>
          <a:srcRect l="-2196" r="-3780"/>
          <a:stretch>
            <a:fillRect/>
          </a:stretch>
        </p:blipFill>
        <p:spPr>
          <a:xfrm>
            <a:off x="2895600" y="152400"/>
            <a:ext cx="3565014" cy="414134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1-12-01 at 6.01.40 PM.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216" r="1694"/>
          <a:stretch/>
        </p:blipFill>
        <p:spPr>
          <a:xfrm>
            <a:off x="-152400" y="76200"/>
            <a:ext cx="9144000" cy="6858000"/>
          </a:xfrm>
        </p:spPr>
      </p:pic>
    </p:spTree>
    <p:extLst>
      <p:ext uri="{BB962C8B-B14F-4D97-AF65-F5344CB8AC3E}">
        <p14:creationId xmlns:p14="http://schemas.microsoft.com/office/powerpoint/2010/main" val="447379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3" descr="Screen shot 2011-12-01 at 6.02.56 PM.png"/>
          <p:cNvPicPr>
            <a:picLocks noGrp="1" noChangeAspect="1"/>
          </p:cNvPicPr>
          <p:nvPr>
            <p:ph idx="1"/>
          </p:nvPr>
        </p:nvPicPr>
        <p:blipFill>
          <a:blip r:embed="rId3" cstate="print"/>
          <a:srcRect l="-133" r="56"/>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850900" y="492125"/>
            <a:ext cx="7392988" cy="522288"/>
          </a:xfrm>
        </p:spPr>
        <p:txBody>
          <a:bodyPr/>
          <a:lstStyle/>
          <a:p>
            <a:r>
              <a:rPr lang="en-US" dirty="0" smtClean="0">
                <a:solidFill>
                  <a:schemeClr val="bg1">
                    <a:lumMod val="95000"/>
                  </a:schemeClr>
                </a:solidFill>
                <a:ea typeface="ＭＳ Ｐゴシック" pitchFamily="34" charset="-128"/>
              </a:rPr>
              <a:t>Messaging Strategies</a:t>
            </a:r>
            <a:br>
              <a:rPr lang="en-US" dirty="0" smtClean="0">
                <a:solidFill>
                  <a:schemeClr val="bg1">
                    <a:lumMod val="95000"/>
                  </a:schemeClr>
                </a:solidFill>
                <a:ea typeface="ＭＳ Ｐゴシック" pitchFamily="34" charset="-128"/>
              </a:rPr>
            </a:br>
            <a:r>
              <a:rPr lang="en-US" dirty="0" smtClean="0">
                <a:solidFill>
                  <a:schemeClr val="bg1">
                    <a:lumMod val="95000"/>
                  </a:schemeClr>
                </a:solidFill>
                <a:ea typeface="ＭＳ Ｐゴシック" pitchFamily="34" charset="-128"/>
              </a:rPr>
              <a:t> Recommendation 3</a:t>
            </a:r>
          </a:p>
        </p:txBody>
      </p:sp>
      <p:sp>
        <p:nvSpPr>
          <p:cNvPr id="52227" name="Content Placeholder 2"/>
          <p:cNvSpPr>
            <a:spLocks noGrp="1"/>
          </p:cNvSpPr>
          <p:nvPr>
            <p:ph idx="1"/>
          </p:nvPr>
        </p:nvSpPr>
        <p:spPr>
          <a:xfrm>
            <a:off x="228600" y="1752600"/>
            <a:ext cx="7897812" cy="4246562"/>
          </a:xfrm>
        </p:spPr>
        <p:txBody>
          <a:bodyPr>
            <a:normAutofit fontScale="92500"/>
          </a:bodyPr>
          <a:lstStyle/>
          <a:p>
            <a:pPr marL="0" indent="0"/>
            <a:r>
              <a:rPr lang="en-US" sz="2200" b="1" dirty="0" smtClean="0">
                <a:ea typeface="ＭＳ Ｐゴシック" pitchFamily="34" charset="-128"/>
              </a:rPr>
              <a:t>Strategy 3-1: </a:t>
            </a:r>
            <a:r>
              <a:rPr lang="en-US" sz="2200" dirty="0" smtClean="0">
                <a:ea typeface="ＭＳ Ｐゴシック" pitchFamily="34" charset="-128"/>
              </a:rPr>
              <a:t>Develop and support a sustained, targeted physical activity and nutrition social marketing program.</a:t>
            </a:r>
            <a:br>
              <a:rPr lang="en-US" sz="2200" dirty="0" smtClean="0">
                <a:ea typeface="ＭＳ Ｐゴシック" pitchFamily="34" charset="-128"/>
              </a:rPr>
            </a:br>
            <a:r>
              <a:rPr lang="en-US" sz="2200" dirty="0" smtClean="0">
                <a:ea typeface="ＭＳ Ｐゴシック" pitchFamily="34" charset="-128"/>
              </a:rPr>
              <a:t/>
            </a:r>
            <a:br>
              <a:rPr lang="en-US" sz="2200" dirty="0" smtClean="0">
                <a:ea typeface="ＭＳ Ｐゴシック" pitchFamily="34" charset="-128"/>
              </a:rPr>
            </a:br>
            <a:r>
              <a:rPr lang="en-US" sz="2200" b="1" dirty="0" smtClean="0">
                <a:ea typeface="ＭＳ Ｐゴシック" pitchFamily="34" charset="-128"/>
              </a:rPr>
              <a:t>Strategy 3-2: </a:t>
            </a:r>
            <a:r>
              <a:rPr lang="en-US" sz="2200" dirty="0" smtClean="0">
                <a:ea typeface="ＭＳ Ｐゴシック" pitchFamily="34" charset="-128"/>
              </a:rPr>
              <a:t>Implement common standards for marketing foods and beverages to children and adolescents. </a:t>
            </a:r>
            <a:r>
              <a:rPr lang="en-US" sz="2200" b="1" dirty="0" smtClean="0">
                <a:ea typeface="ＭＳ Ｐゴシック" pitchFamily="34" charset="-128"/>
              </a:rPr>
              <a:t> </a:t>
            </a:r>
            <a:br>
              <a:rPr lang="en-US" sz="2200" b="1" dirty="0" smtClean="0">
                <a:ea typeface="ＭＳ Ｐゴシック" pitchFamily="34" charset="-128"/>
              </a:rPr>
            </a:br>
            <a:r>
              <a:rPr lang="en-US" sz="2200" b="1" dirty="0" smtClean="0">
                <a:ea typeface="ＭＳ Ｐゴシック" pitchFamily="34" charset="-128"/>
              </a:rPr>
              <a:t/>
            </a:r>
            <a:br>
              <a:rPr lang="en-US" sz="2200" b="1" dirty="0" smtClean="0">
                <a:ea typeface="ＭＳ Ｐゴシック" pitchFamily="34" charset="-128"/>
              </a:rPr>
            </a:br>
            <a:r>
              <a:rPr lang="en-US" sz="2200" b="1" dirty="0" smtClean="0">
                <a:ea typeface="ＭＳ Ｐゴシック" pitchFamily="34" charset="-128"/>
              </a:rPr>
              <a:t>Strategy 3-3: </a:t>
            </a:r>
            <a:r>
              <a:rPr lang="en-US" sz="2200" dirty="0" smtClean="0">
                <a:ea typeface="ＭＳ Ｐゴシック" pitchFamily="34" charset="-128"/>
              </a:rPr>
              <a:t>Ensure consistent nutrition labeling for the front of packages, retail store shelves, and menus and menu boards that encourages healthier food choices. </a:t>
            </a:r>
            <a:br>
              <a:rPr lang="en-US" sz="2200" dirty="0" smtClean="0">
                <a:ea typeface="ＭＳ Ｐゴシック" pitchFamily="34" charset="-128"/>
              </a:rPr>
            </a:br>
            <a:r>
              <a:rPr lang="en-US" sz="2200" dirty="0" smtClean="0">
                <a:ea typeface="ＭＳ Ｐゴシック" pitchFamily="34" charset="-128"/>
              </a:rPr>
              <a:t/>
            </a:r>
            <a:br>
              <a:rPr lang="en-US" sz="2200" dirty="0" smtClean="0">
                <a:ea typeface="ＭＳ Ｐゴシック" pitchFamily="34" charset="-128"/>
              </a:rPr>
            </a:br>
            <a:r>
              <a:rPr lang="en-US" sz="2200" b="1" dirty="0" smtClean="0">
                <a:ea typeface="ＭＳ Ｐゴシック" pitchFamily="34" charset="-128"/>
              </a:rPr>
              <a:t>Strategy 3-4: </a:t>
            </a:r>
            <a:r>
              <a:rPr lang="en-US" sz="2200" dirty="0" smtClean="0">
                <a:ea typeface="ＭＳ Ｐゴシック" pitchFamily="34" charset="-128"/>
              </a:rPr>
              <a:t>Adopt consistent nutrition education policies for federal programs with nutrition education components. </a:t>
            </a:r>
          </a:p>
          <a:p>
            <a:pPr marL="0" indent="0"/>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850900" y="492125"/>
            <a:ext cx="7392988" cy="522288"/>
          </a:xfrm>
        </p:spPr>
        <p:txBody>
          <a:bodyPr/>
          <a:lstStyle/>
          <a:p>
            <a:r>
              <a:rPr lang="en-US" dirty="0" smtClean="0">
                <a:solidFill>
                  <a:schemeClr val="bg1">
                    <a:lumMod val="95000"/>
                  </a:schemeClr>
                </a:solidFill>
                <a:ea typeface="ＭＳ Ｐゴシック" pitchFamily="34" charset="-128"/>
              </a:rPr>
              <a:t>Messaging Strategies</a:t>
            </a:r>
            <a:br>
              <a:rPr lang="en-US" dirty="0" smtClean="0">
                <a:solidFill>
                  <a:schemeClr val="bg1">
                    <a:lumMod val="95000"/>
                  </a:schemeClr>
                </a:solidFill>
                <a:ea typeface="ＭＳ Ｐゴシック" pitchFamily="34" charset="-128"/>
              </a:rPr>
            </a:br>
            <a:r>
              <a:rPr lang="en-US" dirty="0" smtClean="0">
                <a:solidFill>
                  <a:schemeClr val="bg1">
                    <a:lumMod val="95000"/>
                  </a:schemeClr>
                </a:solidFill>
                <a:ea typeface="ＭＳ Ｐゴシック" pitchFamily="34" charset="-128"/>
              </a:rPr>
              <a:t> Recommendation 3</a:t>
            </a:r>
          </a:p>
        </p:txBody>
      </p:sp>
      <p:sp>
        <p:nvSpPr>
          <p:cNvPr id="52227" name="Content Placeholder 2"/>
          <p:cNvSpPr>
            <a:spLocks noGrp="1"/>
          </p:cNvSpPr>
          <p:nvPr>
            <p:ph idx="1"/>
          </p:nvPr>
        </p:nvSpPr>
        <p:spPr>
          <a:xfrm>
            <a:off x="228600" y="1752600"/>
            <a:ext cx="7897812" cy="4246562"/>
          </a:xfrm>
        </p:spPr>
        <p:txBody>
          <a:bodyPr>
            <a:normAutofit fontScale="92500"/>
          </a:bodyPr>
          <a:lstStyle/>
          <a:p>
            <a:pPr marL="0" indent="0"/>
            <a:r>
              <a:rPr lang="en-US" sz="2200" b="1" dirty="0" smtClean="0">
                <a:solidFill>
                  <a:srgbClr val="FF0000"/>
                </a:solidFill>
                <a:ea typeface="ＭＳ Ｐゴシック" pitchFamily="34" charset="-128"/>
              </a:rPr>
              <a:t>Strategy 3-1: </a:t>
            </a:r>
            <a:r>
              <a:rPr lang="en-US" sz="2200" dirty="0" smtClean="0">
                <a:solidFill>
                  <a:srgbClr val="FF0000"/>
                </a:solidFill>
                <a:ea typeface="ＭＳ Ｐゴシック" pitchFamily="34" charset="-128"/>
              </a:rPr>
              <a:t>Develop and support a sustained, targeted physical activity and nutrition social marketing </a:t>
            </a:r>
            <a:r>
              <a:rPr lang="en-US" sz="2200" dirty="0" smtClean="0">
                <a:solidFill>
                  <a:srgbClr val="FF0000"/>
                </a:solidFill>
                <a:ea typeface="ＭＳ Ｐゴシック" pitchFamily="34" charset="-128"/>
              </a:rPr>
              <a:t>program (HB197).</a:t>
            </a:r>
            <a:r>
              <a:rPr lang="en-US" sz="2200" dirty="0" smtClean="0">
                <a:solidFill>
                  <a:srgbClr val="FF0000"/>
                </a:solidFill>
                <a:ea typeface="ＭＳ Ｐゴシック" pitchFamily="34" charset="-128"/>
              </a:rPr>
              <a:t/>
            </a:r>
            <a:br>
              <a:rPr lang="en-US" sz="2200" dirty="0" smtClean="0">
                <a:solidFill>
                  <a:srgbClr val="FF0000"/>
                </a:solidFill>
                <a:ea typeface="ＭＳ Ｐゴシック" pitchFamily="34" charset="-128"/>
              </a:rPr>
            </a:br>
            <a:r>
              <a:rPr lang="en-US" sz="2200" dirty="0" smtClean="0">
                <a:solidFill>
                  <a:srgbClr val="FF0000"/>
                </a:solidFill>
                <a:ea typeface="ＭＳ Ｐゴシック" pitchFamily="34" charset="-128"/>
              </a:rPr>
              <a:t/>
            </a:r>
            <a:br>
              <a:rPr lang="en-US" sz="2200" dirty="0" smtClean="0">
                <a:solidFill>
                  <a:srgbClr val="FF0000"/>
                </a:solidFill>
                <a:ea typeface="ＭＳ Ｐゴシック" pitchFamily="34" charset="-128"/>
              </a:rPr>
            </a:br>
            <a:r>
              <a:rPr lang="en-US" sz="2200" b="1" dirty="0" smtClean="0">
                <a:ea typeface="ＭＳ Ｐゴシック" pitchFamily="34" charset="-128"/>
              </a:rPr>
              <a:t>Strategy 3-2: </a:t>
            </a:r>
            <a:r>
              <a:rPr lang="en-US" sz="2200" dirty="0" smtClean="0">
                <a:ea typeface="ＭＳ Ｐゴシック" pitchFamily="34" charset="-128"/>
              </a:rPr>
              <a:t>Implement common standards for marketing foods and beverages to children and adolescents. </a:t>
            </a:r>
            <a:r>
              <a:rPr lang="en-US" sz="2200" b="1" dirty="0" smtClean="0">
                <a:ea typeface="ＭＳ Ｐゴシック" pitchFamily="34" charset="-128"/>
              </a:rPr>
              <a:t> </a:t>
            </a:r>
            <a:br>
              <a:rPr lang="en-US" sz="2200" b="1" dirty="0" smtClean="0">
                <a:ea typeface="ＭＳ Ｐゴシック" pitchFamily="34" charset="-128"/>
              </a:rPr>
            </a:br>
            <a:r>
              <a:rPr lang="en-US" sz="2200" b="1" dirty="0" smtClean="0">
                <a:ea typeface="ＭＳ Ｐゴシック" pitchFamily="34" charset="-128"/>
              </a:rPr>
              <a:t/>
            </a:r>
            <a:br>
              <a:rPr lang="en-US" sz="2200" b="1" dirty="0" smtClean="0">
                <a:ea typeface="ＭＳ Ｐゴシック" pitchFamily="34" charset="-128"/>
              </a:rPr>
            </a:br>
            <a:r>
              <a:rPr lang="en-US" sz="2200" b="1" dirty="0" smtClean="0">
                <a:ea typeface="ＭＳ Ｐゴシック" pitchFamily="34" charset="-128"/>
              </a:rPr>
              <a:t>Strategy 3-3: </a:t>
            </a:r>
            <a:r>
              <a:rPr lang="en-US" sz="2200" dirty="0" smtClean="0">
                <a:ea typeface="ＭＳ Ｐゴシック" pitchFamily="34" charset="-128"/>
              </a:rPr>
              <a:t>Ensure consistent nutrition labeling for the front of packages, retail store shelves, and menus and menu boards that encourages healthier food choices. </a:t>
            </a:r>
            <a:br>
              <a:rPr lang="en-US" sz="2200" dirty="0" smtClean="0">
                <a:ea typeface="ＭＳ Ｐゴシック" pitchFamily="34" charset="-128"/>
              </a:rPr>
            </a:br>
            <a:r>
              <a:rPr lang="en-US" sz="2200" dirty="0" smtClean="0">
                <a:ea typeface="ＭＳ Ｐゴシック" pitchFamily="34" charset="-128"/>
              </a:rPr>
              <a:t/>
            </a:r>
            <a:br>
              <a:rPr lang="en-US" sz="2200" dirty="0" smtClean="0">
                <a:ea typeface="ＭＳ Ｐゴシック" pitchFamily="34" charset="-128"/>
              </a:rPr>
            </a:br>
            <a:r>
              <a:rPr lang="en-US" sz="2200" b="1" dirty="0" smtClean="0">
                <a:ea typeface="ＭＳ Ｐゴシック" pitchFamily="34" charset="-128"/>
              </a:rPr>
              <a:t>Strategy 3-4: </a:t>
            </a:r>
            <a:r>
              <a:rPr lang="en-US" sz="2200" dirty="0" smtClean="0">
                <a:ea typeface="ＭＳ Ｐゴシック" pitchFamily="34" charset="-128"/>
              </a:rPr>
              <a:t>Adopt consistent nutrition education policies for federal programs with nutrition education components. </a:t>
            </a:r>
          </a:p>
          <a:p>
            <a:pPr marL="0" indent="0"/>
            <a:endParaRPr lang="en-US" dirty="0" smtClean="0">
              <a:ea typeface="ＭＳ Ｐゴシック" pitchFamily="34" charset="-128"/>
            </a:endParaRPr>
          </a:p>
        </p:txBody>
      </p:sp>
    </p:spTree>
    <p:extLst>
      <p:ext uri="{BB962C8B-B14F-4D97-AF65-F5344CB8AC3E}">
        <p14:creationId xmlns:p14="http://schemas.microsoft.com/office/powerpoint/2010/main" val="3876968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Thank you for inviting me!</a:t>
            </a:r>
            <a:endParaRPr lang="en-US" dirty="0">
              <a:solidFill>
                <a:schemeClr val="bg1"/>
              </a:solidFill>
            </a:endParaRPr>
          </a:p>
        </p:txBody>
      </p:sp>
      <p:pic>
        <p:nvPicPr>
          <p:cNvPr id="123906" name="Picture 2" descr="City of Fort Worth">
            <a:hlinkClick r:id="rId3"/>
          </p:cNvPr>
          <p:cNvPicPr>
            <a:picLocks noChangeAspect="1" noChangeArrowheads="1"/>
          </p:cNvPicPr>
          <p:nvPr/>
        </p:nvPicPr>
        <p:blipFill>
          <a:blip r:embed="rId4" cstate="print"/>
          <a:srcRect/>
          <a:stretch>
            <a:fillRect/>
          </a:stretch>
        </p:blipFill>
        <p:spPr bwMode="auto">
          <a:xfrm>
            <a:off x="2438400" y="4343400"/>
            <a:ext cx="4010186" cy="1752600"/>
          </a:xfrm>
          <a:prstGeom prst="rect">
            <a:avLst/>
          </a:prstGeom>
          <a:noFill/>
        </p:spPr>
      </p:pic>
      <p:pic>
        <p:nvPicPr>
          <p:cNvPr id="92162" name="Picture 2" descr="C:\Users\skelder\AppData\Local\Microsoft\Windows\Temporary Internet Files\Content.Outlook\HL28HXIA\Subbrands_SP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2057400"/>
            <a:ext cx="7315200" cy="174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992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Content Placeholder 3"/>
          <p:cNvGraphicFramePr>
            <a:graphicFrameLocks noGrp="1"/>
          </p:cNvGraphicFramePr>
          <p:nvPr>
            <p:ph idx="1"/>
          </p:nvPr>
        </p:nvGraphicFramePr>
        <p:xfrm>
          <a:off x="152400" y="1520825"/>
          <a:ext cx="8661400" cy="4575175"/>
        </p:xfrm>
        <a:graphic>
          <a:graphicData uri="http://schemas.openxmlformats.org/presentationml/2006/ole">
            <mc:AlternateContent xmlns:mc="http://schemas.openxmlformats.org/markup-compatibility/2006">
              <mc:Choice xmlns:v="urn:schemas-microsoft-com:vml" Requires="v">
                <p:oleObj spid="_x0000_s91172" name="Worksheet" r:id="rId4" imgW="8661700" imgH="4571622" progId="Excel.Sheet.8">
                  <p:embed/>
                </p:oleObj>
              </mc:Choice>
              <mc:Fallback>
                <p:oleObj name="Worksheet" r:id="rId4" imgW="8661700" imgH="4571622" progId="Excel.Sheet.8">
                  <p:embed/>
                  <p:pic>
                    <p:nvPicPr>
                      <p:cNvPr id="0" name="Picture 2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0825"/>
                        <a:ext cx="8661400" cy="457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5299" name="Straight Connector 5"/>
          <p:cNvCxnSpPr>
            <a:cxnSpLocks noChangeShapeType="1"/>
          </p:cNvCxnSpPr>
          <p:nvPr/>
        </p:nvCxnSpPr>
        <p:spPr bwMode="auto">
          <a:xfrm>
            <a:off x="5715000" y="1676400"/>
            <a:ext cx="0" cy="3429000"/>
          </a:xfrm>
          <a:prstGeom prst="line">
            <a:avLst/>
          </a:prstGeom>
          <a:noFill/>
          <a:ln w="38100">
            <a:solidFill>
              <a:schemeClr val="tx2"/>
            </a:solidFill>
            <a:prstDash val="sysDash"/>
            <a:round/>
            <a:headEnd/>
            <a:tailEnd/>
          </a:ln>
          <a:effectLst>
            <a:outerShdw dist="20000" dir="5400000" rotWithShape="0">
              <a:srgbClr val="808080">
                <a:alpha val="37999"/>
              </a:srgbClr>
            </a:outerShdw>
          </a:effectLst>
        </p:spPr>
      </p:cxnSp>
      <p:sp>
        <p:nvSpPr>
          <p:cNvPr id="7" name="Rectangle 6"/>
          <p:cNvSpPr/>
          <p:nvPr/>
        </p:nvSpPr>
        <p:spPr>
          <a:xfrm>
            <a:off x="76200" y="5826204"/>
            <a:ext cx="8229600" cy="1107996"/>
          </a:xfrm>
          <a:prstGeom prst="rect">
            <a:avLst/>
          </a:prstGeom>
        </p:spPr>
        <p:txBody>
          <a:bodyPr>
            <a:spAutoFit/>
          </a:bodyPr>
          <a:lstStyle/>
          <a:p>
            <a:pPr marL="171450" indent="-171450">
              <a:buFont typeface="Arial"/>
              <a:buChar char="•"/>
              <a:defRPr/>
            </a:pPr>
            <a:r>
              <a:rPr lang="en-US" sz="1100" b="1" dirty="0">
                <a:solidFill>
                  <a:srgbClr val="6F664C"/>
                </a:solidFill>
                <a:latin typeface="Arial" charset="0"/>
                <a:ea typeface="ＭＳ Ｐゴシック" charset="0"/>
              </a:rPr>
              <a:t>Briggs, M., et. al, (2010). Position of the American Dietetic Association, School Nutrition Association, and Society for Nutrition Education: comprehensive school nutrition services. </a:t>
            </a:r>
            <a:r>
              <a:rPr lang="en-US" sz="1100" b="1" i="1" dirty="0">
                <a:solidFill>
                  <a:srgbClr val="6F664C"/>
                </a:solidFill>
                <a:latin typeface="Arial" charset="0"/>
                <a:ea typeface="ＭＳ Ｐゴシック" charset="0"/>
              </a:rPr>
              <a:t>Journal of nutrition education and behavior</a:t>
            </a:r>
            <a:r>
              <a:rPr lang="en-US" sz="1100" b="1" dirty="0">
                <a:solidFill>
                  <a:srgbClr val="6F664C"/>
                </a:solidFill>
                <a:latin typeface="Arial" charset="0"/>
                <a:ea typeface="ＭＳ Ｐゴシック" charset="0"/>
              </a:rPr>
              <a:t>, </a:t>
            </a:r>
            <a:r>
              <a:rPr lang="en-US" sz="1100" b="1" i="1" dirty="0">
                <a:solidFill>
                  <a:srgbClr val="6F664C"/>
                </a:solidFill>
                <a:latin typeface="Arial" charset="0"/>
                <a:ea typeface="ＭＳ Ｐゴシック" charset="0"/>
              </a:rPr>
              <a:t>42</a:t>
            </a:r>
            <a:r>
              <a:rPr lang="en-US" sz="1100" b="1" dirty="0">
                <a:solidFill>
                  <a:srgbClr val="6F664C"/>
                </a:solidFill>
                <a:latin typeface="Arial" charset="0"/>
                <a:ea typeface="ＭＳ Ｐゴシック" charset="0"/>
              </a:rPr>
              <a:t>(6), 360-71. Society for Nutrition Education. </a:t>
            </a:r>
          </a:p>
          <a:p>
            <a:pPr marL="171450" indent="-171450">
              <a:buFont typeface="Arial"/>
              <a:buChar char="•"/>
              <a:defRPr/>
            </a:pPr>
            <a:r>
              <a:rPr lang="en-US" sz="1100" b="1" dirty="0" err="1">
                <a:solidFill>
                  <a:srgbClr val="6F664C"/>
                </a:solidFill>
                <a:latin typeface="Arial" charset="0"/>
                <a:ea typeface="ＭＳ Ｐゴシック" charset="0"/>
              </a:rPr>
              <a:t>Kann</a:t>
            </a:r>
            <a:r>
              <a:rPr lang="en-US" sz="1100" b="1" dirty="0">
                <a:solidFill>
                  <a:srgbClr val="6F664C"/>
                </a:solidFill>
                <a:latin typeface="Arial" charset="0"/>
                <a:ea typeface="ＭＳ Ｐゴシック" charset="0"/>
              </a:rPr>
              <a:t>, L.,  et. al, (2007). Health Education: Results from the School Health Policies and Programs Study 2006. </a:t>
            </a:r>
            <a:r>
              <a:rPr lang="en-US" sz="1100" b="1" i="1" dirty="0">
                <a:solidFill>
                  <a:srgbClr val="6F664C"/>
                </a:solidFill>
                <a:latin typeface="Arial" charset="0"/>
                <a:ea typeface="ＭＳ Ｐゴシック" charset="0"/>
              </a:rPr>
              <a:t>The Journal of school health</a:t>
            </a:r>
            <a:r>
              <a:rPr lang="en-US" sz="1100" b="1" dirty="0">
                <a:solidFill>
                  <a:srgbClr val="6F664C"/>
                </a:solidFill>
                <a:latin typeface="Arial" charset="0"/>
                <a:ea typeface="ＭＳ Ｐゴシック" charset="0"/>
              </a:rPr>
              <a:t>, </a:t>
            </a:r>
            <a:r>
              <a:rPr lang="en-US" sz="1100" b="1" i="1" dirty="0">
                <a:solidFill>
                  <a:srgbClr val="6F664C"/>
                </a:solidFill>
                <a:latin typeface="Arial" charset="0"/>
                <a:ea typeface="ＭＳ Ｐゴシック" charset="0"/>
              </a:rPr>
              <a:t>77</a:t>
            </a:r>
            <a:r>
              <a:rPr lang="en-US" sz="1100" b="1" dirty="0">
                <a:solidFill>
                  <a:srgbClr val="6F664C"/>
                </a:solidFill>
                <a:latin typeface="Arial" charset="0"/>
                <a:ea typeface="ＭＳ Ｐゴシック" charset="0"/>
              </a:rPr>
              <a:t>(8), 408-34. doi:10.1111/j.1746-1561.2007.00228.</a:t>
            </a:r>
            <a:endParaRPr lang="en-US" sz="1100" dirty="0">
              <a:solidFill>
                <a:srgbClr val="6F664C"/>
              </a:solidFill>
              <a:latin typeface="Arial" charset="0"/>
              <a:ea typeface="ＭＳ Ｐゴシック" charset="0"/>
            </a:endParaRPr>
          </a:p>
          <a:p>
            <a:pPr>
              <a:defRPr/>
            </a:pPr>
            <a:endParaRPr lang="en-US" sz="1100" dirty="0">
              <a:solidFill>
                <a:srgbClr val="58563A"/>
              </a:solidFill>
              <a:latin typeface="Arial" charset="0"/>
              <a:ea typeface="ＭＳ Ｐゴシック" charset="0"/>
            </a:endParaRPr>
          </a:p>
        </p:txBody>
      </p:sp>
      <p:sp>
        <p:nvSpPr>
          <p:cNvPr id="55301" name="TextBox 7"/>
          <p:cNvSpPr txBox="1">
            <a:spLocks noChangeArrowheads="1"/>
          </p:cNvSpPr>
          <p:nvPr/>
        </p:nvSpPr>
        <p:spPr bwMode="auto">
          <a:xfrm>
            <a:off x="6705600" y="2133600"/>
            <a:ext cx="1828800" cy="914400"/>
          </a:xfrm>
          <a:prstGeom prst="rect">
            <a:avLst/>
          </a:prstGeom>
          <a:noFill/>
          <a:ln w="9525">
            <a:noFill/>
            <a:miter lim="800000"/>
            <a:headEnd/>
            <a:tailEnd/>
          </a:ln>
        </p:spPr>
        <p:txBody>
          <a:bodyPr wrap="none"/>
          <a:lstStyle/>
          <a:p>
            <a:r>
              <a:rPr lang="en-US" sz="2000" dirty="0"/>
              <a:t>7600 food ads/year</a:t>
            </a:r>
          </a:p>
          <a:p>
            <a:r>
              <a:rPr lang="en-US" sz="2000" dirty="0"/>
              <a:t>153 F&amp;N/ year</a:t>
            </a:r>
          </a:p>
          <a:p>
            <a:endParaRPr lang="en-US" sz="2000" dirty="0"/>
          </a:p>
        </p:txBody>
      </p:sp>
      <p:pic>
        <p:nvPicPr>
          <p:cNvPr id="55302" name="Picture 9" descr="dchllogo_center_white.eps"/>
          <p:cNvPicPr>
            <a:picLocks noChangeAspect="1"/>
          </p:cNvPicPr>
          <p:nvPr/>
        </p:nvPicPr>
        <p:blipFill>
          <a:blip r:embed="rId6" cstate="print"/>
          <a:srcRect l="20297" r="35789" b="43478"/>
          <a:stretch>
            <a:fillRect/>
          </a:stretch>
        </p:blipFill>
        <p:spPr bwMode="auto">
          <a:xfrm>
            <a:off x="7323138" y="609600"/>
            <a:ext cx="1820862" cy="949325"/>
          </a:xfrm>
          <a:prstGeom prst="rect">
            <a:avLst/>
          </a:prstGeom>
          <a:noFill/>
          <a:ln w="9525">
            <a:noFill/>
            <a:miter lim="800000"/>
            <a:headEnd/>
            <a:tailEnd/>
          </a:ln>
        </p:spPr>
      </p:pic>
      <p:sp>
        <p:nvSpPr>
          <p:cNvPr id="55303" name="Title 2"/>
          <p:cNvSpPr txBox="1">
            <a:spLocks/>
          </p:cNvSpPr>
          <p:nvPr/>
        </p:nvSpPr>
        <p:spPr bwMode="auto">
          <a:xfrm>
            <a:off x="533400" y="381000"/>
            <a:ext cx="7391400" cy="700087"/>
          </a:xfrm>
          <a:prstGeom prst="rect">
            <a:avLst/>
          </a:prstGeom>
          <a:noFill/>
          <a:ln w="9525">
            <a:noFill/>
            <a:miter lim="800000"/>
            <a:headEnd/>
            <a:tailEnd/>
          </a:ln>
        </p:spPr>
        <p:txBody>
          <a:bodyPr anchor="ctr"/>
          <a:lstStyle/>
          <a:p>
            <a:r>
              <a:rPr lang="en-US" sz="2800" b="1" dirty="0">
                <a:solidFill>
                  <a:schemeClr val="bg1">
                    <a:lumMod val="95000"/>
                  </a:schemeClr>
                </a:solidFill>
                <a:latin typeface="Franklin Gothic Book" pitchFamily="34" charset="0"/>
              </a:rPr>
              <a:t>How Much Nutrition Education is Enough?</a:t>
            </a:r>
            <a:endParaRPr lang="en-US" sz="2800" dirty="0">
              <a:solidFill>
                <a:schemeClr val="bg1">
                  <a:lumMod val="95000"/>
                </a:schemeClr>
              </a:solidFill>
              <a:latin typeface="Franklin Gothic Book"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762000" y="304800"/>
            <a:ext cx="7786687" cy="954088"/>
          </a:xfrm>
        </p:spPr>
        <p:txBody>
          <a:bodyPr/>
          <a:lstStyle/>
          <a:p>
            <a:r>
              <a:rPr lang="en-US" sz="2800" dirty="0" smtClean="0">
                <a:solidFill>
                  <a:schemeClr val="bg1">
                    <a:lumMod val="95000"/>
                  </a:schemeClr>
                </a:solidFill>
                <a:ea typeface="ＭＳ Ｐゴシック" pitchFamily="34" charset="-128"/>
              </a:rPr>
              <a:t>Health Care, Insurers, and Worksites </a:t>
            </a:r>
            <a:br>
              <a:rPr lang="en-US" sz="2800" dirty="0" smtClean="0">
                <a:solidFill>
                  <a:schemeClr val="bg1">
                    <a:lumMod val="95000"/>
                  </a:schemeClr>
                </a:solidFill>
                <a:ea typeface="ＭＳ Ｐゴシック" pitchFamily="34" charset="-128"/>
              </a:rPr>
            </a:br>
            <a:r>
              <a:rPr lang="en-US" sz="2800" dirty="0" smtClean="0">
                <a:solidFill>
                  <a:schemeClr val="bg1">
                    <a:lumMod val="95000"/>
                  </a:schemeClr>
                </a:solidFill>
                <a:ea typeface="ＭＳ Ｐゴシック" pitchFamily="34" charset="-128"/>
              </a:rPr>
              <a:t> Recommendation 4</a:t>
            </a:r>
          </a:p>
        </p:txBody>
      </p:sp>
      <p:sp>
        <p:nvSpPr>
          <p:cNvPr id="58371" name="Content Placeholder 2"/>
          <p:cNvSpPr>
            <a:spLocks noGrp="1"/>
          </p:cNvSpPr>
          <p:nvPr>
            <p:ph idx="1"/>
          </p:nvPr>
        </p:nvSpPr>
        <p:spPr>
          <a:xfrm>
            <a:off x="228600" y="1687513"/>
            <a:ext cx="8686800" cy="5170487"/>
          </a:xfrm>
        </p:spPr>
        <p:txBody>
          <a:bodyPr/>
          <a:lstStyle/>
          <a:p>
            <a:pPr marL="233363" indent="-233363"/>
            <a:r>
              <a:rPr lang="en-US" sz="2200" b="1" dirty="0" smtClean="0">
                <a:ea typeface="ＭＳ Ｐゴシック" pitchFamily="34" charset="-128"/>
              </a:rPr>
              <a:t>Strategy 4-1: </a:t>
            </a:r>
            <a:r>
              <a:rPr lang="en-US" sz="2200" dirty="0" smtClean="0">
                <a:ea typeface="ＭＳ Ｐゴシック" pitchFamily="34" charset="-128"/>
              </a:rPr>
              <a:t>Provide standardized care and advocate for healthy community environments.</a:t>
            </a:r>
          </a:p>
          <a:p>
            <a:pPr marL="233363" indent="-233363"/>
            <a:r>
              <a:rPr lang="en-US" sz="2200" b="1" dirty="0" smtClean="0">
                <a:ea typeface="ＭＳ Ｐゴシック" pitchFamily="34" charset="-128"/>
              </a:rPr>
              <a:t>Strategy 4-2: </a:t>
            </a:r>
            <a:r>
              <a:rPr lang="en-US" sz="2200" dirty="0" smtClean="0">
                <a:ea typeface="ＭＳ Ｐゴシック" pitchFamily="34" charset="-128"/>
              </a:rPr>
              <a:t>Ensure coverage of, access to, and incentives for routine obesity prevention, screening, diagnosis, and treatment.</a:t>
            </a:r>
          </a:p>
          <a:p>
            <a:pPr marL="233363" indent="-233363"/>
            <a:r>
              <a:rPr lang="en-US" sz="2200" b="1" dirty="0" smtClean="0">
                <a:ea typeface="ＭＳ Ｐゴシック" pitchFamily="34" charset="-128"/>
              </a:rPr>
              <a:t>Strategy 4-3: </a:t>
            </a:r>
            <a:r>
              <a:rPr lang="en-US" sz="2200" dirty="0" smtClean="0">
                <a:ea typeface="ＭＳ Ｐゴシック" pitchFamily="34" charset="-128"/>
              </a:rPr>
              <a:t>Encourage active living and healthy eating at work. </a:t>
            </a:r>
          </a:p>
          <a:p>
            <a:pPr marL="233363" indent="-233363"/>
            <a:r>
              <a:rPr lang="en-US" sz="2200" dirty="0" smtClean="0">
                <a:ea typeface="ＭＳ Ｐゴシック" pitchFamily="34" charset="-128"/>
              </a:rPr>
              <a:t>S</a:t>
            </a:r>
            <a:r>
              <a:rPr lang="en-US" sz="2200" b="1" dirty="0" smtClean="0">
                <a:ea typeface="ＭＳ Ｐゴシック" pitchFamily="34" charset="-128"/>
              </a:rPr>
              <a:t>trategy 4-4: </a:t>
            </a:r>
            <a:r>
              <a:rPr lang="en-US" sz="2200" dirty="0" smtClean="0">
                <a:ea typeface="ＭＳ Ｐゴシック" pitchFamily="34" charset="-128"/>
              </a:rPr>
              <a:t>Encourage healthy weight gain during pregnancy and breastfeeding, and promote breastfeeding-friendly environments. </a:t>
            </a:r>
          </a:p>
          <a:p>
            <a:pPr marL="0" indent="0"/>
            <a:endParaRPr lang="en-US" dirty="0" smtClean="0">
              <a:ea typeface="ＭＳ Ｐゴシック" pitchFamily="34" charset="-128"/>
            </a:endParaRPr>
          </a:p>
          <a:p>
            <a:pPr marL="0" indent="0"/>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066800" y="609600"/>
            <a:ext cx="7392987" cy="523875"/>
          </a:xfrm>
        </p:spPr>
        <p:txBody>
          <a:bodyPr/>
          <a:lstStyle/>
          <a:p>
            <a:r>
              <a:rPr lang="en-US" dirty="0" smtClean="0">
                <a:solidFill>
                  <a:schemeClr val="bg1">
                    <a:lumMod val="95000"/>
                  </a:schemeClr>
                </a:solidFill>
                <a:ea typeface="ＭＳ Ｐゴシック" pitchFamily="34" charset="-128"/>
              </a:rPr>
              <a:t>School Strategies</a:t>
            </a:r>
            <a:br>
              <a:rPr lang="en-US" dirty="0" smtClean="0">
                <a:solidFill>
                  <a:schemeClr val="bg1">
                    <a:lumMod val="95000"/>
                  </a:schemeClr>
                </a:solidFill>
                <a:ea typeface="ＭＳ Ｐゴシック" pitchFamily="34" charset="-128"/>
              </a:rPr>
            </a:br>
            <a:r>
              <a:rPr lang="en-US" dirty="0" smtClean="0">
                <a:solidFill>
                  <a:schemeClr val="bg1">
                    <a:lumMod val="95000"/>
                  </a:schemeClr>
                </a:solidFill>
                <a:ea typeface="ＭＳ Ｐゴシック" pitchFamily="34" charset="-128"/>
              </a:rPr>
              <a:t> Recommendation 4</a:t>
            </a:r>
          </a:p>
        </p:txBody>
      </p:sp>
      <p:sp>
        <p:nvSpPr>
          <p:cNvPr id="60419" name="Content Placeholder 2"/>
          <p:cNvSpPr>
            <a:spLocks noGrp="1"/>
          </p:cNvSpPr>
          <p:nvPr>
            <p:ph idx="1"/>
          </p:nvPr>
        </p:nvSpPr>
        <p:spPr>
          <a:xfrm>
            <a:off x="152400" y="1752600"/>
            <a:ext cx="8305800" cy="3632200"/>
          </a:xfrm>
        </p:spPr>
        <p:txBody>
          <a:bodyPr>
            <a:normAutofit/>
          </a:bodyPr>
          <a:lstStyle/>
          <a:p>
            <a:pPr marL="168275" indent="-168275"/>
            <a:r>
              <a:rPr lang="en-US" sz="2400" b="1" dirty="0" smtClean="0">
                <a:ea typeface="ＭＳ Ｐゴシック" pitchFamily="34" charset="-128"/>
              </a:rPr>
              <a:t>Strategy 5-1: </a:t>
            </a:r>
            <a:r>
              <a:rPr lang="en-US" sz="2400" dirty="0" smtClean="0">
                <a:ea typeface="ＭＳ Ｐゴシック" pitchFamily="34" charset="-128"/>
              </a:rPr>
              <a:t>Require quality physical education and opportunities for physical activity in schools. </a:t>
            </a:r>
          </a:p>
          <a:p>
            <a:pPr marL="168275" indent="-168275"/>
            <a:r>
              <a:rPr lang="en-US" sz="2400" b="1" dirty="0" smtClean="0">
                <a:ea typeface="ＭＳ Ｐゴシック" pitchFamily="34" charset="-128"/>
              </a:rPr>
              <a:t>Strategy 5-2: </a:t>
            </a:r>
            <a:r>
              <a:rPr lang="en-US" sz="2400" dirty="0" smtClean="0">
                <a:ea typeface="ＭＳ Ｐゴシック" pitchFamily="34" charset="-128"/>
              </a:rPr>
              <a:t>Ensure strong nutritional standards for all foods and beverages sold or provided through schools. </a:t>
            </a:r>
          </a:p>
          <a:p>
            <a:pPr marL="168275" indent="-168275"/>
            <a:r>
              <a:rPr lang="en-US" sz="2400" b="1" dirty="0" smtClean="0">
                <a:ea typeface="ＭＳ Ｐゴシック" pitchFamily="34" charset="-128"/>
              </a:rPr>
              <a:t>Strategy 5-3: </a:t>
            </a:r>
            <a:r>
              <a:rPr lang="en-US" sz="2400" dirty="0" smtClean="0">
                <a:ea typeface="ＭＳ Ｐゴシック" pitchFamily="34" charset="-128"/>
              </a:rPr>
              <a:t>Ensure food literacy, including skill development, in schools. </a:t>
            </a:r>
          </a:p>
          <a:p>
            <a:pPr marL="0" indent="0"/>
            <a:endParaRPr 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066800" y="609600"/>
            <a:ext cx="7392987" cy="523875"/>
          </a:xfrm>
        </p:spPr>
        <p:txBody>
          <a:bodyPr/>
          <a:lstStyle/>
          <a:p>
            <a:r>
              <a:rPr lang="en-US" dirty="0" smtClean="0">
                <a:solidFill>
                  <a:schemeClr val="bg1">
                    <a:lumMod val="95000"/>
                  </a:schemeClr>
                </a:solidFill>
                <a:ea typeface="ＭＳ Ｐゴシック" pitchFamily="34" charset="-128"/>
              </a:rPr>
              <a:t>School Strategies</a:t>
            </a:r>
            <a:br>
              <a:rPr lang="en-US" dirty="0" smtClean="0">
                <a:solidFill>
                  <a:schemeClr val="bg1">
                    <a:lumMod val="95000"/>
                  </a:schemeClr>
                </a:solidFill>
                <a:ea typeface="ＭＳ Ｐゴシック" pitchFamily="34" charset="-128"/>
              </a:rPr>
            </a:br>
            <a:r>
              <a:rPr lang="en-US" dirty="0" smtClean="0">
                <a:solidFill>
                  <a:schemeClr val="bg1">
                    <a:lumMod val="95000"/>
                  </a:schemeClr>
                </a:solidFill>
                <a:ea typeface="ＭＳ Ｐゴシック" pitchFamily="34" charset="-128"/>
              </a:rPr>
              <a:t> Recommendation 4</a:t>
            </a:r>
          </a:p>
        </p:txBody>
      </p:sp>
      <p:sp>
        <p:nvSpPr>
          <p:cNvPr id="60419" name="Content Placeholder 2"/>
          <p:cNvSpPr>
            <a:spLocks noGrp="1"/>
          </p:cNvSpPr>
          <p:nvPr>
            <p:ph idx="1"/>
          </p:nvPr>
        </p:nvSpPr>
        <p:spPr>
          <a:xfrm>
            <a:off x="152400" y="1752600"/>
            <a:ext cx="8305800" cy="3632200"/>
          </a:xfrm>
        </p:spPr>
        <p:txBody>
          <a:bodyPr>
            <a:normAutofit/>
          </a:bodyPr>
          <a:lstStyle/>
          <a:p>
            <a:pPr marL="168275" indent="-168275"/>
            <a:r>
              <a:rPr lang="en-US" sz="2400" b="1" dirty="0" smtClean="0">
                <a:solidFill>
                  <a:srgbClr val="FF0000"/>
                </a:solidFill>
                <a:ea typeface="ＭＳ Ｐゴシック" pitchFamily="34" charset="-128"/>
              </a:rPr>
              <a:t>Strategy 5-1: </a:t>
            </a:r>
            <a:r>
              <a:rPr lang="en-US" sz="2400" dirty="0" smtClean="0">
                <a:solidFill>
                  <a:srgbClr val="FF0000"/>
                </a:solidFill>
                <a:ea typeface="ＭＳ Ｐゴシック" pitchFamily="34" charset="-128"/>
              </a:rPr>
              <a:t>Require quality physical education and opportunities for physical activity in schools. </a:t>
            </a:r>
            <a:r>
              <a:rPr lang="en-US" sz="2400" dirty="0">
                <a:solidFill>
                  <a:srgbClr val="FF0000"/>
                </a:solidFill>
                <a:ea typeface="ＭＳ Ｐゴシック" pitchFamily="34" charset="-128"/>
              </a:rPr>
              <a:t>(SB 134, </a:t>
            </a:r>
            <a:r>
              <a:rPr lang="en-US" sz="2400" dirty="0" smtClean="0">
                <a:solidFill>
                  <a:srgbClr val="FF0000"/>
                </a:solidFill>
                <a:ea typeface="ＭＳ Ｐゴシック" pitchFamily="34" charset="-128"/>
              </a:rPr>
              <a:t>525; HB </a:t>
            </a:r>
            <a:r>
              <a:rPr lang="en-US" sz="2400" dirty="0">
                <a:solidFill>
                  <a:srgbClr val="FF0000"/>
                </a:solidFill>
                <a:ea typeface="ＭＳ Ｐゴシック" pitchFamily="34" charset="-128"/>
              </a:rPr>
              <a:t>275, </a:t>
            </a:r>
            <a:r>
              <a:rPr lang="en-US" sz="2400" dirty="0" smtClean="0">
                <a:solidFill>
                  <a:srgbClr val="FF0000"/>
                </a:solidFill>
                <a:ea typeface="ＭＳ Ｐゴシック" pitchFamily="34" charset="-128"/>
              </a:rPr>
              <a:t>276, 277, 1018)</a:t>
            </a:r>
            <a:endParaRPr lang="en-US" sz="2400" dirty="0" smtClean="0">
              <a:solidFill>
                <a:srgbClr val="FF0000"/>
              </a:solidFill>
              <a:ea typeface="ＭＳ Ｐゴシック" pitchFamily="34" charset="-128"/>
            </a:endParaRPr>
          </a:p>
          <a:p>
            <a:pPr marL="168275" indent="-168275"/>
            <a:r>
              <a:rPr lang="en-US" sz="2400" b="1" dirty="0" smtClean="0">
                <a:solidFill>
                  <a:srgbClr val="FF0000"/>
                </a:solidFill>
                <a:ea typeface="ＭＳ Ｐゴシック" pitchFamily="34" charset="-128"/>
              </a:rPr>
              <a:t>Strategy 5-2: </a:t>
            </a:r>
            <a:r>
              <a:rPr lang="en-US" sz="2400" dirty="0" smtClean="0">
                <a:solidFill>
                  <a:srgbClr val="FF0000"/>
                </a:solidFill>
                <a:ea typeface="ＭＳ Ｐゴシック" pitchFamily="34" charset="-128"/>
              </a:rPr>
              <a:t>Ensure strong nutritional standards for all foods and beverages sold or provided through </a:t>
            </a:r>
            <a:r>
              <a:rPr lang="en-US" sz="2400" dirty="0" smtClean="0">
                <a:solidFill>
                  <a:srgbClr val="FF0000"/>
                </a:solidFill>
                <a:ea typeface="ＭＳ Ｐゴシック" pitchFamily="34" charset="-128"/>
              </a:rPr>
              <a:t>schools (SB 1785, 1786, 317, 376;  HB 217, 296)</a:t>
            </a:r>
            <a:r>
              <a:rPr lang="en-US" sz="2400" dirty="0" smtClean="0">
                <a:ea typeface="ＭＳ Ｐゴシック" pitchFamily="34" charset="-128"/>
              </a:rPr>
              <a:t>. </a:t>
            </a:r>
            <a:endParaRPr lang="en-US" sz="2400" dirty="0" smtClean="0">
              <a:ea typeface="ＭＳ Ｐゴシック" pitchFamily="34" charset="-128"/>
            </a:endParaRPr>
          </a:p>
          <a:p>
            <a:pPr marL="168275" indent="-168275"/>
            <a:r>
              <a:rPr lang="en-US" sz="2400" b="1" dirty="0" smtClean="0">
                <a:ea typeface="ＭＳ Ｐゴシック" pitchFamily="34" charset="-128"/>
              </a:rPr>
              <a:t>Strategy 5-3: </a:t>
            </a:r>
            <a:r>
              <a:rPr lang="en-US" sz="2400" dirty="0" smtClean="0">
                <a:ea typeface="ＭＳ Ｐゴシック" pitchFamily="34" charset="-128"/>
              </a:rPr>
              <a:t>Ensure food literacy, including skill development, in schools. </a:t>
            </a:r>
          </a:p>
          <a:p>
            <a:pPr marL="0" indent="0"/>
            <a:endParaRPr lang="en-US" sz="2400" dirty="0" smtClean="0">
              <a:ea typeface="ＭＳ Ｐゴシック" pitchFamily="34" charset="-128"/>
            </a:endParaRPr>
          </a:p>
        </p:txBody>
      </p:sp>
    </p:spTree>
    <p:extLst>
      <p:ext uri="{BB962C8B-B14F-4D97-AF65-F5344CB8AC3E}">
        <p14:creationId xmlns:p14="http://schemas.microsoft.com/office/powerpoint/2010/main" val="249377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304800" y="304800"/>
            <a:ext cx="5029200" cy="990599"/>
          </a:xfrm>
        </p:spPr>
        <p:txBody>
          <a:bodyPr/>
          <a:lstStyle/>
          <a:p>
            <a:pPr algn="l"/>
            <a:r>
              <a:rPr lang="en-US" dirty="0" smtClean="0">
                <a:solidFill>
                  <a:schemeClr val="bg1">
                    <a:lumMod val="95000"/>
                  </a:schemeClr>
                </a:solidFill>
                <a:ea typeface="ＭＳ Ｐゴシック" pitchFamily="34" charset="-128"/>
              </a:rPr>
              <a:t>HBO</a:t>
            </a:r>
            <a:r>
              <a:rPr lang="ja-JP" altLang="en-US" smtClean="0">
                <a:solidFill>
                  <a:schemeClr val="bg1">
                    <a:lumMod val="95000"/>
                  </a:schemeClr>
                </a:solidFill>
                <a:ea typeface="ＭＳ Ｐゴシック" pitchFamily="34" charset="-128"/>
              </a:rPr>
              <a:t>’</a:t>
            </a:r>
            <a:r>
              <a:rPr lang="en-US" altLang="ja-JP" dirty="0" smtClean="0">
                <a:solidFill>
                  <a:schemeClr val="bg1">
                    <a:lumMod val="95000"/>
                  </a:schemeClr>
                </a:solidFill>
                <a:ea typeface="ＭＳ Ｐゴシック" pitchFamily="34" charset="-128"/>
              </a:rPr>
              <a:t>s The Weight of the Nation</a:t>
            </a:r>
            <a:endParaRPr lang="en-US" dirty="0" smtClean="0">
              <a:solidFill>
                <a:schemeClr val="bg1">
                  <a:lumMod val="95000"/>
                </a:schemeClr>
              </a:solidFill>
              <a:ea typeface="ＭＳ Ｐゴシック" pitchFamily="34" charset="-128"/>
            </a:endParaRPr>
          </a:p>
        </p:txBody>
      </p:sp>
      <p:sp>
        <p:nvSpPr>
          <p:cNvPr id="81923" name="Rectangle 4"/>
          <p:cNvSpPr>
            <a:spLocks noChangeArrowheads="1"/>
          </p:cNvSpPr>
          <p:nvPr/>
        </p:nvSpPr>
        <p:spPr bwMode="auto">
          <a:xfrm>
            <a:off x="152400" y="1600200"/>
            <a:ext cx="8839200" cy="4154984"/>
          </a:xfrm>
          <a:prstGeom prst="rect">
            <a:avLst/>
          </a:prstGeom>
          <a:noFill/>
          <a:ln w="9525">
            <a:noFill/>
            <a:miter lim="800000"/>
            <a:headEnd/>
            <a:tailEnd/>
          </a:ln>
        </p:spPr>
        <p:txBody>
          <a:bodyPr wrap="square">
            <a:spAutoFit/>
          </a:bodyPr>
          <a:lstStyle/>
          <a:p>
            <a:pPr marL="233363" indent="-233363">
              <a:buFontTx/>
              <a:buChar char="•"/>
            </a:pPr>
            <a:r>
              <a:rPr lang="en-US" sz="2400" dirty="0" smtClean="0">
                <a:solidFill>
                  <a:schemeClr val="accent5">
                    <a:lumMod val="50000"/>
                  </a:schemeClr>
                </a:solidFill>
              </a:rPr>
              <a:t>Documentaries </a:t>
            </a:r>
            <a:r>
              <a:rPr lang="en-US" sz="2400" dirty="0">
                <a:solidFill>
                  <a:schemeClr val="accent5">
                    <a:lumMod val="50000"/>
                  </a:schemeClr>
                </a:solidFill>
              </a:rPr>
              <a:t>(4) for adult audience</a:t>
            </a:r>
          </a:p>
          <a:p>
            <a:pPr marL="233363" indent="-233363">
              <a:buFontTx/>
              <a:buChar char="•"/>
            </a:pPr>
            <a:r>
              <a:rPr lang="en-US" sz="2400" dirty="0">
                <a:solidFill>
                  <a:schemeClr val="accent5">
                    <a:lumMod val="50000"/>
                  </a:schemeClr>
                </a:solidFill>
              </a:rPr>
              <a:t>Short documentaries (12) on specific topics in </a:t>
            </a:r>
            <a:r>
              <a:rPr lang="en-US" sz="2400" dirty="0" smtClean="0">
                <a:solidFill>
                  <a:schemeClr val="accent5">
                    <a:lumMod val="50000"/>
                  </a:schemeClr>
                </a:solidFill>
              </a:rPr>
              <a:t>          </a:t>
            </a:r>
          </a:p>
          <a:p>
            <a:pPr marL="233363" indent="-233363"/>
            <a:r>
              <a:rPr lang="en-US" sz="2400" dirty="0" smtClean="0">
                <a:solidFill>
                  <a:schemeClr val="accent5">
                    <a:lumMod val="50000"/>
                  </a:schemeClr>
                </a:solidFill>
              </a:rPr>
              <a:t>   obesity </a:t>
            </a:r>
            <a:r>
              <a:rPr lang="en-US" sz="2400" dirty="0">
                <a:solidFill>
                  <a:schemeClr val="accent5">
                    <a:lumMod val="50000"/>
                  </a:schemeClr>
                </a:solidFill>
              </a:rPr>
              <a:t>prevention</a:t>
            </a:r>
          </a:p>
          <a:p>
            <a:pPr marL="233363" indent="-233363">
              <a:buFontTx/>
              <a:buChar char="•"/>
            </a:pPr>
            <a:r>
              <a:rPr lang="en-US" sz="2400" dirty="0">
                <a:solidFill>
                  <a:schemeClr val="accent5">
                    <a:lumMod val="50000"/>
                  </a:schemeClr>
                </a:solidFill>
              </a:rPr>
              <a:t>Documentaries (3) for children and families</a:t>
            </a:r>
          </a:p>
          <a:p>
            <a:pPr marL="233363" indent="-233363">
              <a:buFontTx/>
              <a:buChar char="•"/>
            </a:pPr>
            <a:r>
              <a:rPr lang="en-US" sz="2400" dirty="0">
                <a:solidFill>
                  <a:schemeClr val="accent5">
                    <a:lumMod val="50000"/>
                  </a:schemeClr>
                </a:solidFill>
              </a:rPr>
              <a:t>Trade publication for general </a:t>
            </a:r>
            <a:r>
              <a:rPr lang="en-US" sz="2400" dirty="0" smtClean="0">
                <a:solidFill>
                  <a:schemeClr val="accent5">
                    <a:lumMod val="50000"/>
                  </a:schemeClr>
                </a:solidFill>
              </a:rPr>
              <a:t>audiences</a:t>
            </a:r>
            <a:endParaRPr lang="en-US" sz="2400" dirty="0">
              <a:solidFill>
                <a:schemeClr val="accent5">
                  <a:lumMod val="50000"/>
                </a:schemeClr>
              </a:solidFill>
            </a:endParaRPr>
          </a:p>
          <a:p>
            <a:pPr marL="233363" indent="-233363">
              <a:buFontTx/>
              <a:buChar char="•"/>
            </a:pPr>
            <a:r>
              <a:rPr lang="en-US" sz="2400" dirty="0">
                <a:solidFill>
                  <a:schemeClr val="accent5">
                    <a:lumMod val="50000"/>
                  </a:schemeClr>
                </a:solidFill>
              </a:rPr>
              <a:t>Website (</a:t>
            </a:r>
            <a:r>
              <a:rPr lang="en-US" sz="2400" dirty="0">
                <a:solidFill>
                  <a:schemeClr val="accent5">
                    <a:lumMod val="50000"/>
                  </a:schemeClr>
                </a:solidFill>
                <a:hlinkClick r:id="rId3"/>
              </a:rPr>
              <a:t>http://theweightofthenation.hbo.com/</a:t>
            </a:r>
            <a:r>
              <a:rPr lang="en-US" sz="2400" dirty="0">
                <a:solidFill>
                  <a:schemeClr val="accent5">
                    <a:lumMod val="50000"/>
                  </a:schemeClr>
                </a:solidFill>
              </a:rPr>
              <a:t>)</a:t>
            </a:r>
          </a:p>
          <a:p>
            <a:pPr marL="233363" indent="-233363">
              <a:buFontTx/>
              <a:buChar char="•"/>
            </a:pPr>
            <a:r>
              <a:rPr lang="en-US" sz="2400" dirty="0">
                <a:solidFill>
                  <a:schemeClr val="accent5">
                    <a:lumMod val="50000"/>
                  </a:schemeClr>
                </a:solidFill>
              </a:rPr>
              <a:t>Social media (</a:t>
            </a:r>
            <a:r>
              <a:rPr lang="en-US" sz="2400" dirty="0" err="1">
                <a:solidFill>
                  <a:schemeClr val="accent5">
                    <a:lumMod val="50000"/>
                  </a:schemeClr>
                </a:solidFill>
              </a:rPr>
              <a:t>Facebook</a:t>
            </a:r>
            <a:r>
              <a:rPr lang="en-US" sz="2400" dirty="0">
                <a:solidFill>
                  <a:schemeClr val="accent5">
                    <a:lumMod val="50000"/>
                  </a:schemeClr>
                </a:solidFill>
              </a:rPr>
              <a:t>, Twitter, </a:t>
            </a:r>
            <a:r>
              <a:rPr lang="en-US" sz="2400" dirty="0" err="1">
                <a:solidFill>
                  <a:schemeClr val="accent5">
                    <a:lumMod val="50000"/>
                  </a:schemeClr>
                </a:solidFill>
              </a:rPr>
              <a:t>Youtube</a:t>
            </a:r>
            <a:r>
              <a:rPr lang="en-US" sz="2400" dirty="0">
                <a:solidFill>
                  <a:schemeClr val="accent5">
                    <a:lumMod val="50000"/>
                  </a:schemeClr>
                </a:solidFill>
              </a:rPr>
              <a:t>, and </a:t>
            </a:r>
            <a:r>
              <a:rPr lang="en-US" sz="2400" dirty="0" err="1">
                <a:solidFill>
                  <a:schemeClr val="accent5">
                    <a:lumMod val="50000"/>
                  </a:schemeClr>
                </a:solidFill>
              </a:rPr>
              <a:t>GetGlue</a:t>
            </a:r>
            <a:r>
              <a:rPr lang="en-US" sz="2400" dirty="0">
                <a:solidFill>
                  <a:schemeClr val="accent5">
                    <a:lumMod val="50000"/>
                  </a:schemeClr>
                </a:solidFill>
              </a:rPr>
              <a:t>)</a:t>
            </a:r>
          </a:p>
          <a:p>
            <a:pPr marL="233363" indent="-233363">
              <a:buFontTx/>
              <a:buChar char="•"/>
            </a:pPr>
            <a:r>
              <a:rPr lang="en-US" sz="2400" dirty="0">
                <a:solidFill>
                  <a:schemeClr val="accent5">
                    <a:lumMod val="50000"/>
                  </a:schemeClr>
                </a:solidFill>
              </a:rPr>
              <a:t>Screening kits with discussion guides</a:t>
            </a:r>
          </a:p>
          <a:p>
            <a:pPr marL="233363" indent="-233363">
              <a:buFontTx/>
              <a:buChar char="•"/>
            </a:pPr>
            <a:r>
              <a:rPr lang="en-US" sz="2400" dirty="0">
                <a:solidFill>
                  <a:schemeClr val="accent5">
                    <a:lumMod val="50000"/>
                  </a:schemeClr>
                </a:solidFill>
              </a:rPr>
              <a:t>Marketing efforts, including reaching families with children</a:t>
            </a:r>
          </a:p>
          <a:p>
            <a:pPr marL="233363" indent="-233363">
              <a:buFontTx/>
              <a:buChar char="•"/>
            </a:pPr>
            <a:r>
              <a:rPr lang="en-US" sz="2400" dirty="0">
                <a:solidFill>
                  <a:schemeClr val="accent5">
                    <a:lumMod val="50000"/>
                  </a:schemeClr>
                </a:solidFill>
              </a:rPr>
              <a:t>Written materials for school-age children and teachers (Scholastic, Inc.)</a:t>
            </a:r>
          </a:p>
        </p:txBody>
      </p:sp>
      <p:pic>
        <p:nvPicPr>
          <p:cNvPr id="81924" name="Picture 4"/>
          <p:cNvPicPr>
            <a:picLocks noChangeAspect="1" noChangeArrowheads="1"/>
          </p:cNvPicPr>
          <p:nvPr/>
        </p:nvPicPr>
        <p:blipFill>
          <a:blip r:embed="rId4" cstate="print"/>
          <a:srcRect/>
          <a:stretch>
            <a:fillRect/>
          </a:stretch>
        </p:blipFill>
        <p:spPr bwMode="auto">
          <a:xfrm>
            <a:off x="6705600" y="0"/>
            <a:ext cx="2438400" cy="31709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olutions2-11.png"/>
          <p:cNvPicPr>
            <a:picLocks noGrp="1" noChangeAspect="1"/>
          </p:cNvPicPr>
          <p:nvPr>
            <p:ph sz="quarter" idx="1"/>
          </p:nvPr>
        </p:nvPicPr>
        <p:blipFill>
          <a:blip r:embed="rId3" cstate="email">
            <a:extLst>
              <a:ext uri="{28A0092B-C50C-407E-A947-70E740481C1C}">
                <a14:useLocalDpi xmlns:a14="http://schemas.microsoft.com/office/drawing/2010/main" val="0"/>
              </a:ext>
            </a:extLst>
          </a:blip>
          <a:srcRect l="-19750" r="-19750"/>
          <a:stretch>
            <a:fillRect/>
          </a:stretch>
        </p:blipFill>
        <p:spPr bwMode="auto">
          <a:xfrm>
            <a:off x="-1389888" y="1163304"/>
            <a:ext cx="12009455" cy="645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01752" y="192975"/>
            <a:ext cx="8534400" cy="758952"/>
          </a:xfrm>
        </p:spPr>
        <p:txBody>
          <a:bodyPr>
            <a:normAutofit fontScale="90000"/>
          </a:bodyPr>
          <a:lstStyle/>
          <a:p>
            <a:r>
              <a:rPr lang="en-US" sz="2800" b="1" dirty="0">
                <a:solidFill>
                  <a:schemeClr val="bg1">
                    <a:lumMod val="95000"/>
                  </a:schemeClr>
                </a:solidFill>
              </a:rPr>
              <a:t>Accelerating Progress in Obesity </a:t>
            </a:r>
            <a:r>
              <a:rPr lang="en-US" sz="2800" b="1" dirty="0" smtClean="0">
                <a:solidFill>
                  <a:schemeClr val="bg1">
                    <a:lumMod val="95000"/>
                  </a:schemeClr>
                </a:solidFill>
              </a:rPr>
              <a:t>Prevention</a:t>
            </a:r>
            <a:endParaRPr lang="en-US" sz="2800" dirty="0">
              <a:solidFill>
                <a:schemeClr val="bg1">
                  <a:lumMod val="95000"/>
                </a:schemeClr>
              </a:solidFill>
            </a:endParaRPr>
          </a:p>
        </p:txBody>
      </p:sp>
    </p:spTree>
    <p:extLst>
      <p:ext uri="{BB962C8B-B14F-4D97-AF65-F5344CB8AC3E}">
        <p14:creationId xmlns:p14="http://schemas.microsoft.com/office/powerpoint/2010/main" val="233536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22"/>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799890"/>
            <a:ext cx="6095738" cy="605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1200"/>
              </a:spcAft>
            </a:pPr>
            <a:r>
              <a:rPr lang="en-US" dirty="0"/>
              <a:t>To implement and evaluate a primary prevention obesity program in </a:t>
            </a:r>
            <a:r>
              <a:rPr lang="en-US" dirty="0">
                <a:solidFill>
                  <a:schemeClr val="accent1"/>
                </a:solidFill>
              </a:rPr>
              <a:t>low-income, ethnically diverse </a:t>
            </a:r>
            <a:r>
              <a:rPr lang="en-US" dirty="0"/>
              <a:t>catchment areas in Austin and Houston</a:t>
            </a:r>
          </a:p>
          <a:p>
            <a:pPr>
              <a:spcBef>
                <a:spcPts val="0"/>
              </a:spcBef>
              <a:spcAft>
                <a:spcPts val="1200"/>
              </a:spcAft>
            </a:pPr>
            <a:r>
              <a:rPr lang="en-US" dirty="0"/>
              <a:t>To implement and evaluate the efficacy of a systems approach to child obesity on reducing BMI z-scores by embedding a 12-month </a:t>
            </a:r>
            <a:r>
              <a:rPr lang="en-US" dirty="0">
                <a:solidFill>
                  <a:srgbClr val="C66951"/>
                </a:solidFill>
              </a:rPr>
              <a:t>family-based secondary prevention program within a community primary prevention program</a:t>
            </a:r>
            <a:r>
              <a:rPr lang="en-US" dirty="0"/>
              <a:t>.</a:t>
            </a:r>
          </a:p>
          <a:p>
            <a:pPr>
              <a:spcBef>
                <a:spcPts val="0"/>
              </a:spcBef>
              <a:spcAft>
                <a:spcPts val="1200"/>
              </a:spcAft>
            </a:pPr>
            <a:r>
              <a:rPr lang="en-US" dirty="0"/>
              <a:t>To quantify the </a:t>
            </a:r>
            <a:r>
              <a:rPr lang="en-US" dirty="0">
                <a:solidFill>
                  <a:srgbClr val="C66951"/>
                </a:solidFill>
              </a:rPr>
              <a:t>incremental cost-effectiveness </a:t>
            </a:r>
            <a:r>
              <a:rPr lang="en-US" dirty="0"/>
              <a:t>of the 12-month family-based secondary prevention program relative to primary prevention alone.</a:t>
            </a:r>
          </a:p>
        </p:txBody>
      </p:sp>
      <p:sp>
        <p:nvSpPr>
          <p:cNvPr id="3" name="Title 2"/>
          <p:cNvSpPr>
            <a:spLocks noGrp="1"/>
          </p:cNvSpPr>
          <p:nvPr>
            <p:ph type="title"/>
          </p:nvPr>
        </p:nvSpPr>
        <p:spPr/>
        <p:txBody>
          <a:bodyPr/>
          <a:lstStyle/>
          <a:p>
            <a:r>
              <a:rPr lang="en-US" dirty="0" smtClean="0">
                <a:solidFill>
                  <a:schemeClr val="bg1"/>
                </a:solidFill>
              </a:rPr>
              <a:t>Texas childhood obesity demonstration project (CORD)</a:t>
            </a:r>
            <a:endParaRPr lang="en-US" dirty="0">
              <a:solidFill>
                <a:schemeClr val="bg1"/>
              </a:solidFill>
            </a:endParaRPr>
          </a:p>
        </p:txBody>
      </p:sp>
      <p:pic>
        <p:nvPicPr>
          <p:cNvPr id="5"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181600"/>
            <a:ext cx="1348378"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343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rPr>
              <a:t>Texas CORD Study Team</a:t>
            </a:r>
            <a:endParaRPr lang="en-US" dirty="0">
              <a:solidFill>
                <a:schemeClr val="bg1">
                  <a:lumMod val="95000"/>
                </a:schemeClr>
              </a:solidFill>
            </a:endParaRPr>
          </a:p>
        </p:txBody>
      </p:sp>
      <p:sp>
        <p:nvSpPr>
          <p:cNvPr id="3" name="Content Placeholder 2"/>
          <p:cNvSpPr>
            <a:spLocks noGrp="1"/>
          </p:cNvSpPr>
          <p:nvPr>
            <p:ph sz="quarter" idx="1"/>
          </p:nvPr>
        </p:nvSpPr>
        <p:spPr>
          <a:xfrm>
            <a:off x="152400" y="1527048"/>
            <a:ext cx="5004816" cy="5090724"/>
          </a:xfrm>
        </p:spPr>
        <p:txBody>
          <a:bodyPr>
            <a:normAutofit/>
          </a:bodyPr>
          <a:lstStyle/>
          <a:p>
            <a:r>
              <a:rPr lang="en-US" dirty="0" smtClean="0"/>
              <a:t>Michael &amp; Susan Dell Center, UTSPH</a:t>
            </a:r>
          </a:p>
          <a:p>
            <a:pPr lvl="1"/>
            <a:r>
              <a:rPr lang="en-US" dirty="0" smtClean="0"/>
              <a:t>Deanna Hoelscher, PI</a:t>
            </a:r>
          </a:p>
          <a:p>
            <a:pPr lvl="1"/>
            <a:r>
              <a:rPr lang="en-US" dirty="0" smtClean="0"/>
              <a:t>Steve </a:t>
            </a:r>
            <a:r>
              <a:rPr lang="en-US" dirty="0" err="1" smtClean="0"/>
              <a:t>Kelder</a:t>
            </a:r>
            <a:endParaRPr lang="en-US" dirty="0" smtClean="0"/>
          </a:p>
          <a:p>
            <a:pPr lvl="1"/>
            <a:r>
              <a:rPr lang="en-US" dirty="0" smtClean="0"/>
              <a:t>Elizabeth </a:t>
            </a:r>
            <a:r>
              <a:rPr lang="en-US" dirty="0" err="1" smtClean="0"/>
              <a:t>Vandewater</a:t>
            </a:r>
            <a:endParaRPr lang="en-US" dirty="0" smtClean="0"/>
          </a:p>
          <a:p>
            <a:pPr lvl="1"/>
            <a:r>
              <a:rPr lang="en-US" dirty="0" err="1" smtClean="0"/>
              <a:t>Shreela</a:t>
            </a:r>
            <a:r>
              <a:rPr lang="en-US" dirty="0" smtClean="0"/>
              <a:t> Sharma</a:t>
            </a:r>
          </a:p>
          <a:p>
            <a:r>
              <a:rPr lang="en-US" dirty="0" smtClean="0"/>
              <a:t>Children’s Nutrition Research Center,</a:t>
            </a:r>
          </a:p>
          <a:p>
            <a:pPr lvl="1"/>
            <a:r>
              <a:rPr lang="en-US" dirty="0" smtClean="0"/>
              <a:t>Nancy Butte, PI</a:t>
            </a:r>
          </a:p>
          <a:p>
            <a:pPr lvl="1"/>
            <a:r>
              <a:rPr lang="en-US" dirty="0" smtClean="0"/>
              <a:t>Sarah Barlow</a:t>
            </a:r>
          </a:p>
          <a:p>
            <a:r>
              <a:rPr lang="en-US" dirty="0" smtClean="0"/>
              <a:t>Texas Department of State Health Services</a:t>
            </a:r>
          </a:p>
          <a:p>
            <a:r>
              <a:rPr lang="en-US" dirty="0" smtClean="0"/>
              <a:t>MEND Central/MEND Foundation</a:t>
            </a:r>
          </a:p>
          <a:p>
            <a:pPr lvl="1"/>
            <a:r>
              <a:rPr lang="en-US" dirty="0" smtClean="0"/>
              <a:t>Paul </a:t>
            </a:r>
            <a:r>
              <a:rPr lang="en-US" dirty="0" err="1" smtClean="0"/>
              <a:t>Sacher</a:t>
            </a:r>
            <a:endParaRPr lang="en-US" dirty="0" smtClean="0"/>
          </a:p>
          <a:p>
            <a:pPr lvl="1"/>
            <a:r>
              <a:rPr lang="en-US" dirty="0" smtClean="0"/>
              <a:t>Paul Chadwick</a:t>
            </a:r>
          </a:p>
          <a:p>
            <a:pPr lvl="1"/>
            <a:endParaRPr lang="en-US" dirty="0"/>
          </a:p>
        </p:txBody>
      </p:sp>
      <p:sp>
        <p:nvSpPr>
          <p:cNvPr id="4" name="Content Placeholder 2"/>
          <p:cNvSpPr txBox="1">
            <a:spLocks/>
          </p:cNvSpPr>
          <p:nvPr/>
        </p:nvSpPr>
        <p:spPr>
          <a:xfrm>
            <a:off x="4824984" y="1514856"/>
            <a:ext cx="4166616" cy="509072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00" dirty="0">
                <a:solidFill>
                  <a:schemeClr val="accent5">
                    <a:lumMod val="50000"/>
                  </a:schemeClr>
                </a:solidFill>
              </a:rPr>
              <a:t>University of Nebraska Medical Center</a:t>
            </a:r>
          </a:p>
          <a:p>
            <a:pPr lvl="1"/>
            <a:r>
              <a:rPr lang="en-US" sz="2000" dirty="0">
                <a:solidFill>
                  <a:schemeClr val="accent5">
                    <a:lumMod val="50000"/>
                  </a:schemeClr>
                </a:solidFill>
              </a:rPr>
              <a:t>Terry Huang</a:t>
            </a:r>
          </a:p>
          <a:p>
            <a:r>
              <a:rPr lang="en-US" sz="2000" dirty="0" smtClean="0">
                <a:solidFill>
                  <a:schemeClr val="accent5">
                    <a:lumMod val="50000"/>
                  </a:schemeClr>
                </a:solidFill>
              </a:rPr>
              <a:t>Seton Healthcare System</a:t>
            </a:r>
          </a:p>
          <a:p>
            <a:pPr lvl="1"/>
            <a:r>
              <a:rPr lang="en-US" sz="2000" dirty="0" smtClean="0">
                <a:solidFill>
                  <a:schemeClr val="accent5">
                    <a:lumMod val="50000"/>
                  </a:schemeClr>
                </a:solidFill>
              </a:rPr>
              <a:t>Stephen Pont</a:t>
            </a:r>
          </a:p>
          <a:p>
            <a:r>
              <a:rPr lang="en-US" sz="2000" dirty="0" smtClean="0">
                <a:solidFill>
                  <a:schemeClr val="accent5">
                    <a:lumMod val="50000"/>
                  </a:schemeClr>
                </a:solidFill>
              </a:rPr>
              <a:t>Duke University, Singapore</a:t>
            </a:r>
          </a:p>
          <a:p>
            <a:pPr lvl="1"/>
            <a:r>
              <a:rPr lang="en-US" sz="2000" dirty="0" smtClean="0">
                <a:solidFill>
                  <a:schemeClr val="accent5">
                    <a:lumMod val="50000"/>
                  </a:schemeClr>
                </a:solidFill>
              </a:rPr>
              <a:t>Eric Finkelstein</a:t>
            </a:r>
          </a:p>
          <a:p>
            <a:r>
              <a:rPr lang="en-US" sz="2000" dirty="0" smtClean="0">
                <a:solidFill>
                  <a:schemeClr val="accent5">
                    <a:lumMod val="50000"/>
                  </a:schemeClr>
                </a:solidFill>
              </a:rPr>
              <a:t>ACTIVE Life</a:t>
            </a:r>
          </a:p>
          <a:p>
            <a:pPr lvl="1"/>
            <a:r>
              <a:rPr lang="en-US" sz="2000" dirty="0" smtClean="0">
                <a:solidFill>
                  <a:schemeClr val="accent5">
                    <a:lumMod val="50000"/>
                  </a:schemeClr>
                </a:solidFill>
              </a:rPr>
              <a:t>Baker Harrell</a:t>
            </a:r>
          </a:p>
          <a:p>
            <a:pPr lvl="1"/>
            <a:endParaRPr lang="en-US" sz="2000" dirty="0">
              <a:solidFill>
                <a:schemeClr val="accent5">
                  <a:lumMod val="50000"/>
                </a:schemeClr>
              </a:solidFill>
            </a:endParaRPr>
          </a:p>
        </p:txBody>
      </p:sp>
      <p:pic>
        <p:nvPicPr>
          <p:cNvPr id="5"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181600"/>
            <a:ext cx="1348378"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704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758952"/>
          </a:xfrm>
        </p:spPr>
        <p:txBody>
          <a:bodyPr/>
          <a:lstStyle/>
          <a:p>
            <a:r>
              <a:rPr lang="en-US" dirty="0" smtClean="0">
                <a:solidFill>
                  <a:schemeClr val="bg1">
                    <a:lumMod val="95000"/>
                  </a:schemeClr>
                </a:solidFill>
              </a:rPr>
              <a:t>The Need</a:t>
            </a:r>
            <a:endParaRPr lang="en-US" dirty="0">
              <a:solidFill>
                <a:schemeClr val="bg1">
                  <a:lumMod val="95000"/>
                </a:schemeClr>
              </a:solidFill>
            </a:endParaRPr>
          </a:p>
        </p:txBody>
      </p:sp>
      <p:sp>
        <p:nvSpPr>
          <p:cNvPr id="3" name="Content Placeholder 2"/>
          <p:cNvSpPr>
            <a:spLocks noGrp="1"/>
          </p:cNvSpPr>
          <p:nvPr>
            <p:ph sz="quarter" idx="1"/>
          </p:nvPr>
        </p:nvSpPr>
        <p:spPr/>
        <p:txBody>
          <a:bodyPr>
            <a:normAutofit/>
          </a:bodyPr>
          <a:lstStyle/>
          <a:p>
            <a:r>
              <a:rPr lang="en-US" sz="2400" dirty="0" smtClean="0"/>
              <a:t>Low income children are more likely to be overweight or obese, due to physical, socioeconomic and cultural barriers.</a:t>
            </a:r>
          </a:p>
          <a:p>
            <a:r>
              <a:rPr lang="en-US" sz="2400" dirty="0" smtClean="0"/>
              <a:t>Annual healthcare costs for an obese child with Medicaid was about $6700 compared to $3700 for an obese child covered by private insurance.</a:t>
            </a:r>
          </a:p>
          <a:p>
            <a:r>
              <a:rPr lang="en-US" sz="2400" dirty="0" smtClean="0"/>
              <a:t>16.5% of Texas children under age 18 had no insurance (national average of 10%)</a:t>
            </a:r>
          </a:p>
          <a:p>
            <a:r>
              <a:rPr lang="en-US" sz="2400" dirty="0" smtClean="0"/>
              <a:t>In 2009, one in eight Texans relied on Medicaid for insurance.</a:t>
            </a:r>
            <a:endParaRPr lang="en-US" sz="2400" dirty="0"/>
          </a:p>
        </p:txBody>
      </p:sp>
      <p:pic>
        <p:nvPicPr>
          <p:cNvPr id="4"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1219200" cy="121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25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lumMod val="95000"/>
                  </a:schemeClr>
                </a:solidFill>
              </a:rPr>
              <a:t>Obesity: a scourge worldwide</a:t>
            </a:r>
            <a:endParaRPr lang="en-US" dirty="0">
              <a:solidFill>
                <a:schemeClr val="bg1">
                  <a:lumMod val="95000"/>
                </a:schemeClr>
              </a:solidFill>
            </a:endParaRPr>
          </a:p>
        </p:txBody>
      </p:sp>
      <p:pic>
        <p:nvPicPr>
          <p:cNvPr id="5" name="Picture 4" descr="Urgent Need-07-07.png"/>
          <p:cNvPicPr>
            <a:picLocks noChangeAspect="1"/>
          </p:cNvPicPr>
          <p:nvPr/>
        </p:nvPicPr>
        <p:blipFill>
          <a:blip r:embed="rId3" cstate="print"/>
          <a:srcRect l="13611" t="14444" r="12083" b="28704"/>
          <a:stretch>
            <a:fillRect/>
          </a:stretch>
        </p:blipFill>
        <p:spPr>
          <a:xfrm>
            <a:off x="1244600" y="1837563"/>
            <a:ext cx="6491514" cy="37250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43008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rPr>
              <a:t>Findings to Benefit Many</a:t>
            </a:r>
            <a:endParaRPr lang="en-US" dirty="0">
              <a:solidFill>
                <a:schemeClr val="bg1">
                  <a:lumMod val="95000"/>
                </a:schemeClr>
              </a:solidFill>
            </a:endParaRPr>
          </a:p>
        </p:txBody>
      </p:sp>
      <p:sp>
        <p:nvSpPr>
          <p:cNvPr id="3" name="Content Placeholder 2"/>
          <p:cNvSpPr>
            <a:spLocks noGrp="1"/>
          </p:cNvSpPr>
          <p:nvPr>
            <p:ph sz="quarter" idx="1"/>
          </p:nvPr>
        </p:nvSpPr>
        <p:spPr>
          <a:xfrm>
            <a:off x="152401" y="1719071"/>
            <a:ext cx="8636492" cy="4407408"/>
          </a:xfrm>
        </p:spPr>
        <p:txBody>
          <a:bodyPr>
            <a:normAutofit/>
          </a:bodyPr>
          <a:lstStyle/>
          <a:p>
            <a:r>
              <a:rPr lang="en-US" sz="2800" dirty="0" smtClean="0">
                <a:solidFill>
                  <a:schemeClr val="accent5">
                    <a:lumMod val="50000"/>
                  </a:schemeClr>
                </a:solidFill>
              </a:rPr>
              <a:t>Objective:</a:t>
            </a:r>
          </a:p>
          <a:p>
            <a:pPr lvl="1"/>
            <a:r>
              <a:rPr lang="en-US" sz="2400" dirty="0" smtClean="0">
                <a:solidFill>
                  <a:schemeClr val="accent5">
                    <a:lumMod val="50000"/>
                  </a:schemeClr>
                </a:solidFill>
              </a:rPr>
              <a:t>To determine whether the CORD model can improve underserved children’s risk factors for obesity.</a:t>
            </a:r>
          </a:p>
          <a:p>
            <a:pPr lvl="1"/>
            <a:r>
              <a:rPr lang="en-US" sz="2400" dirty="0" smtClean="0">
                <a:solidFill>
                  <a:schemeClr val="accent5">
                    <a:lumMod val="50000"/>
                  </a:schemeClr>
                </a:solidFill>
              </a:rPr>
              <a:t>To generate knowledge (improve care, reduce costs) that can be translated, developed, implemented, sustained, and brought to scale. </a:t>
            </a:r>
          </a:p>
          <a:p>
            <a:pPr lvl="2"/>
            <a:r>
              <a:rPr lang="en-US" sz="2400" dirty="0" smtClean="0">
                <a:solidFill>
                  <a:schemeClr val="accent5">
                    <a:lumMod val="50000"/>
                  </a:schemeClr>
                </a:solidFill>
              </a:rPr>
              <a:t>Lessons learned will benefit &gt; 7 M children on CHIP</a:t>
            </a:r>
          </a:p>
          <a:p>
            <a:pPr lvl="2"/>
            <a:r>
              <a:rPr lang="en-US" sz="2400" dirty="0" smtClean="0">
                <a:solidFill>
                  <a:schemeClr val="accent5">
                    <a:lumMod val="50000"/>
                  </a:schemeClr>
                </a:solidFill>
              </a:rPr>
              <a:t>If CORD is effective, it could be replicated in other programs (Medicaid, private insurance).</a:t>
            </a:r>
            <a:endParaRPr lang="en-US" sz="2400" dirty="0">
              <a:solidFill>
                <a:schemeClr val="accent5">
                  <a:lumMod val="50000"/>
                </a:schemeClr>
              </a:solidFill>
            </a:endParaRPr>
          </a:p>
        </p:txBody>
      </p:sp>
      <p:pic>
        <p:nvPicPr>
          <p:cNvPr id="4"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181600"/>
            <a:ext cx="1348378"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562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images.nap.edu/images/covers300dpi/0309221544.jpg"/>
          <p:cNvPicPr>
            <a:picLocks noChangeAspect="1" noChangeArrowheads="1"/>
          </p:cNvPicPr>
          <p:nvPr/>
        </p:nvPicPr>
        <p:blipFill>
          <a:blip r:embed="rId3" cstate="print"/>
          <a:srcRect/>
          <a:stretch>
            <a:fillRect/>
          </a:stretch>
        </p:blipFill>
        <p:spPr bwMode="auto">
          <a:xfrm>
            <a:off x="4876800" y="762000"/>
            <a:ext cx="3657600" cy="5223416"/>
          </a:xfrm>
          <a:prstGeom prst="rect">
            <a:avLst/>
          </a:prstGeom>
          <a:noFill/>
          <a:ln w="9525">
            <a:noFill/>
            <a:miter lim="800000"/>
            <a:headEnd/>
            <a:tailEnd/>
          </a:ln>
        </p:spPr>
      </p:pic>
      <p:pic>
        <p:nvPicPr>
          <p:cNvPr id="194563" name="Picture 3"/>
          <p:cNvPicPr>
            <a:picLocks noChangeAspect="1" noChangeArrowheads="1"/>
          </p:cNvPicPr>
          <p:nvPr/>
        </p:nvPicPr>
        <p:blipFill>
          <a:blip r:embed="rId4" cstate="print"/>
          <a:srcRect/>
          <a:stretch>
            <a:fillRect/>
          </a:stretch>
        </p:blipFill>
        <p:spPr bwMode="auto">
          <a:xfrm>
            <a:off x="685800" y="762000"/>
            <a:ext cx="35052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 y="1722438"/>
            <a:ext cx="4040188" cy="639762"/>
          </a:xfrm>
        </p:spPr>
        <p:txBody>
          <a:bodyPr/>
          <a:lstStyle/>
          <a:p>
            <a:r>
              <a:rPr lang="en-US" u="sng" dirty="0" smtClean="0">
                <a:solidFill>
                  <a:schemeClr val="accent1">
                    <a:lumMod val="75000"/>
                  </a:schemeClr>
                </a:solidFill>
              </a:rPr>
              <a:t>Primary Prevention</a:t>
            </a:r>
            <a:endParaRPr lang="en-US" u="sng" dirty="0">
              <a:solidFill>
                <a:schemeClr val="accent1">
                  <a:lumMod val="75000"/>
                </a:schemeClr>
              </a:solidFill>
            </a:endParaRPr>
          </a:p>
        </p:txBody>
      </p:sp>
      <p:sp>
        <p:nvSpPr>
          <p:cNvPr id="3" name="Text Placeholder 2"/>
          <p:cNvSpPr>
            <a:spLocks noGrp="1"/>
          </p:cNvSpPr>
          <p:nvPr>
            <p:ph type="body" sz="half" idx="3"/>
          </p:nvPr>
        </p:nvSpPr>
        <p:spPr>
          <a:xfrm>
            <a:off x="4419600" y="1722438"/>
            <a:ext cx="4041775" cy="639762"/>
          </a:xfrm>
        </p:spPr>
        <p:txBody>
          <a:bodyPr/>
          <a:lstStyle/>
          <a:p>
            <a:r>
              <a:rPr lang="en-US" u="sng" dirty="0" smtClean="0">
                <a:solidFill>
                  <a:srgbClr val="9E4934"/>
                </a:solidFill>
              </a:rPr>
              <a:t>Secondary Prevention</a:t>
            </a:r>
            <a:endParaRPr lang="en-US" u="sng" dirty="0">
              <a:solidFill>
                <a:srgbClr val="9E4934"/>
              </a:solidFill>
            </a:endParaRPr>
          </a:p>
        </p:txBody>
      </p:sp>
      <p:sp>
        <p:nvSpPr>
          <p:cNvPr id="4" name="Content Placeholder 3"/>
          <p:cNvSpPr>
            <a:spLocks noGrp="1"/>
          </p:cNvSpPr>
          <p:nvPr>
            <p:ph sz="quarter" idx="2"/>
          </p:nvPr>
        </p:nvSpPr>
        <p:spPr/>
        <p:txBody>
          <a:bodyPr/>
          <a:lstStyle/>
          <a:p>
            <a:r>
              <a:rPr lang="en-US" dirty="0" smtClean="0"/>
              <a:t>Efforts targeting the entire population </a:t>
            </a:r>
          </a:p>
          <a:p>
            <a:r>
              <a:rPr lang="en-US" dirty="0" smtClean="0"/>
              <a:t>Healthy weight as well as overweight/obese children</a:t>
            </a:r>
          </a:p>
          <a:p>
            <a:r>
              <a:rPr lang="en-US" dirty="0" smtClean="0"/>
              <a:t>Prevention of child obesity </a:t>
            </a:r>
            <a:endParaRPr lang="en-US" dirty="0"/>
          </a:p>
        </p:txBody>
      </p:sp>
      <p:sp>
        <p:nvSpPr>
          <p:cNvPr id="5" name="Content Placeholder 4"/>
          <p:cNvSpPr>
            <a:spLocks noGrp="1"/>
          </p:cNvSpPr>
          <p:nvPr>
            <p:ph sz="quarter" idx="4"/>
          </p:nvPr>
        </p:nvSpPr>
        <p:spPr/>
        <p:txBody>
          <a:bodyPr/>
          <a:lstStyle/>
          <a:p>
            <a:r>
              <a:rPr lang="en-US" dirty="0" smtClean="0"/>
              <a:t>Efforts focus on overweight and obese children</a:t>
            </a:r>
          </a:p>
          <a:p>
            <a:r>
              <a:rPr lang="en-US" dirty="0" smtClean="0"/>
              <a:t>Prevent disease progression and development of co-morbidities</a:t>
            </a:r>
          </a:p>
          <a:p>
            <a:endParaRPr lang="en-US" dirty="0"/>
          </a:p>
        </p:txBody>
      </p:sp>
      <p:sp>
        <p:nvSpPr>
          <p:cNvPr id="6" name="Title 5"/>
          <p:cNvSpPr>
            <a:spLocks noGrp="1"/>
          </p:cNvSpPr>
          <p:nvPr>
            <p:ph type="title"/>
          </p:nvPr>
        </p:nvSpPr>
        <p:spPr/>
        <p:txBody>
          <a:bodyPr>
            <a:normAutofit/>
          </a:bodyPr>
          <a:lstStyle/>
          <a:p>
            <a:r>
              <a:rPr lang="en-US" sz="2800" dirty="0" smtClean="0">
                <a:solidFill>
                  <a:schemeClr val="bg1">
                    <a:lumMod val="95000"/>
                  </a:schemeClr>
                </a:solidFill>
              </a:rPr>
              <a:t>Primary Prevention  - </a:t>
            </a:r>
            <a:r>
              <a:rPr lang="en-US" sz="2800" b="1" i="1" dirty="0" smtClean="0">
                <a:solidFill>
                  <a:schemeClr val="bg1">
                    <a:lumMod val="95000"/>
                  </a:schemeClr>
                </a:solidFill>
              </a:rPr>
              <a:t>PLUS</a:t>
            </a:r>
            <a:r>
              <a:rPr lang="en-US" sz="2800" dirty="0" smtClean="0">
                <a:solidFill>
                  <a:schemeClr val="bg1">
                    <a:lumMod val="95000"/>
                  </a:schemeClr>
                </a:solidFill>
              </a:rPr>
              <a:t> - Secondary Prevention</a:t>
            </a:r>
            <a:endParaRPr lang="en-US" sz="2800" dirty="0">
              <a:solidFill>
                <a:schemeClr val="bg1">
                  <a:lumMod val="95000"/>
                </a:schemeClr>
              </a:solidFill>
            </a:endParaRPr>
          </a:p>
        </p:txBody>
      </p:sp>
      <p:pic>
        <p:nvPicPr>
          <p:cNvPr id="7"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181600"/>
            <a:ext cx="1348378"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372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rcRect l="6007" t="4000" r="10512" b="10001"/>
          <a:stretch>
            <a:fillRect/>
          </a:stretch>
        </p:blipFill>
        <p:spPr bwMode="auto">
          <a:xfrm>
            <a:off x="304800" y="228600"/>
            <a:ext cx="8534400" cy="6400799"/>
          </a:xfrm>
          <a:prstGeom prst="rect">
            <a:avLst/>
          </a:prstGeom>
          <a:noFill/>
          <a:ln>
            <a:noFill/>
          </a:ln>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3027396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00600" y="489466"/>
            <a:ext cx="4267200" cy="4501778"/>
            <a:chOff x="2057400" y="228599"/>
            <a:chExt cx="4999009" cy="5257802"/>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l="3652" t="5056" r="3119" b="20000"/>
            <a:stretch/>
          </p:blipFill>
          <p:spPr>
            <a:xfrm>
              <a:off x="2115879" y="346841"/>
              <a:ext cx="4940530" cy="5139560"/>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4421" t="80881" r="81254" b="4402"/>
            <a:stretch/>
          </p:blipFill>
          <p:spPr>
            <a:xfrm>
              <a:off x="2057400" y="228599"/>
              <a:ext cx="1066800" cy="1418359"/>
            </a:xfrm>
            <a:prstGeom prst="rect">
              <a:avLst/>
            </a:prstGeom>
            <a:ln>
              <a:solidFill>
                <a:schemeClr val="accent3">
                  <a:lumMod val="50000"/>
                </a:schemeClr>
              </a:solidFill>
            </a:ln>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val="0"/>
                </a:ext>
              </a:extLst>
            </a:blip>
            <a:srcRect l="77299" t="85174" r="1326" b="1891"/>
            <a:stretch/>
          </p:blipFill>
          <p:spPr>
            <a:xfrm>
              <a:off x="5867400" y="4572000"/>
              <a:ext cx="1132765" cy="887104"/>
            </a:xfrm>
            <a:prstGeom prst="rect">
              <a:avLst/>
            </a:prstGeom>
          </p:spPr>
        </p:pic>
      </p:grpSp>
      <p:grpSp>
        <p:nvGrpSpPr>
          <p:cNvPr id="6" name="Group 5"/>
          <p:cNvGrpSpPr/>
          <p:nvPr/>
        </p:nvGrpSpPr>
        <p:grpSpPr>
          <a:xfrm>
            <a:off x="76200" y="529884"/>
            <a:ext cx="4343400" cy="4461359"/>
            <a:chOff x="2037030" y="228600"/>
            <a:chExt cx="5046157" cy="5271448"/>
          </a:xfrm>
        </p:grpSpPr>
        <p:pic>
          <p:nvPicPr>
            <p:cNvPr id="7" name="Picture 6"/>
            <p:cNvPicPr>
              <a:picLocks noChangeAspect="1"/>
            </p:cNvPicPr>
            <p:nvPr/>
          </p:nvPicPr>
          <p:blipFill rotWithShape="1">
            <a:blip r:embed="rId6" cstate="email">
              <a:extLst>
                <a:ext uri="{28A0092B-C50C-407E-A947-70E740481C1C}">
                  <a14:useLocalDpi xmlns:a14="http://schemas.microsoft.com/office/drawing/2010/main" val="0"/>
                </a:ext>
              </a:extLst>
            </a:blip>
            <a:srcRect l="3386" t="5174" r="2614" b="19801"/>
            <a:stretch/>
          </p:blipFill>
          <p:spPr>
            <a:xfrm>
              <a:off x="2101754" y="354842"/>
              <a:ext cx="4981433" cy="5145206"/>
            </a:xfrm>
            <a:prstGeom prst="rect">
              <a:avLst/>
            </a:prstGeom>
          </p:spPr>
        </p:pic>
        <p:pic>
          <p:nvPicPr>
            <p:cNvPr id="8" name="Picture 7"/>
            <p:cNvPicPr>
              <a:picLocks noChangeAspect="1"/>
            </p:cNvPicPr>
            <p:nvPr/>
          </p:nvPicPr>
          <p:blipFill rotWithShape="1">
            <a:blip r:embed="rId7" cstate="email">
              <a:extLst>
                <a:ext uri="{28A0092B-C50C-407E-A947-70E740481C1C}">
                  <a14:useLocalDpi xmlns:a14="http://schemas.microsoft.com/office/drawing/2010/main" val="0"/>
                </a:ext>
              </a:extLst>
            </a:blip>
            <a:srcRect l="77300" t="85572" r="2613" b="1692"/>
            <a:stretch/>
          </p:blipFill>
          <p:spPr>
            <a:xfrm>
              <a:off x="5943600" y="4572000"/>
              <a:ext cx="1064526" cy="873458"/>
            </a:xfrm>
            <a:prstGeom prst="rect">
              <a:avLst/>
            </a:prstGeom>
            <a:ln>
              <a:noFill/>
            </a:ln>
          </p:spPr>
        </p:pic>
        <p:pic>
          <p:nvPicPr>
            <p:cNvPr id="9" name="Picture 8"/>
            <p:cNvPicPr>
              <a:picLocks noChangeAspect="1"/>
            </p:cNvPicPr>
            <p:nvPr/>
          </p:nvPicPr>
          <p:blipFill rotWithShape="1">
            <a:blip r:embed="rId8" cstate="email">
              <a:extLst>
                <a:ext uri="{28A0092B-C50C-407E-A947-70E740481C1C}">
                  <a14:useLocalDpi xmlns:a14="http://schemas.microsoft.com/office/drawing/2010/main" val="0"/>
                </a:ext>
              </a:extLst>
            </a:blip>
            <a:srcRect l="4563" t="80899" r="81419" b="4295"/>
            <a:stretch/>
          </p:blipFill>
          <p:spPr>
            <a:xfrm>
              <a:off x="2037030" y="228600"/>
              <a:ext cx="1114920" cy="1524000"/>
            </a:xfrm>
            <a:prstGeom prst="rect">
              <a:avLst/>
            </a:prstGeom>
            <a:ln>
              <a:solidFill>
                <a:schemeClr val="accent3">
                  <a:lumMod val="50000"/>
                </a:schemeClr>
              </a:solidFill>
            </a:ln>
          </p:spPr>
        </p:pic>
      </p:grpSp>
      <p:sp>
        <p:nvSpPr>
          <p:cNvPr id="10" name="TextBox 9"/>
          <p:cNvSpPr txBox="1"/>
          <p:nvPr/>
        </p:nvSpPr>
        <p:spPr>
          <a:xfrm>
            <a:off x="76200" y="40149"/>
            <a:ext cx="2426873"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914354"/>
            <a:r>
              <a:rPr lang="en-US" dirty="0" smtClean="0">
                <a:solidFill>
                  <a:prstClr val="white"/>
                </a:solidFill>
              </a:rPr>
              <a:t>AUSTIN, TX.</a:t>
            </a:r>
            <a:endParaRPr lang="en-US" dirty="0">
              <a:solidFill>
                <a:prstClr val="white"/>
              </a:solidFill>
            </a:endParaRPr>
          </a:p>
        </p:txBody>
      </p:sp>
      <p:sp>
        <p:nvSpPr>
          <p:cNvPr id="11" name="TextBox 10"/>
          <p:cNvSpPr txBox="1"/>
          <p:nvPr/>
        </p:nvSpPr>
        <p:spPr>
          <a:xfrm>
            <a:off x="4800600" y="40149"/>
            <a:ext cx="2426873"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914354"/>
            <a:r>
              <a:rPr lang="en-US" dirty="0" smtClean="0">
                <a:solidFill>
                  <a:prstClr val="white"/>
                </a:solidFill>
              </a:rPr>
              <a:t>HOUSTON, TX.</a:t>
            </a:r>
            <a:endParaRPr lang="en-US" dirty="0">
              <a:solidFill>
                <a:prstClr val="white"/>
              </a:solidFill>
            </a:endParaRPr>
          </a:p>
        </p:txBody>
      </p:sp>
      <p:cxnSp>
        <p:nvCxnSpPr>
          <p:cNvPr id="13" name="Straight Connector 12"/>
          <p:cNvCxnSpPr/>
          <p:nvPr/>
        </p:nvCxnSpPr>
        <p:spPr>
          <a:xfrm>
            <a:off x="4572000" y="0"/>
            <a:ext cx="0" cy="518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0" y="5181600"/>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22" name="Oval 21"/>
          <p:cNvSpPr/>
          <p:nvPr/>
        </p:nvSpPr>
        <p:spPr>
          <a:xfrm>
            <a:off x="3657600" y="914400"/>
            <a:ext cx="457200" cy="502920"/>
          </a:xfrm>
          <a:prstGeom prst="ellipse">
            <a:avLst/>
          </a:prstGeom>
          <a:noFill/>
          <a:ln>
            <a:solidFill>
              <a:srgbClr val="FF0000"/>
            </a:solidFill>
          </a:ln>
          <a:effectLst>
            <a:glow rad="635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4"/>
            <a:endParaRPr lang="en-US">
              <a:solidFill>
                <a:prstClr val="black"/>
              </a:solidFill>
            </a:endParaRPr>
          </a:p>
        </p:txBody>
      </p:sp>
      <p:sp>
        <p:nvSpPr>
          <p:cNvPr id="18" name="Rectangle 17"/>
          <p:cNvSpPr/>
          <p:nvPr/>
        </p:nvSpPr>
        <p:spPr>
          <a:xfrm>
            <a:off x="76200" y="489466"/>
            <a:ext cx="4297680" cy="4505293"/>
          </a:xfrm>
          <a:prstGeom prst="rect">
            <a:avLst/>
          </a:prstGeom>
          <a:solidFill>
            <a:schemeClr val="bg1">
              <a:lumMod val="75000"/>
              <a:alpha val="78000"/>
            </a:schemeClr>
          </a:solidFill>
        </p:spPr>
        <p:style>
          <a:lnRef idx="1">
            <a:schemeClr val="dk1"/>
          </a:lnRef>
          <a:fillRef idx="2">
            <a:schemeClr val="dk1"/>
          </a:fillRef>
          <a:effectRef idx="1">
            <a:schemeClr val="dk1"/>
          </a:effectRef>
          <a:fontRef idx="minor">
            <a:schemeClr val="dk1"/>
          </a:fontRef>
        </p:style>
        <p:txBody>
          <a:bodyPr rtlCol="0" anchor="ctr"/>
          <a:lstStyle/>
          <a:p>
            <a:pPr algn="ctr" defTabSz="914354"/>
            <a:endParaRPr lang="en-US">
              <a:solidFill>
                <a:prstClr val="black"/>
              </a:solidFill>
            </a:endParaRP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 y="948841"/>
            <a:ext cx="4297680" cy="3631979"/>
          </a:xfrm>
          <a:prstGeom prst="rect">
            <a:avLst/>
          </a:prstGeom>
          <a:ln>
            <a:solidFill>
              <a:schemeClr val="tx1"/>
            </a:solidFill>
          </a:ln>
        </p:spPr>
      </p:pic>
      <p:sp>
        <p:nvSpPr>
          <p:cNvPr id="23" name="Oval 22"/>
          <p:cNvSpPr/>
          <p:nvPr/>
        </p:nvSpPr>
        <p:spPr>
          <a:xfrm>
            <a:off x="8153400" y="914400"/>
            <a:ext cx="575334" cy="533400"/>
          </a:xfrm>
          <a:prstGeom prst="ellipse">
            <a:avLst/>
          </a:prstGeom>
          <a:noFill/>
          <a:ln>
            <a:solidFill>
              <a:srgbClr val="FF0000"/>
            </a:solidFill>
          </a:ln>
          <a:effectLst>
            <a:glow rad="635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4"/>
            <a:endParaRPr lang="en-US">
              <a:solidFill>
                <a:prstClr val="black"/>
              </a:solidFill>
            </a:endParaRPr>
          </a:p>
        </p:txBody>
      </p:sp>
      <p:sp>
        <p:nvSpPr>
          <p:cNvPr id="19" name="Rectangle 18"/>
          <p:cNvSpPr/>
          <p:nvPr/>
        </p:nvSpPr>
        <p:spPr>
          <a:xfrm>
            <a:off x="4789008" y="457200"/>
            <a:ext cx="4278792" cy="4513633"/>
          </a:xfrm>
          <a:prstGeom prst="rect">
            <a:avLst/>
          </a:prstGeom>
          <a:solidFill>
            <a:schemeClr val="bg1">
              <a:lumMod val="75000"/>
              <a:alpha val="78000"/>
            </a:schemeClr>
          </a:solidFill>
        </p:spPr>
        <p:style>
          <a:lnRef idx="1">
            <a:schemeClr val="dk1"/>
          </a:lnRef>
          <a:fillRef idx="2">
            <a:schemeClr val="dk1"/>
          </a:fillRef>
          <a:effectRef idx="1">
            <a:schemeClr val="dk1"/>
          </a:effectRef>
          <a:fontRef idx="minor">
            <a:schemeClr val="dk1"/>
          </a:fontRef>
        </p:style>
        <p:txBody>
          <a:bodyPr rtlCol="0" anchor="ctr"/>
          <a:lstStyle/>
          <a:p>
            <a:pPr algn="ctr" defTabSz="914354"/>
            <a:endParaRPr lang="en-US">
              <a:solidFill>
                <a:prstClr val="black"/>
              </a:solidFill>
            </a:endParaRPr>
          </a:p>
        </p:txBody>
      </p:sp>
      <p:pic>
        <p:nvPicPr>
          <p:cNvPr id="20" name="Picture 19"/>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800600" y="1231811"/>
            <a:ext cx="4267200" cy="2998785"/>
          </a:xfrm>
          <a:prstGeom prst="rect">
            <a:avLst/>
          </a:prstGeom>
          <a:ln>
            <a:solidFill>
              <a:schemeClr val="tx1"/>
            </a:solidFill>
          </a:ln>
        </p:spPr>
      </p:pic>
    </p:spTree>
    <p:extLst>
      <p:ext uri="{BB962C8B-B14F-4D97-AF65-F5344CB8AC3E}">
        <p14:creationId xmlns:p14="http://schemas.microsoft.com/office/powerpoint/2010/main" val="389135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par>
                                <p:cTn id="17" presetID="35" presetClass="emph" presetSubtype="0" repeatCount="5000" fill="hold" grpId="0" nodeType="withEffect">
                                  <p:stCondLst>
                                    <p:cond delay="500"/>
                                  </p:stCondLst>
                                  <p:childTnLst>
                                    <p:anim calcmode="discrete" valueType="str">
                                      <p:cBhvr>
                                        <p:cTn id="18" dur="1000" fill="hold"/>
                                        <p:tgtEl>
                                          <p:spTgt spid="22"/>
                                        </p:tgtEl>
                                        <p:attrNameLst>
                                          <p:attrName>style.visibility</p:attrName>
                                        </p:attrNameLst>
                                      </p:cBhvr>
                                      <p:tavLst>
                                        <p:tav tm="0">
                                          <p:val>
                                            <p:strVal val="hidden"/>
                                          </p:val>
                                        </p:tav>
                                        <p:tav tm="50000">
                                          <p:val>
                                            <p:strVal val="visible"/>
                                          </p:val>
                                        </p:tav>
                                      </p:tavLst>
                                    </p:anim>
                                  </p:childTnLst>
                                </p:cTn>
                              </p:par>
                              <p:par>
                                <p:cTn id="19" presetID="35" presetClass="emph" presetSubtype="0" repeatCount="5000" fill="hold" grpId="0" nodeType="withEffect">
                                  <p:stCondLst>
                                    <p:cond delay="500"/>
                                  </p:stCondLst>
                                  <p:childTnLst>
                                    <p:anim calcmode="discrete" valueType="str">
                                      <p:cBhvr>
                                        <p:cTn id="20" dur="10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8" grpId="0" animBg="1"/>
      <p:bldP spid="23"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lumMod val="95000"/>
                  </a:schemeClr>
                </a:solidFill>
              </a:rPr>
              <a:t>Intervention Components – Primary Prevention</a:t>
            </a:r>
            <a:endParaRPr lang="en-US" dirty="0">
              <a:solidFill>
                <a:schemeClr val="bg1">
                  <a:lumMod val="95000"/>
                </a:schemeClr>
              </a:solidFill>
            </a:endParaRPr>
          </a:p>
        </p:txBody>
      </p:sp>
      <p:sp>
        <p:nvSpPr>
          <p:cNvPr id="3" name="Content Placeholder 2"/>
          <p:cNvSpPr>
            <a:spLocks noGrp="1"/>
          </p:cNvSpPr>
          <p:nvPr>
            <p:ph sz="quarter" idx="1"/>
          </p:nvPr>
        </p:nvSpPr>
        <p:spPr/>
        <p:txBody>
          <a:bodyPr>
            <a:normAutofit/>
          </a:bodyPr>
          <a:lstStyle/>
          <a:p>
            <a:r>
              <a:rPr lang="en-US" sz="2400" dirty="0"/>
              <a:t>CATCH Early Childhood (pre-K and Head </a:t>
            </a:r>
            <a:br>
              <a:rPr lang="en-US" sz="2400" dirty="0"/>
            </a:br>
            <a:r>
              <a:rPr lang="en-US" sz="2400" dirty="0"/>
              <a:t>Start)</a:t>
            </a:r>
          </a:p>
          <a:p>
            <a:r>
              <a:rPr lang="en-US" sz="2400" dirty="0"/>
              <a:t>CATCH Elementary School</a:t>
            </a:r>
          </a:p>
          <a:p>
            <a:r>
              <a:rPr lang="en-US" sz="2400" dirty="0"/>
              <a:t>Health Care Clinics </a:t>
            </a:r>
            <a:r>
              <a:rPr lang="en-US" sz="2400" dirty="0" smtClean="0"/>
              <a:t>(Next </a:t>
            </a:r>
            <a:r>
              <a:rPr lang="en-US" sz="2400" dirty="0"/>
              <a:t>Steps)</a:t>
            </a:r>
          </a:p>
          <a:p>
            <a:r>
              <a:rPr lang="en-US" sz="2400" dirty="0"/>
              <a:t>Social Media Campaign – It’s Time </a:t>
            </a:r>
            <a:br>
              <a:rPr lang="en-US" sz="2400" dirty="0"/>
            </a:br>
            <a:r>
              <a:rPr lang="en-US" sz="2400" dirty="0" smtClean="0"/>
              <a:t>Texas</a:t>
            </a:r>
            <a:endParaRPr lang="en-US" sz="2400" dirty="0"/>
          </a:p>
          <a:p>
            <a:r>
              <a:rPr lang="en-US" sz="2400" dirty="0" smtClean="0"/>
              <a:t>Policy Training</a:t>
            </a:r>
            <a:endParaRPr lang="en-US" sz="2400" dirty="0"/>
          </a:p>
        </p:txBody>
      </p:sp>
      <p:pic>
        <p:nvPicPr>
          <p:cNvPr id="4" name="Picture 2" descr="W:\My Documents\Special Projects Coordinator\Logos\CATCH Logo Blue.gif"/>
          <p:cNvPicPr>
            <a:picLocks noChangeAspect="1" noChangeArrowheads="1"/>
          </p:cNvPicPr>
          <p:nvPr/>
        </p:nvPicPr>
        <p:blipFill>
          <a:blip r:embed="rId3" cstate="print"/>
          <a:stretch>
            <a:fillRect/>
          </a:stretch>
        </p:blipFill>
        <p:spPr bwMode="auto">
          <a:xfrm>
            <a:off x="3581400" y="4495800"/>
            <a:ext cx="2215896" cy="1846580"/>
          </a:xfrm>
          <a:prstGeom prst="rect">
            <a:avLst/>
          </a:prstGeom>
          <a:noFill/>
          <a:ln>
            <a:noFill/>
          </a:ln>
        </p:spPr>
      </p:pic>
      <p:pic>
        <p:nvPicPr>
          <p:cNvPr id="5" name="Picture 2"/>
          <p:cNvPicPr>
            <a:picLocks noChangeAspect="1" noChangeArrowheads="1"/>
          </p:cNvPicPr>
          <p:nvPr/>
        </p:nvPicPr>
        <p:blipFill>
          <a:blip r:embed="rId4" cstate="print"/>
          <a:srcRect/>
          <a:stretch>
            <a:fillRect/>
          </a:stretch>
        </p:blipFill>
        <p:spPr bwMode="auto">
          <a:xfrm>
            <a:off x="6248400" y="2209800"/>
            <a:ext cx="2469270" cy="762001"/>
          </a:xfrm>
          <a:prstGeom prst="rect">
            <a:avLst/>
          </a:prstGeom>
          <a:noFill/>
          <a:ln w="9525">
            <a:noFill/>
            <a:miter lim="800000"/>
            <a:headEnd/>
            <a:tailEnd/>
          </a:ln>
          <a:effec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3657600"/>
            <a:ext cx="1943901" cy="258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5410200"/>
            <a:ext cx="2839239" cy="1077218"/>
          </a:xfrm>
          <a:prstGeom prst="rect">
            <a:avLst/>
          </a:prstGeom>
          <a:noFill/>
        </p:spPr>
        <p:txBody>
          <a:bodyPr wrap="none" rtlCol="0">
            <a:spAutoFit/>
          </a:bodyPr>
          <a:lstStyle/>
          <a:p>
            <a:r>
              <a:rPr lang="en-US" sz="1600" dirty="0" smtClean="0"/>
              <a:t>Source:  Hoelscher et al., </a:t>
            </a:r>
          </a:p>
          <a:p>
            <a:r>
              <a:rPr lang="en-US" sz="1600" dirty="0" smtClean="0"/>
              <a:t>2010; Hoelscher et al, 2010;</a:t>
            </a:r>
          </a:p>
          <a:p>
            <a:r>
              <a:rPr lang="en-US" sz="1600" dirty="0" smtClean="0"/>
              <a:t>Coleman et al., 2005; Sharma </a:t>
            </a:r>
            <a:br>
              <a:rPr lang="en-US" sz="1600" dirty="0" smtClean="0"/>
            </a:br>
            <a:r>
              <a:rPr lang="en-US" sz="1600" dirty="0" smtClean="0"/>
              <a:t>et al., in press</a:t>
            </a:r>
            <a:endParaRPr lang="en-US" sz="1600" dirty="0"/>
          </a:p>
        </p:txBody>
      </p:sp>
    </p:spTree>
    <p:extLst>
      <p:ext uri="{BB962C8B-B14F-4D97-AF65-F5344CB8AC3E}">
        <p14:creationId xmlns:p14="http://schemas.microsoft.com/office/powerpoint/2010/main" val="2107127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ervention-diagram rev 4-5-2011.jpg"/>
          <p:cNvPicPr/>
          <p:nvPr/>
        </p:nvPicPr>
        <p:blipFill>
          <a:blip r:embed="rId3" cstate="print"/>
          <a:srcRect l="1151" t="14360"/>
          <a:stretch>
            <a:fillRect/>
          </a:stretch>
        </p:blipFill>
        <p:spPr>
          <a:xfrm>
            <a:off x="-18288" y="0"/>
            <a:ext cx="9143999" cy="6327647"/>
          </a:xfrm>
          <a:prstGeom prst="rect">
            <a:avLst/>
          </a:prstGeom>
        </p:spPr>
      </p:pic>
    </p:spTree>
    <p:extLst>
      <p:ext uri="{BB962C8B-B14F-4D97-AF65-F5344CB8AC3E}">
        <p14:creationId xmlns:p14="http://schemas.microsoft.com/office/powerpoint/2010/main" val="21114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3406"/>
            <a:ext cx="8381260" cy="1054394"/>
          </a:xfrm>
        </p:spPr>
        <p:txBody>
          <a:bodyPr/>
          <a:lstStyle/>
          <a:p>
            <a:r>
              <a:rPr lang="en-US" dirty="0" smtClean="0">
                <a:solidFill>
                  <a:schemeClr val="bg1">
                    <a:lumMod val="95000"/>
                  </a:schemeClr>
                </a:solidFill>
              </a:rPr>
              <a:t>Intervention – Secondary Prevention</a:t>
            </a:r>
            <a:endParaRPr lang="en-US" dirty="0">
              <a:solidFill>
                <a:schemeClr val="bg1">
                  <a:lumMod val="95000"/>
                </a:schemeClr>
              </a:solidFill>
            </a:endParaRPr>
          </a:p>
        </p:txBody>
      </p:sp>
      <p:sp>
        <p:nvSpPr>
          <p:cNvPr id="3" name="Content Placeholder 2"/>
          <p:cNvSpPr>
            <a:spLocks noGrp="1"/>
          </p:cNvSpPr>
          <p:nvPr>
            <p:ph sz="quarter" idx="1"/>
          </p:nvPr>
        </p:nvSpPr>
        <p:spPr/>
        <p:txBody>
          <a:bodyPr>
            <a:normAutofit fontScale="92500" lnSpcReduction="10000"/>
          </a:bodyPr>
          <a:lstStyle/>
          <a:p>
            <a:r>
              <a:rPr lang="en-US" dirty="0" smtClean="0"/>
              <a:t>Preschool Child</a:t>
            </a:r>
          </a:p>
          <a:p>
            <a:pPr lvl="1"/>
            <a:r>
              <a:rPr lang="en-US" dirty="0" smtClean="0"/>
              <a:t>MEND 2-5 at YMCA</a:t>
            </a:r>
          </a:p>
          <a:p>
            <a:pPr lvl="1"/>
            <a:r>
              <a:rPr lang="en-US" dirty="0" smtClean="0"/>
              <a:t>CATCH Playgroups</a:t>
            </a:r>
          </a:p>
          <a:p>
            <a:r>
              <a:rPr lang="en-US" dirty="0" smtClean="0"/>
              <a:t>School-aged Child</a:t>
            </a:r>
          </a:p>
          <a:p>
            <a:pPr lvl="1"/>
            <a:r>
              <a:rPr lang="en-US" dirty="0" smtClean="0"/>
              <a:t>MEND 6-8 and 9-12 at YMCA</a:t>
            </a:r>
          </a:p>
          <a:p>
            <a:pPr lvl="1"/>
            <a:r>
              <a:rPr lang="en-US" dirty="0" smtClean="0"/>
              <a:t>CATCH Structured Physical Activities &amp; Sports Teams</a:t>
            </a:r>
          </a:p>
          <a:p>
            <a:pPr lvl="1"/>
            <a:r>
              <a:rPr lang="en-US" dirty="0" smtClean="0"/>
              <a:t>MEND World Online/Print Materials</a:t>
            </a:r>
          </a:p>
          <a:p>
            <a:pPr lvl="1"/>
            <a:r>
              <a:rPr lang="en-US" dirty="0" smtClean="0"/>
              <a:t>Parent support</a:t>
            </a:r>
          </a:p>
          <a:p>
            <a:pPr lvl="2"/>
            <a:r>
              <a:rPr lang="en-US" dirty="0" smtClean="0"/>
              <a:t>The Happy Kitchen/La </a:t>
            </a:r>
            <a:r>
              <a:rPr lang="en-US" dirty="0" err="1" smtClean="0"/>
              <a:t>Cocina</a:t>
            </a:r>
            <a:r>
              <a:rPr lang="en-US" dirty="0" smtClean="0"/>
              <a:t> </a:t>
            </a:r>
            <a:r>
              <a:rPr lang="en-US" dirty="0" err="1" smtClean="0"/>
              <a:t>Alegre</a:t>
            </a:r>
            <a:endParaRPr lang="en-US" dirty="0" smtClean="0"/>
          </a:p>
          <a:p>
            <a:pPr lvl="2"/>
            <a:r>
              <a:rPr lang="en-US" dirty="0" smtClean="0"/>
              <a:t>Parent Group Discussion Sessions – Being Well</a:t>
            </a:r>
          </a:p>
          <a:p>
            <a:r>
              <a:rPr lang="en-US" dirty="0"/>
              <a:t>Community Health Workers</a:t>
            </a:r>
          </a:p>
          <a:p>
            <a:pPr lvl="1"/>
            <a:r>
              <a:rPr lang="en-US" dirty="0"/>
              <a:t>Link to Primary Care &amp; Community Services</a:t>
            </a:r>
          </a:p>
          <a:p>
            <a:pPr lvl="1"/>
            <a:r>
              <a:rPr lang="en-US" dirty="0" smtClean="0"/>
              <a:t>MEI</a:t>
            </a:r>
          </a:p>
          <a:p>
            <a:r>
              <a:rPr lang="en-US" dirty="0"/>
              <a:t>Branding &amp; Social Media:  ACTIVE </a:t>
            </a:r>
            <a:r>
              <a:rPr lang="en-US" dirty="0" smtClean="0"/>
              <a:t>LIFE</a:t>
            </a:r>
            <a:endParaRPr lang="en-US" dirty="0"/>
          </a:p>
        </p:txBody>
      </p:sp>
      <p:pic>
        <p:nvPicPr>
          <p:cNvPr id="4"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752600"/>
            <a:ext cx="1256334" cy="150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stretch>
            <a:fillRect/>
          </a:stretch>
        </p:blipFill>
        <p:spPr>
          <a:xfrm>
            <a:off x="5867400" y="5486400"/>
            <a:ext cx="2485795" cy="1004675"/>
          </a:xfrm>
          <a:prstGeom prst="rect">
            <a:avLst/>
          </a:prstGeom>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3733800"/>
            <a:ext cx="931953"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1000" y="6172200"/>
            <a:ext cx="2919151" cy="369332"/>
          </a:xfrm>
          <a:prstGeom prst="rect">
            <a:avLst/>
          </a:prstGeom>
          <a:noFill/>
        </p:spPr>
        <p:txBody>
          <a:bodyPr wrap="none" rtlCol="0">
            <a:spAutoFit/>
          </a:bodyPr>
          <a:lstStyle/>
          <a:p>
            <a:r>
              <a:rPr lang="en-US" dirty="0" smtClean="0"/>
              <a:t>Source:  </a:t>
            </a:r>
            <a:r>
              <a:rPr lang="en-US" dirty="0" err="1" smtClean="0"/>
              <a:t>Sacher</a:t>
            </a:r>
            <a:r>
              <a:rPr lang="en-US" dirty="0" smtClean="0"/>
              <a:t> et al., 2010</a:t>
            </a:r>
            <a:endParaRPr lang="en-US" dirty="0"/>
          </a:p>
        </p:txBody>
      </p:sp>
    </p:spTree>
    <p:extLst>
      <p:ext uri="{BB962C8B-B14F-4D97-AF65-F5344CB8AC3E}">
        <p14:creationId xmlns:p14="http://schemas.microsoft.com/office/powerpoint/2010/main" val="2625851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2286000"/>
            <a:ext cx="4732734" cy="4018359"/>
          </a:xfrm>
        </p:spPr>
        <p:txBody>
          <a:bodyPr>
            <a:noAutofit/>
          </a:bodyPr>
          <a:lstStyle/>
          <a:p>
            <a:pPr algn="l">
              <a:defRPr/>
            </a:pPr>
            <a:r>
              <a:rPr lang="en-US" sz="2400" dirty="0" smtClean="0"/>
              <a:t>Current:</a:t>
            </a:r>
          </a:p>
          <a:p>
            <a:pPr lvl="1">
              <a:defRPr/>
            </a:pPr>
            <a:r>
              <a:rPr lang="en-US" sz="2200" dirty="0" smtClean="0"/>
              <a:t>Support the planning and implementation of text messaging campaign</a:t>
            </a:r>
          </a:p>
          <a:p>
            <a:pPr marL="401801" indent="-401801" algn="l">
              <a:buFont typeface="Arial"/>
              <a:buChar char="•"/>
              <a:defRPr/>
            </a:pPr>
            <a:endParaRPr lang="en-US" sz="2400" dirty="0"/>
          </a:p>
          <a:p>
            <a:pPr marL="0" indent="0" algn="l">
              <a:defRPr/>
            </a:pPr>
            <a:r>
              <a:rPr lang="en-US" sz="2400" dirty="0" smtClean="0"/>
              <a:t> Future:</a:t>
            </a:r>
          </a:p>
          <a:p>
            <a:pPr marL="576263" lvl="1" indent="-176213">
              <a:defRPr/>
            </a:pPr>
            <a:r>
              <a:rPr lang="en-US" sz="2200" dirty="0" smtClean="0"/>
              <a:t>Add ITT-specific content to text messages</a:t>
            </a:r>
            <a:endParaRPr lang="en-US" sz="2200" dirty="0"/>
          </a:p>
        </p:txBody>
      </p:sp>
      <p:sp>
        <p:nvSpPr>
          <p:cNvPr id="41986" name="Rectangle 2"/>
          <p:cNvSpPr txBox="1">
            <a:spLocks noChangeArrowheads="1"/>
          </p:cNvSpPr>
          <p:nvPr/>
        </p:nvSpPr>
        <p:spPr bwMode="auto">
          <a:xfrm>
            <a:off x="0" y="375047"/>
            <a:ext cx="9144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algn="ctr" eaLnBrk="1" hangingPunct="1"/>
            <a:r>
              <a:rPr lang="en-US" sz="5600" b="1" dirty="0">
                <a:solidFill>
                  <a:schemeClr val="bg1"/>
                </a:solidFill>
              </a:rPr>
              <a:t> ITT &amp; CORD</a:t>
            </a:r>
          </a:p>
        </p:txBody>
      </p:sp>
      <p:pic>
        <p:nvPicPr>
          <p:cNvPr id="4198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2200"/>
            <a:ext cx="3804047" cy="423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0451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Two Text Messaging Campaigns</a:t>
            </a:r>
            <a:endParaRPr lang="en-US" dirty="0">
              <a:solidFill>
                <a:schemeClr val="bg1"/>
              </a:solidFill>
            </a:endParaRPr>
          </a:p>
        </p:txBody>
      </p:sp>
      <p:pic>
        <p:nvPicPr>
          <p:cNvPr id="4" name="Picture 3"/>
          <p:cNvPicPr>
            <a:picLocks noChangeAspect="1"/>
          </p:cNvPicPr>
          <p:nvPr/>
        </p:nvPicPr>
        <p:blipFill rotWithShape="1">
          <a:blip r:embed="rId2"/>
          <a:srcRect b="15027"/>
          <a:stretch/>
        </p:blipFill>
        <p:spPr>
          <a:xfrm>
            <a:off x="4572000" y="1828800"/>
            <a:ext cx="3658514" cy="4282025"/>
          </a:xfrm>
          <a:prstGeom prst="rect">
            <a:avLst/>
          </a:prstGeom>
        </p:spPr>
      </p:pic>
      <p:pic>
        <p:nvPicPr>
          <p:cNvPr id="5" name="Picture 4" descr="CATCH+house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76400"/>
            <a:ext cx="2209800" cy="4320654"/>
          </a:xfrm>
          <a:prstGeom prst="rect">
            <a:avLst/>
          </a:prstGeom>
        </p:spPr>
      </p:pic>
    </p:spTree>
    <p:extLst>
      <p:ext uri="{BB962C8B-B14F-4D97-AF65-F5344CB8AC3E}">
        <p14:creationId xmlns:p14="http://schemas.microsoft.com/office/powerpoint/2010/main" val="1249641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bg1">
                    <a:lumMod val="95000"/>
                  </a:schemeClr>
                </a:solidFill>
              </a:rPr>
              <a:t>NHANES Age 12-20</a:t>
            </a:r>
            <a:endParaRPr lang="en-US" sz="4000" dirty="0">
              <a:solidFill>
                <a:schemeClr val="bg1">
                  <a:lumMod val="9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9151124"/>
              </p:ext>
            </p:extLst>
          </p:nvPr>
        </p:nvGraphicFramePr>
        <p:xfrm>
          <a:off x="2286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200" y="6135469"/>
            <a:ext cx="4756046" cy="646331"/>
          </a:xfrm>
          <a:prstGeom prst="rect">
            <a:avLst/>
          </a:prstGeom>
          <a:noFill/>
        </p:spPr>
        <p:txBody>
          <a:bodyPr wrap="none" rtlCol="0">
            <a:spAutoFit/>
          </a:bodyPr>
          <a:lstStyle/>
          <a:p>
            <a:r>
              <a:rPr lang="en-US" sz="1200" dirty="0" smtClean="0"/>
              <a:t>Overweight is defined as 85-95 percentile</a:t>
            </a:r>
          </a:p>
          <a:p>
            <a:r>
              <a:rPr lang="en-US" sz="1200" dirty="0" smtClean="0"/>
              <a:t>Obese is defined between the 95% and 120% of 95 percentile</a:t>
            </a:r>
          </a:p>
          <a:p>
            <a:r>
              <a:rPr lang="en-US" sz="1200" dirty="0" smtClean="0"/>
              <a:t>Severely Obese is defined as greater than 120% of the 95</a:t>
            </a:r>
            <a:r>
              <a:rPr lang="en-US" sz="1200" baseline="30000" dirty="0" smtClean="0"/>
              <a:t>th</a:t>
            </a:r>
            <a:r>
              <a:rPr lang="en-US" sz="1200" dirty="0" smtClean="0"/>
              <a:t> percentile</a:t>
            </a:r>
            <a:endParaRPr lang="en-US" sz="1200" dirty="0"/>
          </a:p>
        </p:txBody>
      </p:sp>
      <p:sp>
        <p:nvSpPr>
          <p:cNvPr id="3" name="TextBox 2"/>
          <p:cNvSpPr txBox="1"/>
          <p:nvPr/>
        </p:nvSpPr>
        <p:spPr>
          <a:xfrm>
            <a:off x="1219200" y="2209800"/>
            <a:ext cx="2362200" cy="1200329"/>
          </a:xfrm>
          <a:prstGeom prst="rect">
            <a:avLst/>
          </a:prstGeom>
          <a:noFill/>
        </p:spPr>
        <p:txBody>
          <a:bodyPr wrap="square" rtlCol="0">
            <a:spAutoFit/>
          </a:bodyPr>
          <a:lstStyle/>
          <a:p>
            <a:r>
              <a:rPr lang="en-US" dirty="0">
                <a:solidFill>
                  <a:schemeClr val="accent5">
                    <a:lumMod val="50000"/>
                  </a:schemeClr>
                </a:solidFill>
              </a:rPr>
              <a:t>All	</a:t>
            </a:r>
            <a:r>
              <a:rPr lang="en-US" dirty="0" smtClean="0">
                <a:solidFill>
                  <a:schemeClr val="accent5">
                    <a:lumMod val="50000"/>
                  </a:schemeClr>
                </a:solidFill>
              </a:rPr>
              <a:t>34%</a:t>
            </a:r>
            <a:endParaRPr lang="en-US" dirty="0">
              <a:solidFill>
                <a:schemeClr val="accent5">
                  <a:lumMod val="50000"/>
                </a:schemeClr>
              </a:solidFill>
            </a:endParaRPr>
          </a:p>
          <a:p>
            <a:r>
              <a:rPr lang="en-US" dirty="0">
                <a:solidFill>
                  <a:schemeClr val="accent5">
                    <a:lumMod val="50000"/>
                  </a:schemeClr>
                </a:solidFill>
              </a:rPr>
              <a:t>White	</a:t>
            </a:r>
            <a:r>
              <a:rPr lang="en-US" dirty="0" smtClean="0">
                <a:solidFill>
                  <a:schemeClr val="accent5">
                    <a:lumMod val="50000"/>
                  </a:schemeClr>
                </a:solidFill>
              </a:rPr>
              <a:t>31%</a:t>
            </a:r>
            <a:endParaRPr lang="en-US" dirty="0">
              <a:solidFill>
                <a:schemeClr val="accent5">
                  <a:lumMod val="50000"/>
                </a:schemeClr>
              </a:solidFill>
            </a:endParaRPr>
          </a:p>
          <a:p>
            <a:r>
              <a:rPr lang="en-US" dirty="0">
                <a:solidFill>
                  <a:schemeClr val="accent5">
                    <a:lumMod val="50000"/>
                  </a:schemeClr>
                </a:solidFill>
              </a:rPr>
              <a:t>Black	</a:t>
            </a:r>
            <a:r>
              <a:rPr lang="en-US" dirty="0" smtClean="0">
                <a:solidFill>
                  <a:schemeClr val="accent5">
                    <a:lumMod val="50000"/>
                  </a:schemeClr>
                </a:solidFill>
              </a:rPr>
              <a:t>41%</a:t>
            </a:r>
            <a:endParaRPr lang="en-US" dirty="0">
              <a:solidFill>
                <a:schemeClr val="accent5">
                  <a:lumMod val="50000"/>
                </a:schemeClr>
              </a:solidFill>
            </a:endParaRPr>
          </a:p>
          <a:p>
            <a:r>
              <a:rPr lang="en-US" dirty="0">
                <a:solidFill>
                  <a:schemeClr val="accent5">
                    <a:lumMod val="50000"/>
                  </a:schemeClr>
                </a:solidFill>
              </a:rPr>
              <a:t>Hispanic	</a:t>
            </a:r>
            <a:r>
              <a:rPr lang="en-US" dirty="0" smtClean="0">
                <a:solidFill>
                  <a:schemeClr val="accent5">
                    <a:lumMod val="50000"/>
                  </a:schemeClr>
                </a:solidFill>
              </a:rPr>
              <a:t>42%</a:t>
            </a:r>
            <a:endParaRPr lang="en-US" dirty="0">
              <a:solidFill>
                <a:schemeClr val="accent5">
                  <a:lumMod val="50000"/>
                </a:schemeClr>
              </a:solidFill>
            </a:endParaRPr>
          </a:p>
        </p:txBody>
      </p:sp>
    </p:spTree>
    <p:extLst>
      <p:ext uri="{BB962C8B-B14F-4D97-AF65-F5344CB8AC3E}">
        <p14:creationId xmlns:p14="http://schemas.microsoft.com/office/powerpoint/2010/main" val="34931469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Secondary Prevention</a:t>
            </a:r>
            <a:endParaRPr lang="en-US" dirty="0">
              <a:solidFill>
                <a:schemeClr val="bg1"/>
              </a:solidFill>
            </a:endParaRPr>
          </a:p>
        </p:txBody>
      </p:sp>
      <p:sp>
        <p:nvSpPr>
          <p:cNvPr id="6" name="Content Placeholder 1"/>
          <p:cNvSpPr>
            <a:spLocks noGrp="1"/>
          </p:cNvSpPr>
          <p:nvPr>
            <p:ph idx="1"/>
          </p:nvPr>
        </p:nvSpPr>
        <p:spPr>
          <a:xfrm>
            <a:off x="228600" y="1686515"/>
            <a:ext cx="8458200" cy="5181600"/>
          </a:xfrm>
        </p:spPr>
        <p:txBody>
          <a:bodyPr/>
          <a:lstStyle/>
          <a:p>
            <a:pPr eaLnBrk="1" hangingPunct="1"/>
            <a:r>
              <a:rPr lang="en-US" sz="2800" dirty="0" smtClean="0">
                <a:latin typeface="Franklin Gothic Book" charset="0"/>
                <a:cs typeface="Arial" charset="0"/>
              </a:rPr>
              <a:t>Target audience: MEND parents</a:t>
            </a:r>
          </a:p>
          <a:p>
            <a:pPr eaLnBrk="1" hangingPunct="1"/>
            <a:r>
              <a:rPr lang="en-US" sz="2800" dirty="0" smtClean="0">
                <a:latin typeface="Franklin Gothic Book" charset="0"/>
                <a:cs typeface="Arial" charset="0"/>
              </a:rPr>
              <a:t>Goals</a:t>
            </a:r>
            <a:endParaRPr lang="en-US" sz="2800" dirty="0">
              <a:latin typeface="Franklin Gothic Book" charset="0"/>
              <a:cs typeface="Arial" charset="0"/>
            </a:endParaRPr>
          </a:p>
          <a:p>
            <a:pPr lvl="1" eaLnBrk="1" hangingPunct="1"/>
            <a:r>
              <a:rPr lang="en-US" sz="2000" dirty="0">
                <a:latin typeface="Franklin Gothic Book" charset="0"/>
                <a:cs typeface="Arial" charset="0"/>
              </a:rPr>
              <a:t>Reinforce lessons learned through MEND</a:t>
            </a:r>
          </a:p>
          <a:p>
            <a:pPr lvl="1" eaLnBrk="1" hangingPunct="1"/>
            <a:r>
              <a:rPr lang="en-US" sz="2000" dirty="0" smtClean="0">
                <a:latin typeface="Franklin Gothic Book" charset="0"/>
                <a:cs typeface="Arial" charset="0"/>
              </a:rPr>
              <a:t>Act </a:t>
            </a:r>
            <a:r>
              <a:rPr lang="en-US" sz="2000" dirty="0">
                <a:latin typeface="Franklin Gothic Book" charset="0"/>
                <a:cs typeface="Arial" charset="0"/>
              </a:rPr>
              <a:t>as reminders to support monthly post-program goals</a:t>
            </a:r>
          </a:p>
          <a:p>
            <a:pPr lvl="1" eaLnBrk="1" hangingPunct="1"/>
            <a:r>
              <a:rPr lang="en-US" sz="2000" dirty="0">
                <a:latin typeface="Franklin Gothic Book" charset="0"/>
                <a:cs typeface="Arial" charset="0"/>
              </a:rPr>
              <a:t>Info about local healthy community events  </a:t>
            </a:r>
          </a:p>
          <a:p>
            <a:r>
              <a:rPr lang="en-US" sz="2400" dirty="0" smtClean="0">
                <a:latin typeface="Franklin Gothic Book" charset="0"/>
                <a:cs typeface="Arial" charset="0"/>
              </a:rPr>
              <a:t>Based on MEND monthly themes:</a:t>
            </a:r>
          </a:p>
          <a:p>
            <a:pPr lvl="1"/>
            <a:r>
              <a:rPr lang="en-US" sz="2000" dirty="0" smtClean="0">
                <a:latin typeface="Franklin Gothic Book" charset="0"/>
                <a:cs typeface="Arial" charset="0"/>
              </a:rPr>
              <a:t>Ex: Month 3: </a:t>
            </a:r>
            <a:r>
              <a:rPr lang="en-US" sz="2000" dirty="0" smtClean="0"/>
              <a:t>Meal </a:t>
            </a:r>
            <a:r>
              <a:rPr lang="en-US" sz="2000" dirty="0"/>
              <a:t>Master Challenge: Go Green with fruits and </a:t>
            </a:r>
            <a:r>
              <a:rPr lang="en-US" sz="2000" dirty="0" smtClean="0"/>
              <a:t>veggies</a:t>
            </a:r>
          </a:p>
          <a:p>
            <a:pPr lvl="1"/>
            <a:r>
              <a:rPr lang="en-US" sz="2000" dirty="0" smtClean="0"/>
              <a:t>Ex: Month 4: </a:t>
            </a:r>
            <a:r>
              <a:rPr lang="en-US" sz="2000" dirty="0"/>
              <a:t>Get Moving &amp; Buddy </a:t>
            </a:r>
            <a:r>
              <a:rPr lang="en-US" sz="2000" dirty="0" smtClean="0"/>
              <a:t>Up </a:t>
            </a:r>
          </a:p>
          <a:p>
            <a:r>
              <a:rPr lang="en-US" sz="2400" dirty="0" smtClean="0"/>
              <a:t>Frequency: 1 message per week</a:t>
            </a:r>
            <a:endParaRPr lang="en-US" sz="2400" dirty="0"/>
          </a:p>
          <a:p>
            <a:pPr lvl="1"/>
            <a:endParaRPr lang="en-US" sz="1600" dirty="0"/>
          </a:p>
        </p:txBody>
      </p:sp>
      <p:pic>
        <p:nvPicPr>
          <p:cNvPr id="7" name="Picture 6"/>
          <p:cNvPicPr>
            <a:picLocks noChangeAspect="1"/>
          </p:cNvPicPr>
          <p:nvPr/>
        </p:nvPicPr>
        <p:blipFill rotWithShape="1">
          <a:blip r:embed="rId2"/>
          <a:srcRect b="14647"/>
          <a:stretch/>
        </p:blipFill>
        <p:spPr>
          <a:xfrm>
            <a:off x="7696200" y="5105400"/>
            <a:ext cx="1361098" cy="1600200"/>
          </a:xfrm>
          <a:prstGeom prst="rect">
            <a:avLst/>
          </a:prstGeom>
        </p:spPr>
      </p:pic>
    </p:spTree>
    <p:extLst>
      <p:ext uri="{BB962C8B-B14F-4D97-AF65-F5344CB8AC3E}">
        <p14:creationId xmlns:p14="http://schemas.microsoft.com/office/powerpoint/2010/main" val="14365398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MEND text message examples</a:t>
            </a:r>
            <a:endParaRPr lang="en-US" dirty="0">
              <a:solidFill>
                <a:schemeClr val="bg1"/>
              </a:solidFill>
            </a:endParaRPr>
          </a:p>
        </p:txBody>
      </p:sp>
      <p:sp>
        <p:nvSpPr>
          <p:cNvPr id="6" name="Content Placeholder 1"/>
          <p:cNvSpPr>
            <a:spLocks noGrp="1"/>
          </p:cNvSpPr>
          <p:nvPr>
            <p:ph idx="1"/>
          </p:nvPr>
        </p:nvSpPr>
        <p:spPr>
          <a:xfrm>
            <a:off x="152400" y="1670331"/>
            <a:ext cx="8458200" cy="5181600"/>
          </a:xfrm>
        </p:spPr>
        <p:txBody>
          <a:bodyPr>
            <a:normAutofit lnSpcReduction="10000"/>
          </a:bodyPr>
          <a:lstStyle/>
          <a:p>
            <a:r>
              <a:rPr lang="en-US" sz="2800" dirty="0" smtClean="0">
                <a:latin typeface="Franklin Gothic Book" charset="0"/>
                <a:cs typeface="Arial" charset="0"/>
              </a:rPr>
              <a:t>MEND monthly themes</a:t>
            </a:r>
          </a:p>
          <a:p>
            <a:pPr lvl="1">
              <a:defRPr/>
            </a:pPr>
            <a:r>
              <a:rPr lang="en-US" sz="2400" dirty="0"/>
              <a:t>The theme for month 3 of the post program is Meal Master Challenge: Go Green with fruits and veggies </a:t>
            </a:r>
          </a:p>
          <a:p>
            <a:pPr lvl="2">
              <a:defRPr/>
            </a:pPr>
            <a:r>
              <a:rPr lang="en-US" sz="1800" dirty="0" smtClean="0"/>
              <a:t>Example: MEND </a:t>
            </a:r>
            <a:r>
              <a:rPr lang="en-US" sz="1800" dirty="0"/>
              <a:t>Tip – make fruits and vegetables more interesting. Freeze grapes. Steam carrots w/ spices. Add peanut butter and raisins to celery. </a:t>
            </a:r>
            <a:endParaRPr lang="en-US" dirty="0"/>
          </a:p>
          <a:p>
            <a:pPr lvl="1">
              <a:defRPr/>
            </a:pPr>
            <a:r>
              <a:rPr lang="en-US" sz="2400" dirty="0" smtClean="0"/>
              <a:t>Month </a:t>
            </a:r>
            <a:r>
              <a:rPr lang="en-US" sz="2400" dirty="0"/>
              <a:t>4 of the post program is Get Moving &amp; Buddy Up</a:t>
            </a:r>
          </a:p>
          <a:p>
            <a:pPr lvl="2">
              <a:defRPr/>
            </a:pPr>
            <a:r>
              <a:rPr lang="en-US" sz="1800" dirty="0" smtClean="0"/>
              <a:t>Example: MEND </a:t>
            </a:r>
            <a:r>
              <a:rPr lang="en-US" sz="1800" dirty="0"/>
              <a:t>Tip – This Thursday, April 8, go to </a:t>
            </a:r>
            <a:r>
              <a:rPr lang="en-US" sz="1800" dirty="0" err="1"/>
              <a:t>Zliker</a:t>
            </a:r>
            <a:r>
              <a:rPr lang="en-US" sz="1800" dirty="0"/>
              <a:t> Park in Austin for a fun &amp; FREE evening of soccer! More info here: </a:t>
            </a:r>
            <a:r>
              <a:rPr lang="en-US" sz="1800" dirty="0">
                <a:hlinkClick r:id="rId2"/>
              </a:rPr>
              <a:t>http:/</a:t>
            </a:r>
            <a:r>
              <a:rPr lang="en-US" sz="1800" dirty="0" smtClean="0">
                <a:hlinkClick r:id="rId2"/>
              </a:rPr>
              <a:t>/bit.ly/34bi7</a:t>
            </a:r>
            <a:endParaRPr lang="en-US" sz="1800" dirty="0" smtClean="0"/>
          </a:p>
          <a:p>
            <a:pPr>
              <a:defRPr/>
            </a:pPr>
            <a:r>
              <a:rPr lang="en-US" sz="2800" dirty="0" smtClean="0"/>
              <a:t>Healthy Community Events</a:t>
            </a:r>
          </a:p>
          <a:p>
            <a:pPr lvl="1">
              <a:defRPr/>
            </a:pPr>
            <a:r>
              <a:rPr lang="en-US" sz="2400" dirty="0" smtClean="0"/>
              <a:t>ITS TIME TEXAS</a:t>
            </a:r>
          </a:p>
          <a:p>
            <a:pPr lvl="2">
              <a:defRPr/>
            </a:pPr>
            <a:r>
              <a:rPr lang="en-US" sz="1800" dirty="0" smtClean="0"/>
              <a:t>Example: MEND </a:t>
            </a:r>
            <a:r>
              <a:rPr lang="en-US" sz="1800" dirty="0"/>
              <a:t>Tip – This week is Healthy Texas Week! Find out how to host a Healthy House Party here: </a:t>
            </a:r>
            <a:r>
              <a:rPr lang="en-US" sz="1800" dirty="0">
                <a:hlinkClick r:id="rId3"/>
              </a:rPr>
              <a:t>http:/</a:t>
            </a:r>
            <a:r>
              <a:rPr lang="en-US" sz="1800" dirty="0" smtClean="0">
                <a:hlinkClick r:id="rId3"/>
              </a:rPr>
              <a:t>/bit.ly/34bi8</a:t>
            </a:r>
            <a:endParaRPr lang="en-US" sz="1800" dirty="0" smtClean="0"/>
          </a:p>
          <a:p>
            <a:pPr lvl="1">
              <a:defRPr/>
            </a:pPr>
            <a:endParaRPr lang="en-US" sz="2400" dirty="0"/>
          </a:p>
          <a:p>
            <a:pPr lvl="1">
              <a:defRPr/>
            </a:pPr>
            <a:endParaRPr lang="en-US" sz="2400" dirty="0" smtClean="0"/>
          </a:p>
          <a:p>
            <a:pPr lvl="1">
              <a:defRPr/>
            </a:pPr>
            <a:endParaRPr lang="en-US" sz="2400" dirty="0"/>
          </a:p>
          <a:p>
            <a:endParaRPr lang="en-US" sz="2800" dirty="0" smtClean="0">
              <a:latin typeface="Franklin Gothic Book" charset="0"/>
              <a:cs typeface="Arial" charset="0"/>
            </a:endParaRPr>
          </a:p>
        </p:txBody>
      </p:sp>
      <p:pic>
        <p:nvPicPr>
          <p:cNvPr id="7" name="Picture 6"/>
          <p:cNvPicPr>
            <a:picLocks noChangeAspect="1"/>
          </p:cNvPicPr>
          <p:nvPr/>
        </p:nvPicPr>
        <p:blipFill rotWithShape="1">
          <a:blip r:embed="rId4"/>
          <a:srcRect l="1" r="6081" b="14647"/>
          <a:stretch/>
        </p:blipFill>
        <p:spPr>
          <a:xfrm>
            <a:off x="7620000" y="5029200"/>
            <a:ext cx="1278328" cy="1600200"/>
          </a:xfrm>
          <a:prstGeom prst="rect">
            <a:avLst/>
          </a:prstGeom>
        </p:spPr>
      </p:pic>
    </p:spTree>
    <p:extLst>
      <p:ext uri="{BB962C8B-B14F-4D97-AF65-F5344CB8AC3E}">
        <p14:creationId xmlns:p14="http://schemas.microsoft.com/office/powerpoint/2010/main" val="504138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Primary Prevention</a:t>
            </a:r>
            <a:endParaRPr lang="en-US" dirty="0">
              <a:solidFill>
                <a:schemeClr val="bg1"/>
              </a:solidFill>
            </a:endParaRPr>
          </a:p>
        </p:txBody>
      </p:sp>
      <p:sp>
        <p:nvSpPr>
          <p:cNvPr id="6" name="Content Placeholder 1"/>
          <p:cNvSpPr>
            <a:spLocks noGrp="1"/>
          </p:cNvSpPr>
          <p:nvPr>
            <p:ph idx="1"/>
          </p:nvPr>
        </p:nvSpPr>
        <p:spPr>
          <a:xfrm>
            <a:off x="304800" y="1676400"/>
            <a:ext cx="8382000" cy="5181600"/>
          </a:xfrm>
        </p:spPr>
        <p:txBody>
          <a:bodyPr>
            <a:normAutofit/>
          </a:bodyPr>
          <a:lstStyle/>
          <a:p>
            <a:r>
              <a:rPr lang="en-US" dirty="0" smtClean="0">
                <a:latin typeface="Franklin Gothic Book" charset="0"/>
                <a:cs typeface="Arial" charset="0"/>
              </a:rPr>
              <a:t>Target audience: parents, teachers, personnel @ CORD sites</a:t>
            </a:r>
          </a:p>
          <a:p>
            <a:r>
              <a:rPr lang="en-US" dirty="0" smtClean="0">
                <a:latin typeface="Franklin Gothic Book" charset="0"/>
                <a:cs typeface="Arial" charset="0"/>
              </a:rPr>
              <a:t>Goal</a:t>
            </a:r>
            <a:r>
              <a:rPr lang="en-US" dirty="0">
                <a:latin typeface="Franklin Gothic Book" charset="0"/>
                <a:cs typeface="Arial" charset="0"/>
              </a:rPr>
              <a:t>: reinforce the </a:t>
            </a:r>
            <a:r>
              <a:rPr lang="en-US" dirty="0" smtClean="0">
                <a:latin typeface="Franklin Gothic Book" charset="0"/>
                <a:cs typeface="Arial" charset="0"/>
              </a:rPr>
              <a:t>parent &amp; community </a:t>
            </a:r>
            <a:r>
              <a:rPr lang="en-US" dirty="0">
                <a:latin typeface="Franklin Gothic Book" charset="0"/>
                <a:cs typeface="Arial" charset="0"/>
              </a:rPr>
              <a:t>component of CATCH</a:t>
            </a:r>
          </a:p>
          <a:p>
            <a:r>
              <a:rPr lang="en-US" dirty="0" smtClean="0">
                <a:latin typeface="Franklin Gothic Book" charset="0"/>
                <a:cs typeface="Arial" charset="0"/>
              </a:rPr>
              <a:t>Goal: coordinate messaging across all sites</a:t>
            </a:r>
          </a:p>
          <a:p>
            <a:pPr lvl="1"/>
            <a:r>
              <a:rPr lang="en-US" dirty="0" smtClean="0">
                <a:latin typeface="Franklin Gothic Book" charset="0"/>
                <a:cs typeface="Arial" charset="0"/>
              </a:rPr>
              <a:t>Schools</a:t>
            </a:r>
          </a:p>
          <a:p>
            <a:pPr lvl="1"/>
            <a:r>
              <a:rPr lang="en-US" dirty="0" smtClean="0">
                <a:latin typeface="Franklin Gothic Book" charset="0"/>
                <a:cs typeface="Arial" charset="0"/>
              </a:rPr>
              <a:t>Clinics</a:t>
            </a:r>
          </a:p>
          <a:p>
            <a:pPr lvl="1"/>
            <a:r>
              <a:rPr lang="en-US" dirty="0" smtClean="0">
                <a:latin typeface="Franklin Gothic Book" charset="0"/>
                <a:cs typeface="Arial" charset="0"/>
              </a:rPr>
              <a:t>YMCA / Community partners </a:t>
            </a:r>
          </a:p>
          <a:p>
            <a:pPr lvl="1"/>
            <a:r>
              <a:rPr lang="en-US" dirty="0" smtClean="0">
                <a:latin typeface="Franklin Gothic Book" charset="0"/>
                <a:cs typeface="Arial" charset="0"/>
              </a:rPr>
              <a:t>Home</a:t>
            </a:r>
          </a:p>
          <a:p>
            <a:r>
              <a:rPr lang="en-US" dirty="0" smtClean="0">
                <a:latin typeface="Franklin Gothic Book" charset="0"/>
                <a:cs typeface="Arial" charset="0"/>
              </a:rPr>
              <a:t>Messages based on CATCH </a:t>
            </a:r>
            <a:br>
              <a:rPr lang="en-US" dirty="0" smtClean="0">
                <a:latin typeface="Franklin Gothic Book" charset="0"/>
                <a:cs typeface="Arial" charset="0"/>
              </a:rPr>
            </a:br>
            <a:r>
              <a:rPr lang="en-US" dirty="0" smtClean="0">
                <a:latin typeface="Franklin Gothic Book" charset="0"/>
                <a:cs typeface="Arial" charset="0"/>
              </a:rPr>
              <a:t>Coordination Toolkit’s </a:t>
            </a:r>
            <a:br>
              <a:rPr lang="en-US" dirty="0" smtClean="0">
                <a:latin typeface="Franklin Gothic Book" charset="0"/>
                <a:cs typeface="Arial" charset="0"/>
              </a:rPr>
            </a:br>
            <a:r>
              <a:rPr lang="en-US" dirty="0" smtClean="0">
                <a:latin typeface="Franklin Gothic Book" charset="0"/>
                <a:cs typeface="Arial" charset="0"/>
              </a:rPr>
              <a:t>6-week themes:</a:t>
            </a:r>
          </a:p>
          <a:p>
            <a:r>
              <a:rPr lang="en-US" dirty="0">
                <a:latin typeface="Franklin Gothic Book" charset="0"/>
                <a:cs typeface="Arial" charset="0"/>
              </a:rPr>
              <a:t>Frequency: 4–5 messages </a:t>
            </a:r>
            <a:r>
              <a:rPr lang="en-US" dirty="0" smtClean="0">
                <a:latin typeface="Franklin Gothic Book" charset="0"/>
                <a:cs typeface="Arial" charset="0"/>
              </a:rPr>
              <a:t/>
            </a:r>
            <a:br>
              <a:rPr lang="en-US" dirty="0" smtClean="0">
                <a:latin typeface="Franklin Gothic Book" charset="0"/>
                <a:cs typeface="Arial" charset="0"/>
              </a:rPr>
            </a:br>
            <a:r>
              <a:rPr lang="en-US" dirty="0" smtClean="0">
                <a:latin typeface="Franklin Gothic Book" charset="0"/>
                <a:cs typeface="Arial" charset="0"/>
              </a:rPr>
              <a:t>per </a:t>
            </a:r>
            <a:r>
              <a:rPr lang="en-US" dirty="0">
                <a:latin typeface="Franklin Gothic Book" charset="0"/>
                <a:cs typeface="Arial" charset="0"/>
              </a:rPr>
              <a:t>week</a:t>
            </a:r>
          </a:p>
          <a:p>
            <a:endParaRPr lang="en-US" dirty="0" smtClean="0">
              <a:latin typeface="Franklin Gothic Book" charset="0"/>
              <a:cs typeface="Arial" charset="0"/>
            </a:endParaRPr>
          </a:p>
        </p:txBody>
      </p:sp>
      <p:pic>
        <p:nvPicPr>
          <p:cNvPr id="2" name="Picture 1"/>
          <p:cNvPicPr>
            <a:picLocks noChangeAspect="1"/>
          </p:cNvPicPr>
          <p:nvPr/>
        </p:nvPicPr>
        <p:blipFill rotWithShape="1">
          <a:blip r:embed="rId2"/>
          <a:srcRect l="-3361" t="-4382" r="-1682" b="-421"/>
          <a:stretch/>
        </p:blipFill>
        <p:spPr>
          <a:xfrm>
            <a:off x="5029200" y="2971800"/>
            <a:ext cx="3842068" cy="3488277"/>
          </a:xfrm>
          <a:prstGeom prst="rect">
            <a:avLst/>
          </a:prstGeom>
          <a:ln w="57150" cmpd="sng">
            <a:solidFill>
              <a:srgbClr val="249EB8"/>
            </a:solidFill>
          </a:ln>
        </p:spPr>
      </p:pic>
      <p:pic>
        <p:nvPicPr>
          <p:cNvPr id="7" name="Picture 6" descr="CATCH+house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029200"/>
            <a:ext cx="748040" cy="1462586"/>
          </a:xfrm>
          <a:prstGeom prst="rect">
            <a:avLst/>
          </a:prstGeom>
        </p:spPr>
      </p:pic>
    </p:spTree>
    <p:extLst>
      <p:ext uri="{BB962C8B-B14F-4D97-AF65-F5344CB8AC3E}">
        <p14:creationId xmlns:p14="http://schemas.microsoft.com/office/powerpoint/2010/main" val="565915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A Typical Week of CATCH messages</a:t>
            </a:r>
            <a:endParaRPr lang="en-US" dirty="0">
              <a:solidFill>
                <a:schemeClr val="bg1"/>
              </a:solidFill>
            </a:endParaRPr>
          </a:p>
        </p:txBody>
      </p:sp>
      <p:sp>
        <p:nvSpPr>
          <p:cNvPr id="6" name="Content Placeholder 1"/>
          <p:cNvSpPr>
            <a:spLocks noGrp="1"/>
          </p:cNvSpPr>
          <p:nvPr>
            <p:ph idx="1"/>
          </p:nvPr>
        </p:nvSpPr>
        <p:spPr>
          <a:xfrm>
            <a:off x="228600" y="1676400"/>
            <a:ext cx="8534400" cy="5181600"/>
          </a:xfrm>
        </p:spPr>
        <p:txBody>
          <a:bodyPr>
            <a:normAutofit/>
          </a:bodyPr>
          <a:lstStyle/>
          <a:p>
            <a:r>
              <a:rPr lang="en-US" sz="1800" dirty="0">
                <a:latin typeface="Franklin Gothic Book" charset="0"/>
                <a:cs typeface="Arial" charset="0"/>
              </a:rPr>
              <a:t>2-3 messages with healthy tips and reminders </a:t>
            </a:r>
            <a:r>
              <a:rPr lang="en-US" sz="1800" dirty="0" smtClean="0">
                <a:latin typeface="Franklin Gothic Book" charset="0"/>
                <a:cs typeface="Arial" charset="0"/>
              </a:rPr>
              <a:t>in-line with </a:t>
            </a:r>
            <a:r>
              <a:rPr lang="en-US" sz="1800" dirty="0">
                <a:latin typeface="Franklin Gothic Book" charset="0"/>
                <a:cs typeface="Arial" charset="0"/>
              </a:rPr>
              <a:t>the CATCH curriculum </a:t>
            </a:r>
          </a:p>
          <a:p>
            <a:pPr lvl="1"/>
            <a:r>
              <a:rPr lang="en-US" sz="1600" dirty="0">
                <a:latin typeface="Franklin Gothic Book" charset="0"/>
                <a:cs typeface="Arial" charset="0"/>
              </a:rPr>
              <a:t>Ex: </a:t>
            </a:r>
            <a:r>
              <a:rPr lang="en-US" sz="1600" dirty="0" smtClean="0">
                <a:latin typeface="Franklin Gothic Book" charset="0"/>
                <a:cs typeface="Arial" charset="0"/>
              </a:rPr>
              <a:t>GO food recipe: Easy smoothies. Blend </a:t>
            </a:r>
            <a:r>
              <a:rPr lang="en-US" sz="1600" dirty="0">
                <a:latin typeface="Franklin Gothic Book" charset="0"/>
                <a:cs typeface="Arial" charset="0"/>
              </a:rPr>
              <a:t>low-fat yogurt or milk with </a:t>
            </a:r>
            <a:r>
              <a:rPr lang="en-US" sz="1600" dirty="0" smtClean="0">
                <a:latin typeface="Franklin Gothic Book" charset="0"/>
                <a:cs typeface="Arial" charset="0"/>
              </a:rPr>
              <a:t>fresh fruit </a:t>
            </a:r>
            <a:r>
              <a:rPr lang="en-US" sz="1600" dirty="0">
                <a:latin typeface="Franklin Gothic Book" charset="0"/>
                <a:cs typeface="Arial" charset="0"/>
              </a:rPr>
              <a:t>pieces and crushed ice. </a:t>
            </a:r>
            <a:r>
              <a:rPr lang="en-US" sz="1600" dirty="0" smtClean="0">
                <a:latin typeface="Franklin Gothic Book" charset="0"/>
                <a:cs typeface="Arial" charset="0"/>
              </a:rPr>
              <a:t>Or freeze </a:t>
            </a:r>
            <a:r>
              <a:rPr lang="en-US" sz="1600" dirty="0">
                <a:latin typeface="Franklin Gothic Book" charset="0"/>
                <a:cs typeface="Arial" charset="0"/>
              </a:rPr>
              <a:t>the fruit first and skip the ice!</a:t>
            </a:r>
          </a:p>
          <a:p>
            <a:r>
              <a:rPr lang="en-US" sz="1800" dirty="0">
                <a:latin typeface="Franklin Gothic Book" charset="0"/>
                <a:cs typeface="Arial" charset="0"/>
              </a:rPr>
              <a:t>1 message per week </a:t>
            </a:r>
            <a:r>
              <a:rPr lang="en-US" sz="1800" dirty="0" smtClean="0">
                <a:latin typeface="Franklin Gothic Book" charset="0"/>
                <a:cs typeface="Arial" charset="0"/>
              </a:rPr>
              <a:t>featuring healthy </a:t>
            </a:r>
            <a:r>
              <a:rPr lang="en-US" sz="1800" dirty="0">
                <a:latin typeface="Franklin Gothic Book" charset="0"/>
                <a:cs typeface="Arial" charset="0"/>
              </a:rPr>
              <a:t>food on sale at </a:t>
            </a:r>
            <a:r>
              <a:rPr lang="en-US" sz="1800" dirty="0" smtClean="0">
                <a:latin typeface="Franklin Gothic Book" charset="0"/>
                <a:cs typeface="Arial" charset="0"/>
              </a:rPr>
              <a:t>local HEB grocery</a:t>
            </a:r>
            <a:endParaRPr lang="en-US" sz="1800" dirty="0">
              <a:latin typeface="Franklin Gothic Book" charset="0"/>
              <a:cs typeface="Arial" charset="0"/>
            </a:endParaRPr>
          </a:p>
          <a:p>
            <a:pPr lvl="1"/>
            <a:r>
              <a:rPr lang="en-US" sz="1600" dirty="0">
                <a:latin typeface="Franklin Gothic Book" charset="0"/>
                <a:cs typeface="Arial" charset="0"/>
              </a:rPr>
              <a:t>Ex: This week at your local HEB, purchase 3 large mangos for only $1.00! Deal ends April 1</a:t>
            </a:r>
            <a:r>
              <a:rPr lang="en-US" sz="1600" dirty="0" smtClean="0">
                <a:latin typeface="Franklin Gothic Book" charset="0"/>
                <a:cs typeface="Arial" charset="0"/>
              </a:rPr>
              <a:t>. Find your nearest HEB: </a:t>
            </a:r>
            <a:r>
              <a:rPr lang="en-US" sz="1600" dirty="0" smtClean="0">
                <a:latin typeface="Franklin Gothic Book" charset="0"/>
                <a:cs typeface="Arial" charset="0"/>
                <a:hlinkClick r:id="rId2"/>
              </a:rPr>
              <a:t>http://bit.ly/8763bk</a:t>
            </a:r>
            <a:r>
              <a:rPr lang="en-US" sz="1600" dirty="0" smtClean="0">
                <a:latin typeface="Franklin Gothic Book" charset="0"/>
                <a:cs typeface="Arial" charset="0"/>
              </a:rPr>
              <a:t>  </a:t>
            </a:r>
            <a:endParaRPr lang="en-US" sz="1600" dirty="0">
              <a:latin typeface="Franklin Gothic Book" charset="0"/>
              <a:cs typeface="Arial" charset="0"/>
            </a:endParaRPr>
          </a:p>
          <a:p>
            <a:r>
              <a:rPr lang="en-US" sz="1800" dirty="0">
                <a:latin typeface="Franklin Gothic Book" charset="0"/>
                <a:cs typeface="Arial" charset="0"/>
              </a:rPr>
              <a:t>1-2 messages per month with tips from our partner, </a:t>
            </a:r>
            <a:r>
              <a:rPr lang="en-US" sz="1800" b="1" dirty="0">
                <a:latin typeface="Franklin Gothic Book" charset="0"/>
                <a:cs typeface="Arial" charset="0"/>
              </a:rPr>
              <a:t>IT’S TIME </a:t>
            </a:r>
            <a:r>
              <a:rPr lang="en-US" sz="1800" b="1" dirty="0" smtClean="0">
                <a:latin typeface="Franklin Gothic Book" charset="0"/>
                <a:cs typeface="Arial" charset="0"/>
              </a:rPr>
              <a:t>TEXAS</a:t>
            </a:r>
          </a:p>
          <a:p>
            <a:pPr lvl="1"/>
            <a:r>
              <a:rPr lang="en-US" sz="1600" dirty="0" smtClean="0"/>
              <a:t>Ex: This </a:t>
            </a:r>
            <a:r>
              <a:rPr lang="en-US" sz="1600" dirty="0"/>
              <a:t>week is Healthy Texas Week! Find out how to host a Healthy House Party here: </a:t>
            </a:r>
            <a:r>
              <a:rPr lang="en-US" sz="1600" dirty="0">
                <a:hlinkClick r:id="rId3"/>
              </a:rPr>
              <a:t>http:/</a:t>
            </a:r>
            <a:r>
              <a:rPr lang="en-US" sz="1600" dirty="0" smtClean="0">
                <a:hlinkClick r:id="rId3"/>
              </a:rPr>
              <a:t>/bit.ly/8l78bl</a:t>
            </a:r>
            <a:r>
              <a:rPr lang="en-US" sz="1600" dirty="0" smtClean="0"/>
              <a:t> </a:t>
            </a:r>
          </a:p>
          <a:p>
            <a:r>
              <a:rPr lang="en-US" sz="1800" dirty="0" smtClean="0">
                <a:latin typeface="Franklin Gothic Book" charset="0"/>
                <a:cs typeface="Arial" charset="0"/>
              </a:rPr>
              <a:t>1 </a:t>
            </a:r>
            <a:r>
              <a:rPr lang="en-US" sz="1800" dirty="0">
                <a:latin typeface="Franklin Gothic Book" charset="0"/>
                <a:cs typeface="Arial" charset="0"/>
              </a:rPr>
              <a:t>message (if desired) per month dedicated to school events, announcements, or activities. </a:t>
            </a:r>
          </a:p>
          <a:p>
            <a:pPr lvl="1"/>
            <a:r>
              <a:rPr lang="en-US" sz="1600" dirty="0">
                <a:latin typeface="Franklin Gothic Book" charset="0"/>
                <a:cs typeface="Arial" charset="0"/>
              </a:rPr>
              <a:t>Ex: </a:t>
            </a:r>
            <a:r>
              <a:rPr lang="en-US" sz="1600" dirty="0" smtClean="0">
                <a:latin typeface="Franklin Gothic Book" charset="0"/>
                <a:cs typeface="Arial" charset="0"/>
              </a:rPr>
              <a:t>Family </a:t>
            </a:r>
            <a:r>
              <a:rPr lang="en-US" sz="1600" dirty="0">
                <a:latin typeface="Franklin Gothic Book" charset="0"/>
                <a:cs typeface="Arial" charset="0"/>
              </a:rPr>
              <a:t>Fun </a:t>
            </a:r>
            <a:r>
              <a:rPr lang="en-US" sz="1600" dirty="0" smtClean="0">
                <a:latin typeface="Franklin Gothic Book" charset="0"/>
                <a:cs typeface="Arial" charset="0"/>
              </a:rPr>
              <a:t>Night at Sanchez Elementary this </a:t>
            </a:r>
            <a:r>
              <a:rPr lang="en-US" sz="1600" dirty="0">
                <a:latin typeface="Franklin Gothic Book" charset="0"/>
                <a:cs typeface="Arial" charset="0"/>
              </a:rPr>
              <a:t>Thursday at </a:t>
            </a:r>
            <a:r>
              <a:rPr lang="en-US" sz="1600" dirty="0" smtClean="0">
                <a:latin typeface="Franklin Gothic Book" charset="0"/>
                <a:cs typeface="Arial" charset="0"/>
              </a:rPr>
              <a:t>6pm! </a:t>
            </a:r>
            <a:r>
              <a:rPr lang="en-US" sz="1600" dirty="0">
                <a:latin typeface="Franklin Gothic Book" charset="0"/>
                <a:cs typeface="Arial" charset="0"/>
              </a:rPr>
              <a:t>F</a:t>
            </a:r>
            <a:r>
              <a:rPr lang="en-US" sz="1600" dirty="0" smtClean="0">
                <a:latin typeface="Franklin Gothic Book" charset="0"/>
                <a:cs typeface="Arial" charset="0"/>
              </a:rPr>
              <a:t>ree </a:t>
            </a:r>
            <a:r>
              <a:rPr lang="en-US" sz="1600" dirty="0">
                <a:latin typeface="Franklin Gothic Book" charset="0"/>
                <a:cs typeface="Arial" charset="0"/>
              </a:rPr>
              <a:t>healthy GO snacks and fun, active games for </a:t>
            </a:r>
            <a:r>
              <a:rPr lang="en-US" sz="1600" dirty="0" smtClean="0">
                <a:latin typeface="Franklin Gothic Book" charset="0"/>
                <a:cs typeface="Arial" charset="0"/>
              </a:rPr>
              <a:t>everyone!</a:t>
            </a:r>
            <a:endParaRPr lang="en-US" sz="1600" dirty="0">
              <a:latin typeface="Franklin Gothic Book" charset="0"/>
              <a:cs typeface="Arial" charset="0"/>
            </a:endParaRPr>
          </a:p>
        </p:txBody>
      </p:sp>
    </p:spTree>
    <p:extLst>
      <p:ext uri="{BB962C8B-B14F-4D97-AF65-F5344CB8AC3E}">
        <p14:creationId xmlns:p14="http://schemas.microsoft.com/office/powerpoint/2010/main" val="3155760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 persistent: Systems-level programs need continual training and reminders</a:t>
            </a:r>
          </a:p>
          <a:p>
            <a:pPr lvl="1"/>
            <a:r>
              <a:rPr lang="en-US" dirty="0" smtClean="0"/>
              <a:t>Head Start, Primary Care Physicians</a:t>
            </a:r>
          </a:p>
          <a:p>
            <a:r>
              <a:rPr lang="en-US" dirty="0"/>
              <a:t>Coordinating of all aspects of program can be challenging</a:t>
            </a:r>
          </a:p>
          <a:p>
            <a:r>
              <a:rPr lang="en-US" dirty="0" smtClean="0"/>
              <a:t>Recruitment can be difficult, especially for preschool children</a:t>
            </a:r>
          </a:p>
          <a:p>
            <a:r>
              <a:rPr lang="en-US" dirty="0" smtClean="0"/>
              <a:t>Programs need to address the </a:t>
            </a:r>
            <a:r>
              <a:rPr lang="en-US" u="sng" dirty="0" smtClean="0"/>
              <a:t>entire family</a:t>
            </a:r>
          </a:p>
          <a:p>
            <a:r>
              <a:rPr lang="en-US" dirty="0" smtClean="0"/>
              <a:t>Partnerships are essential</a:t>
            </a:r>
          </a:p>
          <a:p>
            <a:pPr lvl="1"/>
            <a:r>
              <a:rPr lang="en-US" dirty="0" smtClean="0"/>
              <a:t>Community Transformation Grants (CTG)</a:t>
            </a:r>
          </a:p>
          <a:p>
            <a:pPr lvl="1"/>
            <a:r>
              <a:rPr lang="en-US" dirty="0" smtClean="0"/>
              <a:t>Advisory Committee</a:t>
            </a:r>
          </a:p>
        </p:txBody>
      </p:sp>
      <p:sp>
        <p:nvSpPr>
          <p:cNvPr id="3" name="Title 2"/>
          <p:cNvSpPr>
            <a:spLocks noGrp="1"/>
          </p:cNvSpPr>
          <p:nvPr>
            <p:ph type="title"/>
          </p:nvPr>
        </p:nvSpPr>
        <p:spPr/>
        <p:txBody>
          <a:bodyPr/>
          <a:lstStyle/>
          <a:p>
            <a:r>
              <a:rPr lang="en-US" dirty="0" smtClean="0">
                <a:solidFill>
                  <a:schemeClr val="bg1"/>
                </a:solidFill>
              </a:rPr>
              <a:t>Conclusions</a:t>
            </a:r>
            <a:endParaRPr lang="en-US" dirty="0">
              <a:solidFill>
                <a:schemeClr val="bg1"/>
              </a:solidFill>
            </a:endParaRPr>
          </a:p>
        </p:txBody>
      </p:sp>
    </p:spTree>
    <p:extLst>
      <p:ext uri="{BB962C8B-B14F-4D97-AF65-F5344CB8AC3E}">
        <p14:creationId xmlns:p14="http://schemas.microsoft.com/office/powerpoint/2010/main" val="57850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solidFill>
                  <a:schemeClr val="bg1"/>
                </a:solidFill>
              </a:rPr>
              <a:t>msdcenter.org</a:t>
            </a:r>
            <a:endParaRPr lang="en-US" dirty="0">
              <a:solidFill>
                <a:schemeClr val="bg1"/>
              </a:solidFill>
            </a:endParaRPr>
          </a:p>
        </p:txBody>
      </p:sp>
      <p:pic>
        <p:nvPicPr>
          <p:cNvPr id="4" name="Picture 3" descr="Screen Shot 2012-09-07 at 2.06.37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07031" y="1389902"/>
            <a:ext cx="2834973" cy="2667000"/>
          </a:xfrm>
          <a:prstGeom prst="rect">
            <a:avLst/>
          </a:prstGeom>
        </p:spPr>
      </p:pic>
      <p:pic>
        <p:nvPicPr>
          <p:cNvPr id="5" name="Picture 4" descr="Screen Shot 2012-09-07 at 2.03.26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4431" y="1676400"/>
            <a:ext cx="4267200" cy="4779669"/>
          </a:xfrm>
          <a:prstGeom prst="rect">
            <a:avLst/>
          </a:prstGeom>
        </p:spPr>
      </p:pic>
      <p:pic>
        <p:nvPicPr>
          <p:cNvPr id="6" name="Picture 5" descr="Screen Shot 2012-09-07 at 2.05.06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73631" y="2380502"/>
            <a:ext cx="2846641" cy="2819400"/>
          </a:xfrm>
          <a:prstGeom prst="rect">
            <a:avLst/>
          </a:prstGeom>
        </p:spPr>
      </p:pic>
      <p:pic>
        <p:nvPicPr>
          <p:cNvPr id="7" name="Picture 6" descr="Screen Shot 2012-09-07 at 2.02.34 PM.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16431" y="3447302"/>
            <a:ext cx="2773054" cy="2743200"/>
          </a:xfrm>
          <a:prstGeom prst="rect">
            <a:avLst/>
          </a:prstGeom>
        </p:spPr>
      </p:pic>
    </p:spTree>
    <p:extLst>
      <p:ext uri="{BB962C8B-B14F-4D97-AF65-F5344CB8AC3E}">
        <p14:creationId xmlns:p14="http://schemas.microsoft.com/office/powerpoint/2010/main" val="2768166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31" y="762001"/>
            <a:ext cx="8699269" cy="523220"/>
          </a:xfrm>
        </p:spPr>
        <p:txBody>
          <a:bodyPr/>
          <a:lstStyle/>
          <a:p>
            <a:r>
              <a:rPr lang="en-US" sz="4400" dirty="0" smtClean="0">
                <a:solidFill>
                  <a:schemeClr val="bg1"/>
                </a:solidFill>
              </a:rPr>
              <a:t>Twitter</a:t>
            </a:r>
            <a:endParaRPr lang="en-US" sz="4400" dirty="0">
              <a:solidFill>
                <a:schemeClr val="bg1"/>
              </a:solidFill>
            </a:endParaRPr>
          </a:p>
        </p:txBody>
      </p:sp>
      <p:sp>
        <p:nvSpPr>
          <p:cNvPr id="3" name="Content Placeholder 2"/>
          <p:cNvSpPr>
            <a:spLocks noGrp="1"/>
          </p:cNvSpPr>
          <p:nvPr>
            <p:ph idx="1"/>
          </p:nvPr>
        </p:nvSpPr>
        <p:spPr>
          <a:xfrm>
            <a:off x="2208213" y="2616201"/>
            <a:ext cx="5411787" cy="1346199"/>
          </a:xfrm>
        </p:spPr>
        <p:txBody>
          <a:bodyPr>
            <a:noAutofit/>
          </a:bodyPr>
          <a:lstStyle/>
          <a:p>
            <a:pPr marL="45720" indent="0">
              <a:buNone/>
            </a:pPr>
            <a:r>
              <a:rPr lang="en-US" sz="3600" dirty="0" smtClean="0"/>
              <a:t>@</a:t>
            </a:r>
            <a:r>
              <a:rPr lang="en-US" sz="3600" dirty="0" err="1" smtClean="0"/>
              <a:t>DrSteveKelder</a:t>
            </a:r>
            <a:endParaRPr lang="en-US" sz="3600" dirty="0" smtClean="0"/>
          </a:p>
          <a:p>
            <a:pPr marL="45720" indent="0">
              <a:buNone/>
            </a:pPr>
            <a:r>
              <a:rPr lang="en-US" sz="3600" dirty="0" smtClean="0"/>
              <a:t>@</a:t>
            </a:r>
            <a:r>
              <a:rPr lang="en-US" sz="3600" dirty="0" err="1" smtClean="0"/>
              <a:t>MSDCenter</a:t>
            </a:r>
            <a:endParaRPr lang="en-US" sz="3600" dirty="0" smtClean="0"/>
          </a:p>
          <a:p>
            <a:pPr marL="45720" indent="0">
              <a:buNone/>
            </a:pPr>
            <a:endParaRPr lang="en-US" sz="3600" dirty="0" smtClean="0"/>
          </a:p>
          <a:p>
            <a:pPr marL="45720" indent="0">
              <a:buNone/>
            </a:pPr>
            <a:endParaRPr lang="en-US" sz="3600" dirty="0"/>
          </a:p>
        </p:txBody>
      </p:sp>
    </p:spTree>
    <p:extLst>
      <p:ext uri="{BB962C8B-B14F-4D97-AF65-F5344CB8AC3E}">
        <p14:creationId xmlns:p14="http://schemas.microsoft.com/office/powerpoint/2010/main" val="2445059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1">
                    <a:lumMod val="95000"/>
                  </a:schemeClr>
                </a:solidFill>
              </a:rPr>
              <a:t>NHANES, Severely Obese </a:t>
            </a:r>
            <a:br>
              <a:rPr lang="en-US" sz="3600" dirty="0" smtClean="0">
                <a:solidFill>
                  <a:schemeClr val="bg1">
                    <a:lumMod val="95000"/>
                  </a:schemeClr>
                </a:solidFill>
              </a:rPr>
            </a:br>
            <a:r>
              <a:rPr lang="en-US" sz="3600" dirty="0" smtClean="0">
                <a:solidFill>
                  <a:schemeClr val="bg1">
                    <a:lumMod val="95000"/>
                  </a:schemeClr>
                </a:solidFill>
              </a:rPr>
              <a:t>Age 12-20 by Subgroup</a:t>
            </a:r>
            <a:endParaRPr lang="en-US" sz="3600" dirty="0">
              <a:solidFill>
                <a:schemeClr val="bg1">
                  <a:lumMod val="9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070389"/>
              </p:ext>
            </p:extLst>
          </p:nvPr>
        </p:nvGraphicFramePr>
        <p:xfrm>
          <a:off x="2286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4001" y="1752600"/>
            <a:ext cx="4267200" cy="646331"/>
          </a:xfrm>
          <a:prstGeom prst="rect">
            <a:avLst/>
          </a:prstGeom>
          <a:noFill/>
        </p:spPr>
        <p:txBody>
          <a:bodyPr wrap="square" rtlCol="0">
            <a:spAutoFit/>
          </a:bodyPr>
          <a:lstStyle/>
          <a:p>
            <a:r>
              <a:rPr lang="en-US" dirty="0" smtClean="0"/>
              <a:t>Severely Obese is defined as greater than 120% of the 95</a:t>
            </a:r>
            <a:r>
              <a:rPr lang="en-US" baseline="30000" dirty="0" smtClean="0"/>
              <a:t>th</a:t>
            </a:r>
            <a:r>
              <a:rPr lang="en-US" dirty="0" smtClean="0"/>
              <a:t> percentile</a:t>
            </a:r>
            <a:endParaRPr lang="en-US" dirty="0"/>
          </a:p>
        </p:txBody>
      </p:sp>
    </p:spTree>
    <p:extLst>
      <p:ext uri="{BB962C8B-B14F-4D97-AF65-F5344CB8AC3E}">
        <p14:creationId xmlns:p14="http://schemas.microsoft.com/office/powerpoint/2010/main" val="548819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lumMod val="95000"/>
                  </a:schemeClr>
                </a:solidFill>
              </a:rPr>
              <a:t>NHANES Age 12-20</a:t>
            </a:r>
            <a:br>
              <a:rPr lang="en-US" sz="2800" dirty="0" smtClean="0">
                <a:solidFill>
                  <a:schemeClr val="bg1">
                    <a:lumMod val="95000"/>
                  </a:schemeClr>
                </a:solidFill>
              </a:rPr>
            </a:br>
            <a:r>
              <a:rPr lang="en-US" sz="2800" dirty="0" smtClean="0">
                <a:solidFill>
                  <a:schemeClr val="bg1">
                    <a:lumMod val="95000"/>
                  </a:schemeClr>
                </a:solidFill>
              </a:rPr>
              <a:t>How many kids are we talking about? </a:t>
            </a:r>
            <a:endParaRPr lang="en-US" sz="2800" dirty="0">
              <a:solidFill>
                <a:schemeClr val="bg1">
                  <a:lumMod val="9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9864839"/>
              </p:ext>
            </p:extLst>
          </p:nvPr>
        </p:nvGraphicFramePr>
        <p:xfrm>
          <a:off x="228600" y="12954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67774" y="5791200"/>
            <a:ext cx="5928226" cy="830997"/>
          </a:xfrm>
          <a:prstGeom prst="rect">
            <a:avLst/>
          </a:prstGeom>
          <a:noFill/>
        </p:spPr>
        <p:txBody>
          <a:bodyPr wrap="none" rtlCol="0">
            <a:spAutoFit/>
          </a:bodyPr>
          <a:lstStyle/>
          <a:p>
            <a:r>
              <a:rPr lang="en-US" sz="1600" dirty="0" smtClean="0"/>
              <a:t>Overweight is defined as 85-95 percentile</a:t>
            </a:r>
          </a:p>
          <a:p>
            <a:r>
              <a:rPr lang="en-US" sz="1600" dirty="0" smtClean="0"/>
              <a:t>Obese is defined between the 95% and 120% of 95 percentile</a:t>
            </a:r>
          </a:p>
          <a:p>
            <a:r>
              <a:rPr lang="en-US" sz="1600" dirty="0" smtClean="0"/>
              <a:t>Severely Obese is defined as greater than 120% of the 95</a:t>
            </a:r>
            <a:r>
              <a:rPr lang="en-US" sz="1600" baseline="30000" dirty="0" smtClean="0"/>
              <a:t>th</a:t>
            </a:r>
            <a:r>
              <a:rPr lang="en-US" sz="1600" dirty="0" smtClean="0"/>
              <a:t> percentile</a:t>
            </a:r>
            <a:endParaRPr lang="en-US" sz="1600" dirty="0"/>
          </a:p>
        </p:txBody>
      </p:sp>
    </p:spTree>
    <p:extLst>
      <p:ext uri="{BB962C8B-B14F-4D97-AF65-F5344CB8AC3E}">
        <p14:creationId xmlns:p14="http://schemas.microsoft.com/office/powerpoint/2010/main" val="4098812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smtClean="0">
                <a:solidFill>
                  <a:schemeClr val="bg1">
                    <a:lumMod val="95000"/>
                  </a:schemeClr>
                </a:solidFill>
              </a:rPr>
              <a:t>Scope and Societal Costs</a:t>
            </a:r>
          </a:p>
        </p:txBody>
      </p:sp>
      <p:pic>
        <p:nvPicPr>
          <p:cNvPr id="29698" name="Picture 6" descr="costs_black-0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088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6" descr="http://images.nap.edu/images/covers300dpi/0309221544.jpg"/>
          <p:cNvPicPr>
            <a:picLocks noChangeAspect="1" noChangeArrowheads="1"/>
          </p:cNvPicPr>
          <p:nvPr/>
        </p:nvPicPr>
        <p:blipFill>
          <a:blip r:embed="rId3" cstate="print"/>
          <a:srcRect/>
          <a:stretch>
            <a:fillRect/>
          </a:stretch>
        </p:blipFill>
        <p:spPr bwMode="auto">
          <a:xfrm>
            <a:off x="1676400" y="1447800"/>
            <a:ext cx="3657600" cy="5223416"/>
          </a:xfrm>
          <a:prstGeom prst="rect">
            <a:avLst/>
          </a:prstGeom>
          <a:noFill/>
          <a:ln w="9525">
            <a:noFill/>
            <a:miter lim="800000"/>
            <a:headEnd/>
            <a:tailEnd/>
          </a:ln>
        </p:spPr>
      </p:pic>
      <p:sp>
        <p:nvSpPr>
          <p:cNvPr id="18436" name="TextBox 5"/>
          <p:cNvSpPr txBox="1">
            <a:spLocks noChangeArrowheads="1"/>
          </p:cNvSpPr>
          <p:nvPr/>
        </p:nvSpPr>
        <p:spPr bwMode="auto">
          <a:xfrm>
            <a:off x="228600" y="381000"/>
            <a:ext cx="6172200" cy="861774"/>
          </a:xfrm>
          <a:prstGeom prst="rect">
            <a:avLst/>
          </a:prstGeom>
          <a:noFill/>
          <a:ln w="9525">
            <a:noFill/>
            <a:miter lim="800000"/>
            <a:headEnd/>
            <a:tailEnd/>
          </a:ln>
        </p:spPr>
        <p:txBody>
          <a:bodyPr wrap="square">
            <a:spAutoFit/>
          </a:bodyPr>
          <a:lstStyle/>
          <a:p>
            <a:pPr algn="ctr"/>
            <a:r>
              <a:rPr lang="en-US" sz="2500" b="1" dirty="0">
                <a:solidFill>
                  <a:schemeClr val="bg1"/>
                </a:solidFill>
              </a:rPr>
              <a:t>Accelerating Progress in Obesity </a:t>
            </a:r>
            <a:r>
              <a:rPr lang="en-US" sz="2500" b="1" dirty="0" smtClean="0">
                <a:solidFill>
                  <a:schemeClr val="bg1"/>
                </a:solidFill>
              </a:rPr>
              <a:t>Prevention (APOP)</a:t>
            </a:r>
            <a:endParaRPr lang="en-US" sz="2500" b="1" dirty="0">
              <a:solidFill>
                <a:schemeClr val="bg1"/>
              </a:solidFill>
            </a:endParaRPr>
          </a:p>
        </p:txBody>
      </p:sp>
      <p:sp>
        <p:nvSpPr>
          <p:cNvPr id="18437" name="Rectangle 6"/>
          <p:cNvSpPr>
            <a:spLocks noChangeArrowheads="1"/>
          </p:cNvSpPr>
          <p:nvPr/>
        </p:nvSpPr>
        <p:spPr bwMode="auto">
          <a:xfrm>
            <a:off x="7035007" y="1741944"/>
            <a:ext cx="1956594" cy="4401205"/>
          </a:xfrm>
          <a:prstGeom prst="rect">
            <a:avLst/>
          </a:prstGeom>
          <a:noFill/>
          <a:ln w="9525">
            <a:noFill/>
            <a:miter lim="800000"/>
            <a:headEnd/>
            <a:tailEnd/>
          </a:ln>
        </p:spPr>
        <p:txBody>
          <a:bodyPr wrap="square">
            <a:spAutoFit/>
          </a:bodyPr>
          <a:lstStyle/>
          <a:p>
            <a:pPr algn="ctr"/>
            <a:r>
              <a:rPr lang="en-US" sz="2800" dirty="0">
                <a:solidFill>
                  <a:schemeClr val="accent2">
                    <a:lumMod val="20000"/>
                    <a:lumOff val="80000"/>
                  </a:schemeClr>
                </a:solidFill>
              </a:rPr>
              <a:t>Sponsored by </a:t>
            </a:r>
          </a:p>
          <a:p>
            <a:pPr algn="ctr"/>
            <a:r>
              <a:rPr lang="en-US" sz="2800" dirty="0">
                <a:solidFill>
                  <a:schemeClr val="accent2">
                    <a:lumMod val="20000"/>
                    <a:lumOff val="80000"/>
                  </a:schemeClr>
                </a:solidFill>
              </a:rPr>
              <a:t>The Robert Wood Johnson </a:t>
            </a:r>
            <a:r>
              <a:rPr lang="en-US" sz="2800" dirty="0" smtClean="0">
                <a:solidFill>
                  <a:schemeClr val="accent2">
                    <a:lumMod val="20000"/>
                    <a:lumOff val="80000"/>
                  </a:schemeClr>
                </a:solidFill>
              </a:rPr>
              <a:t>Foundation</a:t>
            </a:r>
          </a:p>
          <a:p>
            <a:pPr algn="ctr"/>
            <a:r>
              <a:rPr lang="en-US" sz="2800" dirty="0">
                <a:solidFill>
                  <a:schemeClr val="accent2">
                    <a:lumMod val="20000"/>
                    <a:lumOff val="80000"/>
                  </a:schemeClr>
                </a:solidFill>
              </a:rPr>
              <a:t>w</a:t>
            </a:r>
            <a:r>
              <a:rPr lang="en-US" sz="2800" dirty="0" smtClean="0">
                <a:solidFill>
                  <a:schemeClr val="accent2">
                    <a:lumMod val="20000"/>
                    <a:lumOff val="80000"/>
                  </a:schemeClr>
                </a:solidFill>
              </a:rPr>
              <a:t>ith Michael &amp; Susan Dell Foundation</a:t>
            </a:r>
            <a:endParaRPr lang="en-US" sz="2800" dirty="0">
              <a:solidFill>
                <a:schemeClr val="accent2">
                  <a:lumMod val="20000"/>
                  <a:lumOff val="8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 y="762000"/>
            <a:ext cx="8839199" cy="523875"/>
          </a:xfrm>
        </p:spPr>
        <p:txBody>
          <a:bodyPr/>
          <a:lstStyle/>
          <a:p>
            <a:pPr eaLnBrk="1" hangingPunct="1"/>
            <a:r>
              <a:rPr lang="en-US" sz="4400" dirty="0" smtClean="0">
                <a:solidFill>
                  <a:schemeClr val="bg1">
                    <a:lumMod val="95000"/>
                  </a:schemeClr>
                </a:solidFill>
                <a:ea typeface="ＭＳ Ｐゴシック" pitchFamily="34" charset="-128"/>
              </a:rPr>
              <a:t>Goals</a:t>
            </a:r>
          </a:p>
        </p:txBody>
      </p:sp>
      <p:sp>
        <p:nvSpPr>
          <p:cNvPr id="30723" name="Content Placeholder 2"/>
          <p:cNvSpPr>
            <a:spLocks noGrp="1"/>
          </p:cNvSpPr>
          <p:nvPr>
            <p:ph idx="1"/>
          </p:nvPr>
        </p:nvSpPr>
        <p:spPr>
          <a:xfrm>
            <a:off x="381000" y="1676400"/>
            <a:ext cx="8458200" cy="2246313"/>
          </a:xfrm>
        </p:spPr>
        <p:txBody>
          <a:bodyPr>
            <a:noAutofit/>
          </a:bodyPr>
          <a:lstStyle/>
          <a:p>
            <a:pPr marL="457200" indent="-457200">
              <a:buClrTx/>
              <a:buFont typeface="+mj-lt"/>
              <a:buAutoNum type="arabicPeriod"/>
            </a:pPr>
            <a:r>
              <a:rPr lang="en-US" sz="2400" dirty="0" smtClean="0">
                <a:solidFill>
                  <a:schemeClr val="tx1"/>
                </a:solidFill>
                <a:ea typeface="ＭＳ Ｐゴシック" pitchFamily="34" charset="-128"/>
              </a:rPr>
              <a:t>Integrate Physical Activity Every Day in Every Way</a:t>
            </a:r>
          </a:p>
          <a:p>
            <a:pPr marL="457200" indent="-457200" eaLnBrk="1" hangingPunct="1">
              <a:buClrTx/>
              <a:buFontTx/>
              <a:buAutoNum type="arabicPeriod"/>
            </a:pPr>
            <a:r>
              <a:rPr lang="en-US" sz="2400" dirty="0" smtClean="0">
                <a:solidFill>
                  <a:schemeClr val="tx1"/>
                </a:solidFill>
                <a:ea typeface="ＭＳ Ｐゴシック" pitchFamily="34" charset="-128"/>
              </a:rPr>
              <a:t>Make Healthy Foods Available Everywhere</a:t>
            </a:r>
          </a:p>
          <a:p>
            <a:pPr marL="457200" indent="-457200" eaLnBrk="1" hangingPunct="1">
              <a:buClrTx/>
              <a:buFontTx/>
              <a:buAutoNum type="arabicPeriod"/>
            </a:pPr>
            <a:r>
              <a:rPr lang="en-US" sz="2400" dirty="0" smtClean="0">
                <a:solidFill>
                  <a:schemeClr val="tx1"/>
                </a:solidFill>
                <a:ea typeface="ＭＳ Ｐゴシック" pitchFamily="34" charset="-128"/>
              </a:rPr>
              <a:t>Market What Matters for a Healthy Life</a:t>
            </a:r>
          </a:p>
          <a:p>
            <a:pPr marL="457200" indent="-457200" eaLnBrk="1" hangingPunct="1">
              <a:buClrTx/>
              <a:buFontTx/>
              <a:buAutoNum type="arabicPeriod"/>
            </a:pPr>
            <a:r>
              <a:rPr lang="en-US" sz="2400" dirty="0" smtClean="0">
                <a:solidFill>
                  <a:schemeClr val="tx1"/>
                </a:solidFill>
                <a:ea typeface="ＭＳ Ｐゴシック" pitchFamily="34" charset="-128"/>
              </a:rPr>
              <a:t>Activate Employers and Health Care Professionals</a:t>
            </a:r>
          </a:p>
          <a:p>
            <a:pPr marL="457200" indent="-457200" eaLnBrk="1" hangingPunct="1">
              <a:buClrTx/>
              <a:buFontTx/>
              <a:buAutoNum type="arabicPeriod"/>
            </a:pPr>
            <a:r>
              <a:rPr lang="en-US" sz="2400" dirty="0" smtClean="0">
                <a:solidFill>
                  <a:schemeClr val="tx1"/>
                </a:solidFill>
                <a:ea typeface="ＭＳ Ｐゴシック" pitchFamily="34" charset="-128"/>
              </a:rPr>
              <a:t>Strengthen Schools as the Heart of Health</a:t>
            </a:r>
          </a:p>
        </p:txBody>
      </p:sp>
      <p:pic>
        <p:nvPicPr>
          <p:cNvPr id="30724" name="Picture 5" descr="city-01.png"/>
          <p:cNvPicPr>
            <a:picLocks noChangeAspect="1"/>
          </p:cNvPicPr>
          <p:nvPr/>
        </p:nvPicPr>
        <p:blipFill>
          <a:blip r:embed="rId3" cstate="print"/>
          <a:srcRect t="58318"/>
          <a:stretch>
            <a:fillRect/>
          </a:stretch>
        </p:blipFill>
        <p:spPr bwMode="auto">
          <a:xfrm>
            <a:off x="647700" y="4164013"/>
            <a:ext cx="7888288" cy="2465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8195</TotalTime>
  <Words>3596</Words>
  <Application>Microsoft Office PowerPoint</Application>
  <PresentationFormat>On-screen Show (4:3)</PresentationFormat>
  <Paragraphs>351</Paragraphs>
  <Slides>46</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Grid</vt:lpstr>
      <vt:lpstr>Worksheet</vt:lpstr>
      <vt:lpstr> Framing the Issue: THE Need for collective Impact </vt:lpstr>
      <vt:lpstr>Thank you for inviting me!</vt:lpstr>
      <vt:lpstr>Obesity: a scourge worldwide</vt:lpstr>
      <vt:lpstr>NHANES Age 12-20</vt:lpstr>
      <vt:lpstr>NHANES, Severely Obese  Age 12-20 by Subgroup</vt:lpstr>
      <vt:lpstr>NHANES Age 12-20 How many kids are we talking about? </vt:lpstr>
      <vt:lpstr>Scope and Societal Costs</vt:lpstr>
      <vt:lpstr>PowerPoint Presentation</vt:lpstr>
      <vt:lpstr>Goals</vt:lpstr>
      <vt:lpstr>Physical Activity Strategies  Recommendation 1</vt:lpstr>
      <vt:lpstr>Physical Activity Strategies  Recommendation 1</vt:lpstr>
      <vt:lpstr>Strategy 1-4: Provide support for the science and practice of physical activity</vt:lpstr>
      <vt:lpstr>Food and Beverage Strategies  Recommendation 2 </vt:lpstr>
      <vt:lpstr>Food and Beverage Strategies  Recommendation 2 </vt:lpstr>
      <vt:lpstr>PowerPoint Presentation</vt:lpstr>
      <vt:lpstr>PowerPoint Presentation</vt:lpstr>
      <vt:lpstr>PowerPoint Presentation</vt:lpstr>
      <vt:lpstr>Messaging Strategies  Recommendation 3</vt:lpstr>
      <vt:lpstr>Messaging Strategies  Recommendation 3</vt:lpstr>
      <vt:lpstr>PowerPoint Presentation</vt:lpstr>
      <vt:lpstr>Health Care, Insurers, and Worksites   Recommendation 4</vt:lpstr>
      <vt:lpstr>School Strategies  Recommendation 4</vt:lpstr>
      <vt:lpstr>School Strategies  Recommendation 4</vt:lpstr>
      <vt:lpstr>HBO’s The Weight of the Nation</vt:lpstr>
      <vt:lpstr>Accelerating Progress in Obesity Prevention</vt:lpstr>
      <vt:lpstr>PowerPoint Presentation</vt:lpstr>
      <vt:lpstr>Texas childhood obesity demonstration project (CORD)</vt:lpstr>
      <vt:lpstr>Texas CORD Study Team</vt:lpstr>
      <vt:lpstr>The Need</vt:lpstr>
      <vt:lpstr>Findings to Benefit Many</vt:lpstr>
      <vt:lpstr>PowerPoint Presentation</vt:lpstr>
      <vt:lpstr>Primary Prevention  - PLUS - Secondary Prevention</vt:lpstr>
      <vt:lpstr>PowerPoint Presentation</vt:lpstr>
      <vt:lpstr>PowerPoint Presentation</vt:lpstr>
      <vt:lpstr>Intervention Components – Primary Prevention</vt:lpstr>
      <vt:lpstr>PowerPoint Presentation</vt:lpstr>
      <vt:lpstr>Intervention – Secondary Prevention</vt:lpstr>
      <vt:lpstr>PowerPoint Presentation</vt:lpstr>
      <vt:lpstr>Two Text Messaging Campaigns</vt:lpstr>
      <vt:lpstr>Secondary Prevention</vt:lpstr>
      <vt:lpstr>MEND text message examples</vt:lpstr>
      <vt:lpstr>Primary Prevention</vt:lpstr>
      <vt:lpstr>A Typical Week of CATCH messages</vt:lpstr>
      <vt:lpstr>Conclusions</vt:lpstr>
      <vt:lpstr>msdcenter.org</vt:lpstr>
      <vt:lpstr>Twitter</vt:lpstr>
    </vt:vector>
  </TitlesOfParts>
  <Company>UT School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Panel Discussion UT School of Public Health</dc:title>
  <dc:creator>Steven H Kelder, PhD</dc:creator>
  <cp:lastModifiedBy>Steven H Kelder, PhD</cp:lastModifiedBy>
  <cp:revision>124</cp:revision>
  <cp:lastPrinted>2013-04-03T16:47:51Z</cp:lastPrinted>
  <dcterms:created xsi:type="dcterms:W3CDTF">2012-08-04T18:22:15Z</dcterms:created>
  <dcterms:modified xsi:type="dcterms:W3CDTF">2013-04-04T15:14:28Z</dcterms:modified>
</cp:coreProperties>
</file>