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sldIdLst>
    <p:sldId id="256" r:id="rId2"/>
    <p:sldId id="295" r:id="rId3"/>
    <p:sldId id="281" r:id="rId4"/>
    <p:sldId id="282" r:id="rId5"/>
    <p:sldId id="257" r:id="rId6"/>
    <p:sldId id="277" r:id="rId7"/>
    <p:sldId id="258" r:id="rId8"/>
    <p:sldId id="259" r:id="rId9"/>
    <p:sldId id="260" r:id="rId10"/>
    <p:sldId id="280" r:id="rId11"/>
    <p:sldId id="262" r:id="rId12"/>
    <p:sldId id="288" r:id="rId13"/>
    <p:sldId id="263" r:id="rId14"/>
    <p:sldId id="264" r:id="rId15"/>
    <p:sldId id="265" r:id="rId16"/>
    <p:sldId id="294" r:id="rId17"/>
    <p:sldId id="293" r:id="rId18"/>
    <p:sldId id="286" r:id="rId19"/>
    <p:sldId id="269" r:id="rId20"/>
    <p:sldId id="270" r:id="rId21"/>
    <p:sldId id="266" r:id="rId22"/>
    <p:sldId id="267" r:id="rId23"/>
    <p:sldId id="268" r:id="rId24"/>
    <p:sldId id="290" r:id="rId25"/>
    <p:sldId id="292" r:id="rId26"/>
    <p:sldId id="291" r:id="rId27"/>
    <p:sldId id="283" r:id="rId28"/>
    <p:sldId id="278" r:id="rId29"/>
    <p:sldId id="284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4660"/>
  </p:normalViewPr>
  <p:slideViewPr>
    <p:cSldViewPr>
      <p:cViewPr varScale="1">
        <p:scale>
          <a:sx n="125" d="100"/>
          <a:sy n="125" d="100"/>
        </p:scale>
        <p:origin x="106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A1C-A760-4A51-821C-5FB3C9F7EBB4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CC28-14DC-4941-BBD7-0959C777D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A1C-A760-4A51-821C-5FB3C9F7EBB4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CC28-14DC-4941-BBD7-0959C777D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A1C-A760-4A51-821C-5FB3C9F7EBB4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CC28-14DC-4941-BBD7-0959C777D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A1C-A760-4A51-821C-5FB3C9F7EBB4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CC28-14DC-4941-BBD7-0959C777D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A1C-A760-4A51-821C-5FB3C9F7EBB4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CC28-14DC-4941-BBD7-0959C777D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A1C-A760-4A51-821C-5FB3C9F7EBB4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CC28-14DC-4941-BBD7-0959C777D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A1C-A760-4A51-821C-5FB3C9F7EBB4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CC28-14DC-4941-BBD7-0959C777D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1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A1C-A760-4A51-821C-5FB3C9F7EBB4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CC28-14DC-4941-BBD7-0959C777D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A1C-A760-4A51-821C-5FB3C9F7EBB4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CC28-14DC-4941-BBD7-0959C777D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A1C-A760-4A51-821C-5FB3C9F7EBB4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CC28-14DC-4941-BBD7-0959C777D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A1C-A760-4A51-821C-5FB3C9F7EBB4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CC28-14DC-4941-BBD7-0959C777D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91A1C-A760-4A51-821C-5FB3C9F7EBB4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E27ECC28-14DC-4941-BBD7-0959C777D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2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lam@unthsc.ed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dlam@unthsc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mailto:dlam@unthsc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224" y="762000"/>
            <a:ext cx="6378175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University of North Texas Health Science Center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Department of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Lab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nimal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edicine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2492" y="2195430"/>
            <a:ext cx="2577611" cy="5875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Policy Training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Documents and Settings\kcavanau\Local Settings\Temporary Internet Files\Content.IE5\0HQHO5IR\MCj042413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86" y="5115697"/>
            <a:ext cx="1924050" cy="86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kcavanau\Local Settings\Temporary Internet Files\Content.IE5\2JSTM34V\MCj042834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452122"/>
            <a:ext cx="1333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22" name="Picture 26" descr="C:\Documents and Settings\kcavanau\Local Settings\Temporary Internet Files\Content.IE5\2JSTM34V\MCj042412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246" y="4452122"/>
            <a:ext cx="1885950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26" name="Picture 30" descr="C:\Documents and Settings\kcavanau\Local Settings\Temporary Internet Files\Content.IE5\0JAXMH8Z\MCj042468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11082" y="4107308"/>
            <a:ext cx="1764856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838200" y="22098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2438400" cy="460118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Occupational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Health &amp; Safety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351" y="864108"/>
            <a:ext cx="6089649" cy="51206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Bites and Scratches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Wash the area with soap and water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Report the incident to your supervisor (they will decide if it should be reported to the Safety Office)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Allergies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Most common health problem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Wearing proper PPE can help prevent them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If you do develop allergies, let your supervisor know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kcavanau\Local Settings\Temporary Internet Files\Content.IE5\2XQGMEBH\MCj023273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56" y="3352800"/>
            <a:ext cx="1834344" cy="22859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4438"/>
            <a:ext cx="2524117" cy="2457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Animal Health &amp;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Husbandry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1" y="-609600"/>
            <a:ext cx="5333999" cy="51206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Animal Health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Assessed </a:t>
            </a:r>
            <a:r>
              <a:rPr lang="en-US" sz="2400" dirty="0">
                <a:solidFill>
                  <a:schemeClr val="tx1"/>
                </a:solidFill>
              </a:rPr>
              <a:t>by DLAM staff </a:t>
            </a:r>
            <a:r>
              <a:rPr lang="en-US" sz="2400" dirty="0" smtClean="0">
                <a:solidFill>
                  <a:schemeClr val="tx1"/>
                </a:solidFill>
              </a:rPr>
              <a:t>in the morning and afternoon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Notify DLAM staff immediately, and fill out </a:t>
            </a:r>
            <a:r>
              <a:rPr lang="en-US" sz="2400" dirty="0" smtClean="0">
                <a:solidFill>
                  <a:schemeClr val="tx1"/>
                </a:solidFill>
              </a:rPr>
              <a:t>an orange, Med Case card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" name="Content Placeholder 4" descr="lab_mouse_mg_3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105" y="3276600"/>
            <a:ext cx="3200400" cy="2385753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pic>
        <p:nvPicPr>
          <p:cNvPr id="5" name="Content Placeholder 5" descr="12_Mouse_hunch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9389" y="3276601"/>
            <a:ext cx="3142211" cy="2385753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9"/>
            <a:ext cx="2477311" cy="177176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Assessing Animal Health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kcavanau\AppData\Local\Microsoft\Windows\Temporary Internet Files\Content.IE5\K3YUWNL6\MC900091111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90800"/>
            <a:ext cx="2008178" cy="33528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667001" y="152400"/>
            <a:ext cx="6172200" cy="62452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Common things to look for in rodents: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Activity level - lethargic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Behavior – </a:t>
            </a:r>
            <a:r>
              <a:rPr lang="en-US" sz="2000" dirty="0" smtClean="0">
                <a:solidFill>
                  <a:schemeClr val="tx1"/>
                </a:solidFill>
              </a:rPr>
              <a:t>vocalizing, self-trauma, aggressive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Food/Fluid intake – decreased feces/urine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Eyes – red staining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Fur – unkempt, soiled fur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Posture – hunched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Respiratory – </a:t>
            </a:r>
            <a:r>
              <a:rPr lang="en-US" sz="2000" dirty="0" smtClean="0">
                <a:solidFill>
                  <a:schemeClr val="tx1"/>
                </a:solidFill>
              </a:rPr>
              <a:t>open mouth, labored breathing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Others – seizures, tremors, tumors, infected wounds, paralysis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2590800" cy="29818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Animal Health &amp;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Husbandry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864108"/>
            <a:ext cx="6172200" cy="523189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Dead animals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Place </a:t>
            </a:r>
            <a:r>
              <a:rPr lang="en-US" sz="1800" dirty="0">
                <a:solidFill>
                  <a:schemeClr val="tx1"/>
                </a:solidFill>
              </a:rPr>
              <a:t>the animal in a glove or </a:t>
            </a:r>
            <a:r>
              <a:rPr lang="en-US" sz="1800" dirty="0" smtClean="0">
                <a:solidFill>
                  <a:schemeClr val="tx1"/>
                </a:solidFill>
              </a:rPr>
              <a:t>trash liner, and </a:t>
            </a:r>
            <a:r>
              <a:rPr lang="en-US" sz="1800" dirty="0">
                <a:solidFill>
                  <a:schemeClr val="tx1"/>
                </a:solidFill>
              </a:rPr>
              <a:t>give it to DLAM staff for proper disposal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If DLAM finds </a:t>
            </a:r>
            <a:r>
              <a:rPr lang="en-US" sz="1800" dirty="0" smtClean="0">
                <a:solidFill>
                  <a:schemeClr val="tx1"/>
                </a:solidFill>
              </a:rPr>
              <a:t>a dead animal, </a:t>
            </a:r>
            <a:r>
              <a:rPr lang="en-US" sz="1800" dirty="0">
                <a:solidFill>
                  <a:schemeClr val="tx1"/>
                </a:solidFill>
              </a:rPr>
              <a:t>a notification will be left on the cage or on the door of the animal room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Cage changes/Room cleaning schedule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The schedule is posted on the room door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All caging is changed at least once every two weeks, some require more frequent changes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Concerns/questions? Please contact Marcie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Feeding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DLAM feed ad libitum, a pelleted diet to all rodents unless they are on a restricted diet 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Concerns/questions? Please contact Marcie</a:t>
            </a:r>
          </a:p>
        </p:txBody>
      </p:sp>
      <p:pic>
        <p:nvPicPr>
          <p:cNvPr id="1026" name="Picture 2" descr="Image result for rodent f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2204356" cy="1234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2553511" cy="14578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Animal Health &amp;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Husbandry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051560"/>
            <a:ext cx="6172200" cy="512064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Cage </a:t>
            </a:r>
            <a:r>
              <a:rPr lang="en-US" sz="2400" dirty="0">
                <a:solidFill>
                  <a:schemeClr val="tx1"/>
                </a:solidFill>
              </a:rPr>
              <a:t>Cards </a:t>
            </a:r>
            <a:r>
              <a:rPr lang="en-US" sz="2800" dirty="0">
                <a:solidFill>
                  <a:schemeClr val="tx1"/>
                </a:solidFill>
              </a:rPr>
              <a:t>(Provided by </a:t>
            </a:r>
            <a:r>
              <a:rPr lang="en-US" sz="2800" dirty="0" smtClean="0">
                <a:solidFill>
                  <a:schemeClr val="tx1"/>
                </a:solidFill>
              </a:rPr>
              <a:t>DLAM) 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Please do not deface or remove the cards 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We provide various pre-printed cards for your use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Animal density requirements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# of animals per cage is dependant on many factors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For specific information regarding housing of the animals on your protocol, please contact Marcie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Refer to “</a:t>
            </a:r>
            <a:r>
              <a:rPr lang="en-US" sz="2000" i="1" dirty="0" smtClean="0">
                <a:solidFill>
                  <a:schemeClr val="tx1"/>
                </a:solidFill>
              </a:rPr>
              <a:t>The Guide</a:t>
            </a:r>
            <a:r>
              <a:rPr lang="en-US" sz="2000" dirty="0" smtClean="0">
                <a:solidFill>
                  <a:schemeClr val="tx1"/>
                </a:solidFill>
              </a:rPr>
              <a:t>” for more information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Dirty or soiled caging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Please </a:t>
            </a:r>
            <a:r>
              <a:rPr lang="en-US" sz="2000" dirty="0">
                <a:solidFill>
                  <a:schemeClr val="tx1"/>
                </a:solidFill>
              </a:rPr>
              <a:t>bring them to the cage wash room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If you find a flooded tub, notify DLAM personnel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2324911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6476" y="1041263"/>
            <a:ext cx="2971800" cy="16158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UNT Health Science Center at Fort Worth</a:t>
            </a:r>
          </a:p>
          <a:p>
            <a:pPr algn="ctr"/>
            <a:r>
              <a:rPr lang="en-US" sz="900" dirty="0"/>
              <a:t>Department of Lab Animal Medicine</a:t>
            </a:r>
          </a:p>
          <a:p>
            <a:r>
              <a:rPr lang="en-US" sz="900" dirty="0" smtClean="0"/>
              <a:t>PI:                  DANIELS                                </a:t>
            </a:r>
            <a:r>
              <a:rPr lang="en-US" sz="900" dirty="0" err="1" smtClean="0"/>
              <a:t>Dept</a:t>
            </a:r>
            <a:r>
              <a:rPr lang="en-US" sz="900" dirty="0" smtClean="0"/>
              <a:t>:  DLAM </a:t>
            </a:r>
            <a:endParaRPr lang="en-US" sz="900" dirty="0"/>
          </a:p>
          <a:p>
            <a:r>
              <a:rPr lang="en-US" sz="900" dirty="0"/>
              <a:t>Protocol </a:t>
            </a:r>
            <a:r>
              <a:rPr lang="en-US" sz="900" dirty="0" smtClean="0"/>
              <a:t>#:2016-0016                             Ext:      2017/2015</a:t>
            </a:r>
            <a:endParaRPr lang="en-US" sz="900" dirty="0"/>
          </a:p>
          <a:p>
            <a:r>
              <a:rPr lang="en-US" sz="900" dirty="0"/>
              <a:t>P.O. </a:t>
            </a:r>
            <a:r>
              <a:rPr lang="en-US" sz="900" dirty="0" smtClean="0"/>
              <a:t>#:         138390</a:t>
            </a:r>
            <a:r>
              <a:rPr lang="en-US" sz="900" dirty="0"/>
              <a:t>	</a:t>
            </a:r>
          </a:p>
          <a:p>
            <a:r>
              <a:rPr lang="en-US" sz="900" dirty="0"/>
              <a:t>Location</a:t>
            </a:r>
            <a:r>
              <a:rPr lang="en-US" sz="900" dirty="0" smtClean="0"/>
              <a:t>:    12B</a:t>
            </a:r>
            <a:endParaRPr lang="en-US" sz="900" dirty="0"/>
          </a:p>
          <a:p>
            <a:r>
              <a:rPr lang="en-US" sz="900" dirty="0"/>
              <a:t>Source</a:t>
            </a:r>
            <a:r>
              <a:rPr lang="en-US" sz="900" dirty="0" smtClean="0"/>
              <a:t>:       Charles </a:t>
            </a:r>
            <a:r>
              <a:rPr lang="en-US" sz="900" dirty="0"/>
              <a:t>River</a:t>
            </a:r>
          </a:p>
          <a:p>
            <a:pPr>
              <a:tabLst>
                <a:tab pos="1025525" algn="l"/>
                <a:tab pos="1149350" algn="l"/>
              </a:tabLst>
            </a:pPr>
            <a:r>
              <a:rPr lang="en-US" sz="900" dirty="0"/>
              <a:t>Species</a:t>
            </a:r>
            <a:r>
              <a:rPr lang="en-US" sz="900" dirty="0" smtClean="0"/>
              <a:t>:      RAT</a:t>
            </a:r>
            <a:endParaRPr lang="en-US" sz="900" dirty="0"/>
          </a:p>
          <a:p>
            <a:r>
              <a:rPr lang="en-US" sz="900" dirty="0"/>
              <a:t>Strain</a:t>
            </a:r>
            <a:r>
              <a:rPr lang="en-US" sz="900" dirty="0" smtClean="0"/>
              <a:t>:         SD</a:t>
            </a:r>
            <a:endParaRPr lang="en-US" sz="900" dirty="0"/>
          </a:p>
          <a:p>
            <a:pPr>
              <a:tabLst>
                <a:tab pos="1087438" algn="l"/>
              </a:tabLst>
            </a:pPr>
            <a:r>
              <a:rPr lang="en-US" sz="900" dirty="0"/>
              <a:t>Sex: </a:t>
            </a:r>
            <a:r>
              <a:rPr lang="en-US" sz="900" dirty="0" smtClean="0"/>
              <a:t>             Male</a:t>
            </a:r>
            <a:r>
              <a:rPr lang="en-US" sz="900" dirty="0"/>
              <a:t>	</a:t>
            </a:r>
            <a:r>
              <a:rPr lang="en-US" sz="900" dirty="0" smtClean="0"/>
              <a:t>                         Weight</a:t>
            </a:r>
            <a:r>
              <a:rPr lang="en-US" sz="900" dirty="0"/>
              <a:t>:   75-100 grams </a:t>
            </a:r>
          </a:p>
          <a:p>
            <a:pPr>
              <a:tabLst>
                <a:tab pos="1087438" algn="l"/>
                <a:tab pos="1149350" algn="l"/>
              </a:tabLst>
            </a:pPr>
            <a:r>
              <a:rPr lang="en-US" sz="900" dirty="0"/>
              <a:t>DOB</a:t>
            </a:r>
            <a:r>
              <a:rPr lang="en-US" sz="900" dirty="0" smtClean="0"/>
              <a:t>:           07/10/2017</a:t>
            </a:r>
            <a:r>
              <a:rPr lang="en-US" sz="900" dirty="0"/>
              <a:t>	</a:t>
            </a:r>
            <a:r>
              <a:rPr lang="en-US" sz="900" dirty="0" smtClean="0"/>
              <a:t>                         DOA</a:t>
            </a:r>
            <a:r>
              <a:rPr lang="en-US" sz="900" dirty="0"/>
              <a:t>:         08/14/2017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8"/>
            <a:ext cx="2553511" cy="46011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Animal Health &amp;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Husbandry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864108"/>
            <a:ext cx="6248399" cy="5120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Sentinel Program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These </a:t>
            </a:r>
            <a:r>
              <a:rPr lang="en-US" sz="2400" dirty="0" smtClean="0">
                <a:solidFill>
                  <a:schemeClr val="tx1"/>
                </a:solidFill>
              </a:rPr>
              <a:t>animals are </a:t>
            </a:r>
            <a:r>
              <a:rPr lang="en-US" sz="2400" dirty="0">
                <a:solidFill>
                  <a:schemeClr val="tx1"/>
                </a:solidFill>
              </a:rPr>
              <a:t>for DLAM use </a:t>
            </a:r>
            <a:r>
              <a:rPr lang="en-US" sz="2400" dirty="0" smtClean="0">
                <a:solidFill>
                  <a:schemeClr val="tx1"/>
                </a:solidFill>
              </a:rPr>
              <a:t>only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o </a:t>
            </a:r>
            <a:r>
              <a:rPr lang="en-US" sz="2000" u="sng" dirty="0">
                <a:solidFill>
                  <a:schemeClr val="tx1"/>
                </a:solidFill>
              </a:rPr>
              <a:t>not</a:t>
            </a:r>
            <a:r>
              <a:rPr lang="en-US" sz="2000" dirty="0">
                <a:solidFill>
                  <a:schemeClr val="tx1"/>
                </a:solidFill>
              </a:rPr>
              <a:t> remove or handle these </a:t>
            </a:r>
            <a:r>
              <a:rPr lang="en-US" sz="2000" dirty="0" smtClean="0">
                <a:solidFill>
                  <a:schemeClr val="tx1"/>
                </a:solidFill>
              </a:rPr>
              <a:t>animals</a:t>
            </a:r>
            <a:endParaRPr lang="en-US" sz="2000" dirty="0">
              <a:solidFill>
                <a:schemeClr val="tx1"/>
              </a:solidFill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hey </a:t>
            </a:r>
            <a:r>
              <a:rPr lang="en-US" sz="2000" dirty="0">
                <a:solidFill>
                  <a:schemeClr val="tx1"/>
                </a:solidFill>
              </a:rPr>
              <a:t>are used for pathogen </a:t>
            </a:r>
            <a:r>
              <a:rPr lang="en-US" sz="2000" dirty="0" smtClean="0">
                <a:solidFill>
                  <a:schemeClr val="tx1"/>
                </a:solidFill>
              </a:rPr>
              <a:t>testing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Sentinel animals are housed in each animal room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They are indicated by a different colored cage card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Incoming &amp;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Exporting Lab Animals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533400"/>
            <a:ext cx="6172200" cy="5841492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Approved vendor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only </a:t>
            </a:r>
            <a:r>
              <a:rPr lang="en-US" sz="1800" dirty="0" smtClean="0">
                <a:solidFill>
                  <a:schemeClr val="tx1"/>
                </a:solidFill>
              </a:rPr>
              <a:t>(www.unthsc.edu/research/laboratory-animal-medicine)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Contact your depart. Admin. for animal orders</a:t>
            </a:r>
          </a:p>
          <a:p>
            <a:pPr marL="502920" lvl="1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Submit Animal Purchase Request to </a:t>
            </a:r>
            <a:r>
              <a:rPr lang="en-US" sz="2200" dirty="0" smtClean="0">
                <a:solidFill>
                  <a:schemeClr val="tx1"/>
                </a:solidFill>
                <a:hlinkClick r:id="rId2"/>
              </a:rPr>
              <a:t>dlam@unthsc.edu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Not on the approved list? </a:t>
            </a:r>
            <a:r>
              <a:rPr lang="en-US" sz="2200" u="sng" dirty="0" smtClean="0">
                <a:solidFill>
                  <a:schemeClr val="tx1"/>
                </a:solidFill>
              </a:rPr>
              <a:t>Must</a:t>
            </a:r>
            <a:r>
              <a:rPr lang="en-US" sz="2200" dirty="0" smtClean="0">
                <a:solidFill>
                  <a:schemeClr val="tx1"/>
                </a:solidFill>
              </a:rPr>
              <a:t> go through Tito</a:t>
            </a:r>
          </a:p>
          <a:p>
            <a:pPr marL="502920" lvl="1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(follow the IACUC Quarantine SOP #025, and a UNTHSC Animal Shipping record must be filled out)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Exporting animals from UNTHSC to any other facility </a:t>
            </a:r>
            <a:r>
              <a:rPr lang="en-US" sz="2200" u="sng" dirty="0" smtClean="0">
                <a:solidFill>
                  <a:schemeClr val="tx1"/>
                </a:solidFill>
              </a:rPr>
              <a:t>must</a:t>
            </a:r>
            <a:r>
              <a:rPr lang="en-US" sz="2200" dirty="0" smtClean="0">
                <a:solidFill>
                  <a:schemeClr val="tx1"/>
                </a:solidFill>
              </a:rPr>
              <a:t> also go through Tito; all types of couriers must be approved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262" y="859989"/>
            <a:ext cx="2712262" cy="279761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Transfers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&amp;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Animal Counting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864108"/>
            <a:ext cx="6248400" cy="51206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Transferring animals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Location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Protocols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Principle Investigator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ubmit animal transfer form to 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dlam@unthsc.edu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</a:rPr>
              <a:t>Breeding/Using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pups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Breeding </a:t>
            </a:r>
            <a:r>
              <a:rPr lang="en-US" sz="2400" dirty="0">
                <a:solidFill>
                  <a:schemeClr val="tx1"/>
                </a:solidFill>
              </a:rPr>
              <a:t>must be approved by the </a:t>
            </a:r>
            <a:r>
              <a:rPr lang="en-US" sz="2400" dirty="0" smtClean="0">
                <a:solidFill>
                  <a:schemeClr val="tx1"/>
                </a:solidFill>
              </a:rPr>
              <a:t>IACUC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Pups are counted when used for research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Please record usage on the breeding form</a:t>
            </a:r>
          </a:p>
        </p:txBody>
      </p:sp>
      <p:pic>
        <p:nvPicPr>
          <p:cNvPr id="3076" name="Picture 4" descr="Image result for mouse coun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6250" b="7143"/>
          <a:stretch/>
        </p:blipFill>
        <p:spPr bwMode="auto">
          <a:xfrm>
            <a:off x="0" y="3581400"/>
            <a:ext cx="2611315" cy="2057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Transporting Animals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864108"/>
            <a:ext cx="6248400" cy="512064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Only animals in the </a:t>
            </a:r>
            <a:r>
              <a:rPr lang="en-US" sz="2400" u="sng" dirty="0" smtClean="0">
                <a:solidFill>
                  <a:schemeClr val="tx1"/>
                </a:solidFill>
              </a:rPr>
              <a:t>conventional hallway</a:t>
            </a:r>
            <a:r>
              <a:rPr lang="en-US" sz="2400" dirty="0" smtClean="0">
                <a:solidFill>
                  <a:schemeClr val="tx1"/>
                </a:solidFill>
              </a:rPr>
              <a:t> can be transported to and from your lab freely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Animals housed in the barrier hallway may NOT be moved freely to and from the lab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They must stay inside the barrier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Once removed, they cannot return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Freight elevator </a:t>
            </a:r>
            <a:r>
              <a:rPr lang="en-US" sz="2400" dirty="0">
                <a:solidFill>
                  <a:schemeClr val="tx1"/>
                </a:solidFill>
              </a:rPr>
              <a:t>used when transporting animals 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</a:rPr>
              <a:t>Unless </a:t>
            </a:r>
            <a:r>
              <a:rPr lang="en-US" sz="2100" dirty="0">
                <a:solidFill>
                  <a:schemeClr val="tx1"/>
                </a:solidFill>
              </a:rPr>
              <a:t>it is out of </a:t>
            </a:r>
            <a:r>
              <a:rPr lang="en-US" sz="2100" dirty="0" smtClean="0">
                <a:solidFill>
                  <a:schemeClr val="tx1"/>
                </a:solidFill>
              </a:rPr>
              <a:t>service, then </a:t>
            </a:r>
            <a:r>
              <a:rPr lang="en-US" sz="2100" dirty="0">
                <a:solidFill>
                  <a:schemeClr val="tx1"/>
                </a:solidFill>
              </a:rPr>
              <a:t>use the passenger </a:t>
            </a:r>
            <a:r>
              <a:rPr lang="en-US" sz="2100" dirty="0" smtClean="0">
                <a:solidFill>
                  <a:schemeClr val="tx1"/>
                </a:solidFill>
              </a:rPr>
              <a:t>elevator</a:t>
            </a:r>
            <a:endParaRPr lang="en-US" sz="2100" dirty="0">
              <a:solidFill>
                <a:schemeClr val="tx1"/>
              </a:solidFill>
            </a:endParaRP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Unauthorized use of the passenger elevator can result in the loss of facility access or protocol </a:t>
            </a:r>
            <a:r>
              <a:rPr lang="en-US" sz="2100" dirty="0" smtClean="0">
                <a:solidFill>
                  <a:schemeClr val="tx1"/>
                </a:solidFill>
              </a:rPr>
              <a:t>suspension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Transport of live animals to and from CBH building can only be done by DLAM staff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To request transport with 24 hours notice, submit an animal transfer form to 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dlam@unthsc.edu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919" y="1123838"/>
            <a:ext cx="1458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CAMVE13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95" y="1086768"/>
            <a:ext cx="1981200" cy="15444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Transporting Animals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864108"/>
            <a:ext cx="6248400" cy="512064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Must be transported in cages with a secure wire cage-top, micro-isolator top and a Tyvek cover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This reduces stress of the animal(s) and reduces exposure of animal allergens to non-animal workers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DO NOT cover cages with trash bags or yellow gowns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DLAM provides carts for use in the facility only</a:t>
            </a:r>
          </a:p>
          <a:p>
            <a:pPr lvl="1"/>
            <a:r>
              <a:rPr lang="en-US" sz="2000" i="1" dirty="0" smtClean="0">
                <a:solidFill>
                  <a:schemeClr val="tx1"/>
                </a:solidFill>
              </a:rPr>
              <a:t>Do NOT remove these carts for any reason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Your lab must provide carts for transport to and from your lab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9"/>
            <a:ext cx="2210612" cy="2609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Presentation</a:t>
            </a:r>
          </a:p>
          <a:p>
            <a:pPr>
              <a:lnSpc>
                <a:spcPct val="30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Tour of vivarium</a:t>
            </a:r>
          </a:p>
          <a:p>
            <a:pPr>
              <a:lnSpc>
                <a:spcPct val="30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Animal handling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C:\Documents and Settings\kcavanau\Local Settings\Temporary Internet Files\Content.IE5\2JSTM34V\MCj042834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"/>
            <a:ext cx="1333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kcavanau\Local Settings\Temporary Internet Files\Content.IE5\0HQHO5IR\MCj042413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554535"/>
            <a:ext cx="1924050" cy="86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6" descr="C:\Documents and Settings\kcavanau\Local Settings\Temporary Internet Files\Content.IE5\2JSTM34V\MCj042412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107146"/>
            <a:ext cx="1885950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0" descr="C:\Documents and Settings\kcavanau\Local Settings\Temporary Internet Files\Content.IE5\0JAXMH8Z\MCj042468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1824" y="4161810"/>
            <a:ext cx="1764856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0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Transporting Animals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864108"/>
            <a:ext cx="6248400" cy="51206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Housing outside vivarium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Cannot be housed overnight (24 hours) unless it is approved in your protocol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Animals found in your lab without authorization can result in loss of facility access privileges or protocol suspension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If animals are housed overnight, they must have access to food and water and in a proper cage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If animals are housed for 12 hours in your lab, their health needs to be assessed by a member of DLAM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Euthanasia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864108"/>
            <a:ext cx="6248400" cy="51206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Euthanasia methods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Approved methods outlined by the American Veterinary Medical Association, and your protocol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Any deviation can result in the loss of facility privileges or protocol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Examples of methods: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CO2 asphyxiation (with secondary)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Cervical dislocation (after CO2; alone requires proficiency)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Barbiturate overdose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74" t="44512" r="5665" b="7798"/>
          <a:stretch/>
        </p:blipFill>
        <p:spPr>
          <a:xfrm>
            <a:off x="115536" y="1581038"/>
            <a:ext cx="2399064" cy="1390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88" y="1123838"/>
            <a:ext cx="2210612" cy="460118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Euthanasia 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799" y="899160"/>
            <a:ext cx="6268995" cy="51206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Policies: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Animal Euthanasia Form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1800" dirty="0" smtClean="0">
                <a:solidFill>
                  <a:schemeClr val="tx1"/>
                </a:solidFill>
              </a:rPr>
              <a:t>aka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sz="1800" dirty="0" smtClean="0">
                <a:solidFill>
                  <a:schemeClr val="tx1"/>
                </a:solidFill>
              </a:rPr>
              <a:t> sheet )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West entrance to the facility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Mark the cage card(s) with an “X” 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Turn the sheet in to a DLAM member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Sacrificed animals in your lab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Placed in a trash liner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Hand to DLAM for disposal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Please call x2014 to request a staff member to meet you at the carcass freezer on the dock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74" t="44512" r="5665" b="7798"/>
          <a:stretch/>
        </p:blipFill>
        <p:spPr>
          <a:xfrm>
            <a:off x="115536" y="3733800"/>
            <a:ext cx="2399064" cy="1390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990600"/>
            <a:ext cx="6248400" cy="5105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</a:t>
            </a:r>
            <a:r>
              <a:rPr lang="en-US" sz="2800" dirty="0" smtClean="0">
                <a:solidFill>
                  <a:schemeClr val="tx1"/>
                </a:solidFill>
              </a:rPr>
              <a:t>ed biohazard bags </a:t>
            </a:r>
            <a:r>
              <a:rPr lang="en-US" sz="2800" b="1" dirty="0" smtClean="0">
                <a:solidFill>
                  <a:schemeClr val="tx1"/>
                </a:solidFill>
              </a:rPr>
              <a:t>NOT</a:t>
            </a:r>
            <a:r>
              <a:rPr lang="en-US" sz="2800" dirty="0" smtClean="0">
                <a:solidFill>
                  <a:schemeClr val="tx1"/>
                </a:solidFill>
              </a:rPr>
              <a:t> for regular disposal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 tank in the Necropsy room for use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Ask DLAM staff to open the door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Document in the log book in the room that you euthanized animals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PI will assure staff listed on protocol(s) are properly trained on euthanasia procedures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8224" y="838200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chemeClr val="tx1"/>
                </a:solidFill>
              </a:rPr>
              <a:t>Euthanasia 	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Procedures on Animals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864108"/>
            <a:ext cx="6248400" cy="512064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Procedures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will be taught by your </a:t>
            </a:r>
            <a:r>
              <a:rPr lang="en-US" sz="2800" dirty="0" smtClean="0">
                <a:solidFill>
                  <a:schemeClr val="tx1"/>
                </a:solidFill>
              </a:rPr>
              <a:t>lab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DLAM training available for: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Surgical</a:t>
            </a:r>
            <a:r>
              <a:rPr lang="en-US" sz="2600" dirty="0">
                <a:solidFill>
                  <a:schemeClr val="tx1"/>
                </a:solidFill>
              </a:rPr>
              <a:t>, injection, blood and tissue collection </a:t>
            </a:r>
            <a:r>
              <a:rPr lang="en-US" sz="2600" dirty="0" smtClean="0">
                <a:solidFill>
                  <a:schemeClr val="tx1"/>
                </a:solidFill>
              </a:rPr>
              <a:t>techniques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Contact Tito, x 0590 for </a:t>
            </a:r>
            <a:r>
              <a:rPr lang="en-US" sz="2400" dirty="0">
                <a:solidFill>
                  <a:schemeClr val="tx1"/>
                </a:solidFill>
              </a:rPr>
              <a:t>more information and </a:t>
            </a:r>
            <a:r>
              <a:rPr lang="en-US" sz="2400" dirty="0" smtClean="0">
                <a:solidFill>
                  <a:schemeClr val="tx1"/>
                </a:solidFill>
              </a:rPr>
              <a:t>scheduling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Reminders: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Always follow the protocol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Seek assistance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inj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09" y="457200"/>
            <a:ext cx="2434591" cy="18288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C:\Users\kcavanau\AppData\Local\Microsoft\Windows\Temporary Internet Files\Content.IE5\CHQ77GIW\MC90001313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8200" y="4648200"/>
            <a:ext cx="1327054" cy="121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828800"/>
            <a:ext cx="2210612" cy="157364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Surgery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864108"/>
            <a:ext cx="6248400" cy="51206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DLAM’s surgery training </a:t>
            </a:r>
            <a:r>
              <a:rPr lang="en-US" sz="3200" dirty="0" smtClean="0">
                <a:solidFill>
                  <a:schemeClr val="tx1"/>
                </a:solidFill>
              </a:rPr>
              <a:t>is </a:t>
            </a:r>
            <a:r>
              <a:rPr lang="en-US" sz="3200" u="sng" dirty="0" smtClean="0">
                <a:solidFill>
                  <a:schemeClr val="tx1"/>
                </a:solidFill>
              </a:rPr>
              <a:t>mandatory</a:t>
            </a:r>
            <a:r>
              <a:rPr lang="en-US" sz="3200" dirty="0" smtClean="0">
                <a:solidFill>
                  <a:schemeClr val="tx1"/>
                </a:solidFill>
              </a:rPr>
              <a:t> if surgery is listed on your protocol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Polices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Overview of aseptic technique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Not doing surgery now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but will do so in the future?</a:t>
            </a:r>
          </a:p>
        </p:txBody>
      </p:sp>
      <p:pic>
        <p:nvPicPr>
          <p:cNvPr id="6147" name="Picture 3" descr="C:\Users\kcavanau\AppData\Local\Microsoft\Windows\Temporary Internet Files\Content.IE5\CHQ77GIW\MC9003404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36582" y="1147478"/>
            <a:ext cx="762001" cy="9144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48" name="Picture 4" descr="C:\Users\kcavanau\AppData\Local\Microsoft\Windows\Temporary Internet Files\Content.IE5\AFUVLMRB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689" y="864108"/>
            <a:ext cx="838200" cy="1197770"/>
          </a:xfrm>
          <a:prstGeom prst="rect">
            <a:avLst/>
          </a:prstGeom>
          <a:noFill/>
        </p:spPr>
      </p:pic>
      <p:pic>
        <p:nvPicPr>
          <p:cNvPr id="6150" name="Picture 6" descr="C:\Users\kcavanau\AppData\Local\Microsoft\Windows\Temporary Internet Files\Content.IE5\K3YUWNL6\MC9003325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653" y="4151376"/>
            <a:ext cx="1704442" cy="183337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919096">
            <a:off x="-451907" y="2128187"/>
            <a:ext cx="2210612" cy="132458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Anesthesia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685800"/>
            <a:ext cx="6248400" cy="449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Anesthesia may be used for procedures other than surgery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Isoflurane</a:t>
            </a:r>
            <a:r>
              <a:rPr lang="en-US" sz="2400" dirty="0">
                <a:solidFill>
                  <a:schemeClr val="tx1"/>
                </a:solidFill>
              </a:rPr>
              <a:t> – animals wake up rapidly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Injectable anesthetics </a:t>
            </a:r>
            <a:r>
              <a:rPr lang="en-US" sz="2400" dirty="0">
                <a:solidFill>
                  <a:schemeClr val="tx1"/>
                </a:solidFill>
              </a:rPr>
              <a:t>– animals take longer to wake; animals must be kept warm and lab staff MUST stay with animals until </a:t>
            </a:r>
            <a:r>
              <a:rPr lang="en-US" sz="2400" dirty="0" smtClean="0">
                <a:solidFill>
                  <a:schemeClr val="tx1"/>
                </a:solidFill>
              </a:rPr>
              <a:t>awake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Surgery/Post-op Record stays in animal room binder</a:t>
            </a:r>
          </a:p>
        </p:txBody>
      </p:sp>
      <p:pic>
        <p:nvPicPr>
          <p:cNvPr id="4" name="Picture 3" descr="isoflurane-100ml.png"/>
          <p:cNvPicPr>
            <a:picLocks noChangeAspect="1"/>
          </p:cNvPicPr>
          <p:nvPr/>
        </p:nvPicPr>
        <p:blipFill rotWithShape="1">
          <a:blip r:embed="rId2" cstate="print"/>
          <a:srcRect l="20566" t="12568" r="17737" b="8882"/>
          <a:stretch/>
        </p:blipFill>
        <p:spPr>
          <a:xfrm>
            <a:off x="1295400" y="1676399"/>
            <a:ext cx="1181506" cy="246147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905000"/>
            <a:ext cx="2666999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Working with Animals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in the Lab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864108"/>
            <a:ext cx="6248400" cy="512064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Follow the same procedures as you would in the vivarium – lab coat, gloves, etc.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Keep your lab clean: No food or drink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Keep your lab locked at all times, especially when animals are present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No animals should be left unattended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If animals are recovering in the lab, cover the cage in case of a non-animal worker were to enter the room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 cleaning log must be kept in the lab to maintain a record when the lab and equipment the animals come in contact with was last sanitized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 same goes for procedural rooms inside the vivarium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kcavanau\AppData\Local\Microsoft\Windows\Temporary Internet Files\Content.IE5\K3YUWNL6\MC9002407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" y="3733800"/>
            <a:ext cx="1066800" cy="111347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111" y="1123838"/>
            <a:ext cx="2858311" cy="460118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Concerns with Animal Care and Welfare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609600"/>
            <a:ext cx="6248400" cy="512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If you have any concerns or questions dealing with the care, use or handling of the animals in the vivarium, please bring it to the attention to any of the following: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Dr. Daniels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IACUC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Ethics Line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Marcie Dorsett</a:t>
            </a: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Your name will be kept confidential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Documents and Settings\kcavanau\Local Settings\Temporary Internet Files\Content.IE5\2JSTM34V\MPj031440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191000"/>
            <a:ext cx="2590800" cy="1219200"/>
          </a:xfrm>
          <a:prstGeom prst="rect">
            <a:avLst/>
          </a:prstGeom>
          <a:solidFill>
            <a:schemeClr val="bg2">
              <a:alpha val="26000"/>
            </a:schemeClr>
          </a:solidFill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9"/>
            <a:ext cx="2210612" cy="23051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Protocol Reminders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685800"/>
            <a:ext cx="6248400" cy="5410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Read and understand the protocol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Animals can be ordered </a:t>
            </a:r>
            <a:r>
              <a:rPr lang="en-US" sz="2400" u="sng" dirty="0" smtClean="0">
                <a:solidFill>
                  <a:schemeClr val="tx1"/>
                </a:solidFill>
              </a:rPr>
              <a:t>only</a:t>
            </a:r>
            <a:r>
              <a:rPr lang="en-US" sz="2400" dirty="0" smtClean="0">
                <a:solidFill>
                  <a:schemeClr val="tx1"/>
                </a:solidFill>
              </a:rPr>
              <a:t> on approved protocols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You must be listed on a protocol to do procedures on the protocol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Do not do procedures or use drugs that are not on the protocol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Amendment can be filed by PI with the IACUC office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Once approved, you can start a new procedure or use a new drug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kcavanau\AppData\Local\Microsoft\Windows\Temporary Internet Files\Content.IE5\4HZ99MNN\MC9001560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1732580" cy="24384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DLAM Staff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864108"/>
            <a:ext cx="6172200" cy="51206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Monday – Friday, 7:00 am - 5:00 pm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Limited staff on weekends - if you need immediate assistance, please call Marcie Dorsett by cell phone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For general questions, contact Administrative Desk at x2017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kcavanau\Local Settings\Temporary Internet Files\Content.IE5\JQM1WDXH\MCj041278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495" y="1295400"/>
            <a:ext cx="1905000" cy="1471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Thank you!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2553654823_960552454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696" r="969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895600" y="990600"/>
            <a:ext cx="6096000" cy="609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Remember  -  be nice to the mice…and other critters!</a:t>
            </a:r>
            <a:endParaRPr lang="en-US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DLAM Staff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483108"/>
            <a:ext cx="6096000" cy="5536692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tx1"/>
                </a:solidFill>
              </a:rPr>
              <a:t>Director/Veterinarian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smtClean="0">
                <a:solidFill>
                  <a:schemeClr val="tx1"/>
                </a:solidFill>
              </a:rPr>
              <a:t>– Dr. Daniels, DVM</a:t>
            </a:r>
          </a:p>
          <a:p>
            <a:r>
              <a:rPr lang="en-US" sz="2500" b="1" dirty="0" smtClean="0">
                <a:solidFill>
                  <a:schemeClr val="tx1"/>
                </a:solidFill>
              </a:rPr>
              <a:t>Facility Manager </a:t>
            </a:r>
            <a:r>
              <a:rPr lang="en-US" sz="2500" dirty="0" smtClean="0">
                <a:solidFill>
                  <a:schemeClr val="tx1"/>
                </a:solidFill>
              </a:rPr>
              <a:t>– Marcie Dorsett</a:t>
            </a:r>
          </a:p>
          <a:p>
            <a:r>
              <a:rPr lang="en-US" sz="2500" b="1" dirty="0" smtClean="0">
                <a:solidFill>
                  <a:schemeClr val="tx1"/>
                </a:solidFill>
              </a:rPr>
              <a:t>Operations Analyst </a:t>
            </a:r>
            <a:r>
              <a:rPr lang="en-US" sz="2500" dirty="0" smtClean="0">
                <a:solidFill>
                  <a:schemeClr val="tx1"/>
                </a:solidFill>
              </a:rPr>
              <a:t>– Lacy Bowen</a:t>
            </a:r>
          </a:p>
          <a:p>
            <a:r>
              <a:rPr lang="en-US" sz="2500" b="1" dirty="0" smtClean="0">
                <a:solidFill>
                  <a:schemeClr val="tx1"/>
                </a:solidFill>
              </a:rPr>
              <a:t>Animal Health Technician </a:t>
            </a:r>
            <a:r>
              <a:rPr lang="en-US" sz="2500" dirty="0" smtClean="0">
                <a:solidFill>
                  <a:schemeClr val="tx1"/>
                </a:solidFill>
              </a:rPr>
              <a:t>– Tito Nelson</a:t>
            </a:r>
          </a:p>
          <a:p>
            <a:r>
              <a:rPr lang="en-US" sz="2500" b="1" dirty="0" smtClean="0">
                <a:solidFill>
                  <a:schemeClr val="tx1"/>
                </a:solidFill>
              </a:rPr>
              <a:t>Lab </a:t>
            </a:r>
            <a:r>
              <a:rPr lang="en-US" sz="2500" b="1" dirty="0" smtClean="0">
                <a:solidFill>
                  <a:schemeClr val="tx1"/>
                </a:solidFill>
              </a:rPr>
              <a:t>Animal Attendants </a:t>
            </a:r>
            <a:r>
              <a:rPr lang="en-US" sz="2500" dirty="0" smtClean="0">
                <a:solidFill>
                  <a:schemeClr val="tx1"/>
                </a:solidFill>
              </a:rPr>
              <a:t>– Staff who work in your rooms on a daily basis</a:t>
            </a:r>
          </a:p>
        </p:txBody>
      </p:sp>
      <p:pic>
        <p:nvPicPr>
          <p:cNvPr id="8194" name="Picture 2" descr="C:\Users\kcavanau\AppData\Local\Microsoft\Windows\Temporary Internet Files\Content.IE5\K3YUWNL6\MC9002403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95" y="1371600"/>
            <a:ext cx="1822399" cy="133593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9"/>
            <a:ext cx="2210612" cy="2381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Facility Access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096000" cy="5334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Access granted after completion of the following: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Online CITI Modules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Medical </a:t>
            </a:r>
            <a:r>
              <a:rPr lang="en-US" sz="2000" dirty="0">
                <a:solidFill>
                  <a:schemeClr val="tx1"/>
                </a:solidFill>
              </a:rPr>
              <a:t>History Questionnaire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Added to the protocol via amendment by your PI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Attend Policy </a:t>
            </a:r>
            <a:r>
              <a:rPr lang="en-US" sz="2000" dirty="0">
                <a:solidFill>
                  <a:schemeClr val="tx1"/>
                </a:solidFill>
              </a:rPr>
              <a:t>Training &amp; Hands-on Training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Key and access card request form signed by your supervisor, and DLAM, then submitted to campus police (this form must be separate from your lab key request)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Separate training for access to the ABSL2 suite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kcavanau\AppData\Local\Microsoft\Windows\Temporary Internet Files\Content.IE5\AFUVLMRB\MC9001507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67282" flipV="1">
            <a:off x="209360" y="3242224"/>
            <a:ext cx="1847088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9"/>
            <a:ext cx="2210612" cy="287971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Facility 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864108"/>
            <a:ext cx="6248400" cy="51206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No unauthorized visitors are allowed in the vivarium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Unless approved by the Director of DLAM or his designee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Visitors </a:t>
            </a:r>
            <a:r>
              <a:rPr lang="en-US" sz="2400" u="sng" dirty="0" smtClean="0">
                <a:solidFill>
                  <a:schemeClr val="tx1"/>
                </a:solidFill>
              </a:rPr>
              <a:t>must</a:t>
            </a:r>
            <a:r>
              <a:rPr lang="en-US" sz="2400" dirty="0" smtClean="0">
                <a:solidFill>
                  <a:schemeClr val="tx1"/>
                </a:solidFill>
              </a:rPr>
              <a:t> sign in at the DLAM office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Have your badge visible when inside the vivarium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Do not allow another individual to use your badge and/or keys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kcavanau\AppData\Local\Microsoft\Windows\Temporary Internet Files\Content.IE5\AFUVLMRB\MC9001507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96276" flipV="1">
            <a:off x="448816" y="3515375"/>
            <a:ext cx="1847088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9"/>
            <a:ext cx="2210612" cy="2762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Laboratory Apparel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066800"/>
            <a:ext cx="595777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Wear clean lab coat or clean scrubs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Solid shoes (prefer rubber soles) 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Avoid heavy cologne or perfume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Do not smoke in lab coat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NO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CELL PHONES </a:t>
            </a:r>
            <a:r>
              <a:rPr lang="en-US" sz="2800" dirty="0" smtClean="0">
                <a:solidFill>
                  <a:schemeClr val="tx1"/>
                </a:solidFill>
              </a:rPr>
              <a:t>allowed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65760" lvl="1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animal facilities!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 descr="C:\Users\kcavanau\AppData\Local\Microsoft\Windows\Temporary Internet Files\Content.IE5\4HZ99MNN\MC9003474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7725" y="3276599"/>
            <a:ext cx="1702575" cy="2725481"/>
          </a:xfrm>
          <a:prstGeom prst="rect">
            <a:avLst/>
          </a:prstGeom>
          <a:noFill/>
        </p:spPr>
      </p:pic>
      <p:pic>
        <p:nvPicPr>
          <p:cNvPr id="4" name="Picture 2" descr="C:\Users\mad0287\AppData\Local\Microsoft\Windows\Temporary Internet Files\Content.IE5\NZ52YW8Q\cell-phone-6676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095" y="4576092"/>
            <a:ext cx="852370" cy="21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cavanau\Local Settings\Temporary Internet Files\Content.IE5\QNWT6PGV\MCj043253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696948"/>
            <a:ext cx="1672486" cy="16482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89" y="2590800"/>
            <a:ext cx="2401111" cy="22960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Occupational Health &amp; Safety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914400"/>
            <a:ext cx="5943600" cy="6096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Do not enter other animal rooms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to prevent cross-contamination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Wear proper PPE when handling animals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Gloves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Mask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Yellow gown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May include shoe covers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Working with potential zoonotic species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 not enter the “Clean Room</a:t>
            </a:r>
            <a:r>
              <a:rPr lang="en-US" sz="2400" dirty="0" smtClean="0">
                <a:solidFill>
                  <a:schemeClr val="tx1"/>
                </a:solidFill>
              </a:rPr>
              <a:t>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Clean up after yourself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 NOT place cages on the </a:t>
            </a:r>
            <a:r>
              <a:rPr lang="en-US" sz="2400" dirty="0" smtClean="0">
                <a:solidFill>
                  <a:schemeClr val="tx1"/>
                </a:solidFill>
              </a:rPr>
              <a:t>floor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pPr marL="365760" lvl="1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mouse-lab-rat-101117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2553511" cy="148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8"/>
            <a:ext cx="2553511" cy="46011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Occupational Health &amp; Safety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886200"/>
            <a:ext cx="6248400" cy="27813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Fire </a:t>
            </a:r>
            <a:r>
              <a:rPr lang="en-US" sz="3200" dirty="0">
                <a:solidFill>
                  <a:schemeClr val="tx1"/>
                </a:solidFill>
              </a:rPr>
              <a:t>alarms – Please exit the facility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Electronic devices are </a:t>
            </a:r>
            <a:r>
              <a:rPr lang="en-US" sz="3200" b="1" dirty="0">
                <a:solidFill>
                  <a:schemeClr val="tx1"/>
                </a:solidFill>
              </a:rPr>
              <a:t>not permitted</a:t>
            </a:r>
            <a:r>
              <a:rPr lang="en-US" sz="3200" dirty="0">
                <a:solidFill>
                  <a:schemeClr val="tx1"/>
                </a:solidFill>
              </a:rPr>
              <a:t> in the animal facility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C:\Users\kcavanau\AppData\Local\Microsoft\Windows\Temporary Internet Files\Content.IE5\4HZ99MNN\MP9004068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01" y="1123838"/>
            <a:ext cx="1911708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2" descr="C:\Users\kcavanau\AppData\Local\Microsoft\Windows\Temporary Internet Files\Content.IE5\AFUVLMRB\MC9002909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371" y="4343400"/>
            <a:ext cx="778768" cy="9906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67000" y="1981200"/>
            <a:ext cx="6248400" cy="1809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Sharps containers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All procedure rooms and labs must have sharps containers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Do NOT leave needles in the room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For disposal of full Sharps Containers contact </a:t>
            </a:r>
            <a:r>
              <a:rPr lang="en-US" sz="2400" b="1" dirty="0" smtClean="0">
                <a:solidFill>
                  <a:schemeClr val="tx1"/>
                </a:solidFill>
              </a:rPr>
              <a:t>x2181</a:t>
            </a:r>
            <a:r>
              <a:rPr lang="en-US" sz="2400" dirty="0" smtClean="0">
                <a:solidFill>
                  <a:schemeClr val="tx1"/>
                </a:solidFill>
              </a:rPr>
              <a:t> and designated staff will pick them up (IACUC SOP # 017)</a:t>
            </a:r>
          </a:p>
          <a:p>
            <a:pPr marL="0" indent="0">
              <a:buFont typeface="Wingdings 2" pitchFamily="18" charset="2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7" name="Picture 3" descr="C:\Users\kcavanau\AppData\Local\Microsoft\Windows\Temporary Internet Files\Content.IE5\4HZ99MNN\MP9004068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01" y="1125897"/>
            <a:ext cx="1911708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2243</TotalTime>
  <Words>1605</Words>
  <Application>Microsoft Office PowerPoint</Application>
  <PresentationFormat>On-screen Show (4:3)</PresentationFormat>
  <Paragraphs>228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Corbel</vt:lpstr>
      <vt:lpstr>Wingdings 2</vt:lpstr>
      <vt:lpstr>Frame</vt:lpstr>
      <vt:lpstr>University of North Texas Health Science Center  Department of  Lab Animal Medicine </vt:lpstr>
      <vt:lpstr>Overview</vt:lpstr>
      <vt:lpstr>DLAM Staff</vt:lpstr>
      <vt:lpstr>DLAM Staff</vt:lpstr>
      <vt:lpstr>Facility Access</vt:lpstr>
      <vt:lpstr>Facility Security</vt:lpstr>
      <vt:lpstr>Laboratory Apparel</vt:lpstr>
      <vt:lpstr>Occupational Health &amp; Safety</vt:lpstr>
      <vt:lpstr>Occupational Health &amp; Safety </vt:lpstr>
      <vt:lpstr>Occupational  Health &amp; Safety</vt:lpstr>
      <vt:lpstr>Animal Health &amp; Husbandry</vt:lpstr>
      <vt:lpstr>Assessing Animal Health</vt:lpstr>
      <vt:lpstr>Animal Health &amp; Husbandry</vt:lpstr>
      <vt:lpstr>Animal Health &amp; Husbandry</vt:lpstr>
      <vt:lpstr>Animal Health &amp; Husbandry</vt:lpstr>
      <vt:lpstr>Incoming &amp; Exporting Lab Animals</vt:lpstr>
      <vt:lpstr>Transfers &amp; Animal Counting</vt:lpstr>
      <vt:lpstr>Transporting Animals</vt:lpstr>
      <vt:lpstr>Transporting Animals</vt:lpstr>
      <vt:lpstr>Transporting Animals</vt:lpstr>
      <vt:lpstr>Euthanasia</vt:lpstr>
      <vt:lpstr>Euthanasia  </vt:lpstr>
      <vt:lpstr>PowerPoint Presentation</vt:lpstr>
      <vt:lpstr>Procedures on Animals</vt:lpstr>
      <vt:lpstr>Surgery</vt:lpstr>
      <vt:lpstr>Anesthesia</vt:lpstr>
      <vt:lpstr>Working with Animals       in the Lab </vt:lpstr>
      <vt:lpstr>Concerns with Animal Care and Welfare</vt:lpstr>
      <vt:lpstr>Protocol Reminders</vt:lpstr>
      <vt:lpstr>Thank you!</vt:lpstr>
    </vt:vector>
  </TitlesOfParts>
  <Company>UNTHSC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North Texas Health Science Center Department of lab animal medicine</dc:title>
  <dc:creator>326</dc:creator>
  <cp:lastModifiedBy>Dorsett, Marcie</cp:lastModifiedBy>
  <cp:revision>226</cp:revision>
  <dcterms:created xsi:type="dcterms:W3CDTF">2009-09-14T20:15:50Z</dcterms:created>
  <dcterms:modified xsi:type="dcterms:W3CDTF">2018-08-01T19:13:42Z</dcterms:modified>
</cp:coreProperties>
</file>