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0"/>
  </p:notesMasterIdLst>
  <p:handoutMasterIdLst>
    <p:handoutMasterId r:id="rId11"/>
  </p:handoutMasterIdLst>
  <p:sldIdLst>
    <p:sldId id="341" r:id="rId2"/>
    <p:sldId id="342" r:id="rId3"/>
    <p:sldId id="343" r:id="rId4"/>
    <p:sldId id="344" r:id="rId5"/>
    <p:sldId id="345" r:id="rId6"/>
    <p:sldId id="346" r:id="rId7"/>
    <p:sldId id="347" r:id="rId8"/>
    <p:sldId id="288" r:id="rId9"/>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ahoma" pitchFamily="34" charset="0"/>
        <a:ea typeface="+mn-ea"/>
        <a:cs typeface="+mn-cs"/>
      </a:defRPr>
    </a:lvl1pPr>
    <a:lvl2pPr marL="457200" algn="l" rtl="0" fontAlgn="base">
      <a:spcBef>
        <a:spcPct val="0"/>
      </a:spcBef>
      <a:spcAft>
        <a:spcPct val="0"/>
      </a:spcAft>
      <a:defRPr sz="2800" kern="1200">
        <a:solidFill>
          <a:schemeClr val="tx1"/>
        </a:solidFill>
        <a:latin typeface="Tahoma" pitchFamily="34" charset="0"/>
        <a:ea typeface="+mn-ea"/>
        <a:cs typeface="+mn-cs"/>
      </a:defRPr>
    </a:lvl2pPr>
    <a:lvl3pPr marL="914400" algn="l" rtl="0" fontAlgn="base">
      <a:spcBef>
        <a:spcPct val="0"/>
      </a:spcBef>
      <a:spcAft>
        <a:spcPct val="0"/>
      </a:spcAft>
      <a:defRPr sz="2800" kern="1200">
        <a:solidFill>
          <a:schemeClr val="tx1"/>
        </a:solidFill>
        <a:latin typeface="Tahoma" pitchFamily="34" charset="0"/>
        <a:ea typeface="+mn-ea"/>
        <a:cs typeface="+mn-cs"/>
      </a:defRPr>
    </a:lvl3pPr>
    <a:lvl4pPr marL="1371600" algn="l" rtl="0" fontAlgn="base">
      <a:spcBef>
        <a:spcPct val="0"/>
      </a:spcBef>
      <a:spcAft>
        <a:spcPct val="0"/>
      </a:spcAft>
      <a:defRPr sz="2800" kern="1200">
        <a:solidFill>
          <a:schemeClr val="tx1"/>
        </a:solidFill>
        <a:latin typeface="Tahoma" pitchFamily="34" charset="0"/>
        <a:ea typeface="+mn-ea"/>
        <a:cs typeface="+mn-cs"/>
      </a:defRPr>
    </a:lvl4pPr>
    <a:lvl5pPr marL="1828800" algn="l"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53E"/>
    <a:srgbClr val="007233"/>
    <a:srgbClr val="FFFF00"/>
    <a:srgbClr val="FF66FF"/>
    <a:srgbClr val="33CAFF"/>
    <a:srgbClr val="FF99CC"/>
    <a:srgbClr val="FCEA04"/>
    <a:srgbClr val="00EA6A"/>
    <a:srgbClr val="AD03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87" autoAdjust="0"/>
  </p:normalViewPr>
  <p:slideViewPr>
    <p:cSldViewPr snapToGrid="0">
      <p:cViewPr>
        <p:scale>
          <a:sx n="114" d="100"/>
          <a:sy n="114" d="100"/>
        </p:scale>
        <p:origin x="-918" y="-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60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60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7F22546-B4B6-4490-AADD-A02573A5FB6C}" type="slidenum">
              <a:rPr lang="en-US"/>
              <a:pPr>
                <a:defRPr/>
              </a:pPr>
              <a:t>‹#›</a:t>
            </a:fld>
            <a:endParaRPr lang="en-US"/>
          </a:p>
        </p:txBody>
      </p:sp>
    </p:spTree>
    <p:extLst>
      <p:ext uri="{BB962C8B-B14F-4D97-AF65-F5344CB8AC3E}">
        <p14:creationId xmlns:p14="http://schemas.microsoft.com/office/powerpoint/2010/main" val="2420878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E6402F-0591-442E-A7A9-F7D7B223FEA6}" type="slidenum">
              <a:rPr lang="en-US"/>
              <a:pPr>
                <a:defRPr/>
              </a:pPr>
              <a:t>‹#›</a:t>
            </a:fld>
            <a:endParaRPr lang="en-US"/>
          </a:p>
        </p:txBody>
      </p:sp>
    </p:spTree>
    <p:extLst>
      <p:ext uri="{BB962C8B-B14F-4D97-AF65-F5344CB8AC3E}">
        <p14:creationId xmlns:p14="http://schemas.microsoft.com/office/powerpoint/2010/main" val="2644254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0FE8E50-C0F2-44F2-9799-7B8515200043}"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8F843BB-BD12-4193-B376-972CB920B8B8}" type="slidenum">
              <a:rPr lang="en-US" smtClean="0"/>
              <a:pPr/>
              <a:t>8</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332627" y="2198670"/>
            <a:ext cx="8478747" cy="117149"/>
          </a:xfrm>
          <a:prstGeom prst="rect">
            <a:avLst/>
          </a:prstGeom>
          <a:solidFill>
            <a:srgbClr val="000000"/>
          </a:solidFill>
          <a:ln w="9525">
            <a:noFill/>
            <a:miter lim="800000"/>
            <a:headEnd/>
            <a:tailEnd/>
          </a:ln>
          <a:effectLst/>
        </p:spPr>
        <p:txBody>
          <a:bodyPr wrap="none" anchor="ctr"/>
          <a:lstStyle/>
          <a:p>
            <a:pPr eaLnBrk="0" hangingPunct="0">
              <a:defRPr/>
            </a:pPr>
            <a:endParaRPr lang="en-US" sz="1800">
              <a:latin typeface="Tahoma" charset="0"/>
            </a:endParaRPr>
          </a:p>
        </p:txBody>
      </p:sp>
      <p:sp>
        <p:nvSpPr>
          <p:cNvPr id="28677" name="Rectangle 5"/>
          <p:cNvSpPr>
            <a:spLocks noGrp="1" noChangeArrowheads="1"/>
          </p:cNvSpPr>
          <p:nvPr>
            <p:ph type="subTitle" sz="quarter" idx="1"/>
          </p:nvPr>
        </p:nvSpPr>
        <p:spPr>
          <a:xfrm>
            <a:off x="4641576" y="5337313"/>
            <a:ext cx="4174433" cy="815423"/>
          </a:xfrm>
          <a:effectLst/>
        </p:spPr>
        <p:txBody>
          <a:bodyPr/>
          <a:lstStyle>
            <a:lvl1pPr marL="0" indent="0">
              <a:buFontTx/>
              <a:buNone/>
              <a:defRPr sz="2400">
                <a:solidFill>
                  <a:schemeClr val="tx1">
                    <a:lumMod val="50000"/>
                  </a:schemeClr>
                </a:solidFill>
              </a:defRPr>
            </a:lvl1pPr>
          </a:lstStyle>
          <a:p>
            <a:r>
              <a:rPr lang="en-US" dirty="0"/>
              <a:t>Click to edit Master subtitle style</a:t>
            </a:r>
          </a:p>
        </p:txBody>
      </p:sp>
      <p:sp>
        <p:nvSpPr>
          <p:cNvPr id="28681" name="Rectangle 9"/>
          <p:cNvSpPr>
            <a:spLocks noGrp="1" noChangeArrowheads="1"/>
          </p:cNvSpPr>
          <p:nvPr>
            <p:ph type="ctrTitle" sz="quarter"/>
          </p:nvPr>
        </p:nvSpPr>
        <p:spPr>
          <a:xfrm>
            <a:off x="4631637" y="2494722"/>
            <a:ext cx="4174433" cy="2829339"/>
          </a:xfrm>
          <a:effectLst/>
        </p:spPr>
        <p:txBody>
          <a:bodyPr anchor="b"/>
          <a:lstStyle>
            <a:lvl1pPr>
              <a:defRPr sz="3600" b="1">
                <a:solidFill>
                  <a:srgbClr val="00853E"/>
                </a:solidFill>
                <a:effectLst/>
                <a:latin typeface="Arial" pitchFamily="34" charset="0"/>
                <a:ea typeface="Verdana" pitchFamily="34" charset="0"/>
                <a:cs typeface="Arial" pitchFamily="34" charset="0"/>
              </a:defRPr>
            </a:lvl1pPr>
          </a:lstStyle>
          <a:p>
            <a:r>
              <a:rPr lang="en-US" dirty="0"/>
              <a:t>Click to edit Master title style</a:t>
            </a:r>
          </a:p>
        </p:txBody>
      </p:sp>
      <p:pic>
        <p:nvPicPr>
          <p:cNvPr id="1026" name="Picture 2" descr="C:\Users\cbluemel\Desktop\_Graphics\_UNTHSC\Rebrand\PPT\UNTHSC_Logo.png"/>
          <p:cNvPicPr>
            <a:picLocks noChangeAspect="1" noChangeArrowheads="1"/>
          </p:cNvPicPr>
          <p:nvPr userDrawn="1"/>
        </p:nvPicPr>
        <p:blipFill>
          <a:blip r:embed="rId2" cstate="print"/>
          <a:stretch>
            <a:fillRect/>
          </a:stretch>
        </p:blipFill>
        <p:spPr bwMode="auto">
          <a:xfrm>
            <a:off x="1311071" y="1082556"/>
            <a:ext cx="6641128" cy="990634"/>
          </a:xfrm>
          <a:prstGeom prst="rect">
            <a:avLst/>
          </a:prstGeom>
          <a:noFill/>
        </p:spPr>
      </p:pic>
      <p:pic>
        <p:nvPicPr>
          <p:cNvPr id="1027" name="Picture 3" descr="C:\Users\cbluemel\Desktop\_Graphics\_UNTHSC\Rebrand\PPT\Aerila_Campus_FtWorth.jpg"/>
          <p:cNvPicPr>
            <a:picLocks noChangeAspect="1" noChangeArrowheads="1"/>
          </p:cNvPicPr>
          <p:nvPr userDrawn="1"/>
        </p:nvPicPr>
        <p:blipFill>
          <a:blip r:embed="rId3" cstate="print"/>
          <a:srcRect/>
          <a:stretch>
            <a:fillRect/>
          </a:stretch>
        </p:blipFill>
        <p:spPr bwMode="auto">
          <a:xfrm>
            <a:off x="596900" y="2315817"/>
            <a:ext cx="3845892" cy="384589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7445183-FE3C-4938-9B77-7EC6E36A61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7825" y="274638"/>
            <a:ext cx="6080125"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8ADD92CF-9520-48A0-9AD8-D22DECD162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87338" indent="-287338">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sldNum" sz="quarter" idx="10"/>
          </p:nvPr>
        </p:nvSpPr>
        <p:spPr>
          <a:ln/>
        </p:spPr>
        <p:txBody>
          <a:bodyPr/>
          <a:lstStyle>
            <a:lvl1pPr>
              <a:defRPr/>
            </a:lvl1pPr>
          </a:lstStyle>
          <a:p>
            <a:pPr>
              <a:defRPr/>
            </a:pPr>
            <a:fld id="{C59C47C7-6040-4170-BFB7-E3E4EA3AC2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solidFill>
                  <a:srgbClr val="00723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C26B3BC5-4C99-45ED-8DBD-D10C548389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370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4A4A4663-DF93-44E9-8D1C-DF524AD308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03C369D9-5500-49E5-B6CD-1277354CC7D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A68E8B17-8AC9-448E-BD4C-8F4F3C4634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F0AFA309-D183-4FAE-A3AB-C5BB7AA1A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63A6452D-226A-441D-9374-4111D31123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20305144-A803-4BE1-9875-85EF2FC827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8" name="Rectangle 10"/>
          <p:cNvSpPr>
            <a:spLocks noChangeArrowheads="1"/>
          </p:cNvSpPr>
          <p:nvPr/>
        </p:nvSpPr>
        <p:spPr bwMode="auto">
          <a:xfrm>
            <a:off x="0" y="0"/>
            <a:ext cx="9144000" cy="1500188"/>
          </a:xfrm>
          <a:prstGeom prst="rect">
            <a:avLst/>
          </a:prstGeom>
          <a:solidFill>
            <a:srgbClr val="000000"/>
          </a:solidFill>
          <a:ln w="9525">
            <a:noFill/>
            <a:miter lim="800000"/>
            <a:headEnd/>
            <a:tailEnd/>
          </a:ln>
          <a:effectLst/>
        </p:spPr>
        <p:txBody>
          <a:bodyPr wrap="none" anchor="ctr"/>
          <a:lstStyle/>
          <a:p>
            <a:pPr eaLnBrk="0" hangingPunct="0">
              <a:defRPr/>
            </a:pPr>
            <a:endParaRPr lang="en-US" sz="1800">
              <a:latin typeface="Tahoma" charset="0"/>
            </a:endParaRPr>
          </a:p>
        </p:txBody>
      </p:sp>
      <p:sp>
        <p:nvSpPr>
          <p:cNvPr id="53251" name="Rectangle 5"/>
          <p:cNvSpPr>
            <a:spLocks noGrp="1" noChangeArrowheads="1"/>
          </p:cNvSpPr>
          <p:nvPr>
            <p:ph type="title"/>
          </p:nvPr>
        </p:nvSpPr>
        <p:spPr bwMode="auto">
          <a:xfrm>
            <a:off x="377825" y="274638"/>
            <a:ext cx="84580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7654" name="Rectangle 6"/>
          <p:cNvSpPr>
            <a:spLocks noGrp="1" noChangeArrowheads="1"/>
          </p:cNvSpPr>
          <p:nvPr>
            <p:ph type="body" idx="1"/>
          </p:nvPr>
        </p:nvSpPr>
        <p:spPr bwMode="auto">
          <a:xfrm>
            <a:off x="393700" y="1600200"/>
            <a:ext cx="82931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657" name="Rectangle 9"/>
          <p:cNvSpPr>
            <a:spLocks noGrp="1" noChangeArrowheads="1"/>
          </p:cNvSpPr>
          <p:nvPr>
            <p:ph type="sldNum" sz="quarter" idx="4"/>
          </p:nvPr>
        </p:nvSpPr>
        <p:spPr bwMode="auto">
          <a:xfrm>
            <a:off x="6899275"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effectLst/>
                <a:latin typeface="Tahoma" charset="0"/>
              </a:defRPr>
            </a:lvl1pPr>
          </a:lstStyle>
          <a:p>
            <a:pPr>
              <a:defRPr/>
            </a:pPr>
            <a:fld id="{03792156-F05B-41C4-AD9C-EF8597219541}" type="slidenum">
              <a:rPr lang="en-US" smtClean="0"/>
              <a:pPr>
                <a:defRPr/>
              </a:pPr>
              <a:t>‹#›</a:t>
            </a:fld>
            <a:endParaRPr lang="en-US" dirty="0"/>
          </a:p>
        </p:txBody>
      </p:sp>
      <p:sp>
        <p:nvSpPr>
          <p:cNvPr id="7" name="Rectangle 6"/>
          <p:cNvSpPr/>
          <p:nvPr userDrawn="1"/>
        </p:nvSpPr>
        <p:spPr bwMode="auto">
          <a:xfrm>
            <a:off x="0" y="1428108"/>
            <a:ext cx="7304926" cy="123290"/>
          </a:xfrm>
          <a:prstGeom prst="rect">
            <a:avLst/>
          </a:prstGeom>
          <a:solidFill>
            <a:srgbClr val="00853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pic>
        <p:nvPicPr>
          <p:cNvPr id="2050" name="Picture 2" descr="C:\Users\cbluemel\Desktop\_Graphics\_UNTHSC\Rebrand\PPT\UNTHSC_Logo_white.png"/>
          <p:cNvPicPr>
            <a:picLocks noChangeAspect="1" noChangeArrowheads="1"/>
          </p:cNvPicPr>
          <p:nvPr userDrawn="1"/>
        </p:nvPicPr>
        <p:blipFill>
          <a:blip r:embed="rId13" cstate="print"/>
          <a:stretch>
            <a:fillRect/>
          </a:stretch>
        </p:blipFill>
        <p:spPr bwMode="auto">
          <a:xfrm>
            <a:off x="188846" y="6444518"/>
            <a:ext cx="1600196" cy="238696"/>
          </a:xfrm>
          <a:prstGeom prst="rect">
            <a:avLst/>
          </a:prstGeom>
          <a:noFill/>
        </p:spPr>
      </p:pic>
    </p:spTree>
  </p:cSld>
  <p:clrMap bg1="dk2" tx1="lt1" bg2="dk1" tx2="lt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4400">
          <a:solidFill>
            <a:srgbClr val="00EA6A"/>
          </a:solidFill>
          <a:latin typeface="Times New Roman" pitchFamily="18" charset="0"/>
        </a:defRPr>
      </a:lvl2pPr>
      <a:lvl3pPr algn="l" rtl="0" eaLnBrk="0" fontAlgn="base" hangingPunct="0">
        <a:spcBef>
          <a:spcPct val="0"/>
        </a:spcBef>
        <a:spcAft>
          <a:spcPct val="0"/>
        </a:spcAft>
        <a:defRPr sz="4400">
          <a:solidFill>
            <a:srgbClr val="00EA6A"/>
          </a:solidFill>
          <a:latin typeface="Times New Roman" pitchFamily="18" charset="0"/>
        </a:defRPr>
      </a:lvl3pPr>
      <a:lvl4pPr algn="l" rtl="0" eaLnBrk="0" fontAlgn="base" hangingPunct="0">
        <a:spcBef>
          <a:spcPct val="0"/>
        </a:spcBef>
        <a:spcAft>
          <a:spcPct val="0"/>
        </a:spcAft>
        <a:defRPr sz="4400">
          <a:solidFill>
            <a:srgbClr val="00EA6A"/>
          </a:solidFill>
          <a:latin typeface="Times New Roman" pitchFamily="18" charset="0"/>
        </a:defRPr>
      </a:lvl4pPr>
      <a:lvl5pPr algn="l" rtl="0" eaLnBrk="0" fontAlgn="base" hangingPunct="0">
        <a:spcBef>
          <a:spcPct val="0"/>
        </a:spcBef>
        <a:spcAft>
          <a:spcPct val="0"/>
        </a:spcAft>
        <a:defRPr sz="4400">
          <a:solidFill>
            <a:srgbClr val="00EA6A"/>
          </a:solidFill>
          <a:latin typeface="Times New Roman" pitchFamily="18" charset="0"/>
        </a:defRPr>
      </a:lvl5pPr>
      <a:lvl6pPr marL="457200" algn="l" rtl="0" fontAlgn="base">
        <a:spcBef>
          <a:spcPct val="0"/>
        </a:spcBef>
        <a:spcAft>
          <a:spcPct val="0"/>
        </a:spcAft>
        <a:defRPr sz="4400">
          <a:solidFill>
            <a:srgbClr val="FFFF00"/>
          </a:solidFill>
          <a:latin typeface="Times New Roman" pitchFamily="18" charset="0"/>
        </a:defRPr>
      </a:lvl6pPr>
      <a:lvl7pPr marL="914400" algn="l" rtl="0" fontAlgn="base">
        <a:spcBef>
          <a:spcPct val="0"/>
        </a:spcBef>
        <a:spcAft>
          <a:spcPct val="0"/>
        </a:spcAft>
        <a:defRPr sz="4400">
          <a:solidFill>
            <a:srgbClr val="FFFF00"/>
          </a:solidFill>
          <a:latin typeface="Times New Roman" pitchFamily="18" charset="0"/>
        </a:defRPr>
      </a:lvl7pPr>
      <a:lvl8pPr marL="1371600" algn="l" rtl="0" fontAlgn="base">
        <a:spcBef>
          <a:spcPct val="0"/>
        </a:spcBef>
        <a:spcAft>
          <a:spcPct val="0"/>
        </a:spcAft>
        <a:defRPr sz="4400">
          <a:solidFill>
            <a:srgbClr val="FFFF00"/>
          </a:solidFill>
          <a:latin typeface="Times New Roman" pitchFamily="18" charset="0"/>
        </a:defRPr>
      </a:lvl8pPr>
      <a:lvl9pPr marL="1828800" algn="l" rtl="0" fontAlgn="base">
        <a:spcBef>
          <a:spcPct val="0"/>
        </a:spcBef>
        <a:spcAft>
          <a:spcPct val="0"/>
        </a:spcAft>
        <a:defRPr sz="4400">
          <a:solidFill>
            <a:srgbClr val="FFFF00"/>
          </a:solidFill>
          <a:latin typeface="Times New Roman" pitchFamily="18" charset="0"/>
        </a:defRPr>
      </a:lvl9pPr>
    </p:titleStyle>
    <p:bodyStyle>
      <a:lvl1pPr marL="288925" indent="-288925"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chemeClr val="tx1">
              <a:lumMod val="50000"/>
            </a:schemeClr>
          </a:solidFill>
          <a:latin typeface="+mn-lt"/>
        </a:defRPr>
      </a:lvl2pPr>
      <a:lvl3pPr marL="1143000" indent="-228600" algn="l" rtl="0" eaLnBrk="0" fontAlgn="base" hangingPunct="0">
        <a:spcBef>
          <a:spcPct val="20000"/>
        </a:spcBef>
        <a:spcAft>
          <a:spcPct val="0"/>
        </a:spcAft>
        <a:buClr>
          <a:srgbClr val="007233"/>
        </a:buClr>
        <a:buChar char="•"/>
        <a:defRPr sz="2400">
          <a:solidFill>
            <a:schemeClr val="tx1">
              <a:lumMod val="50000"/>
            </a:schemeClr>
          </a:solidFill>
          <a:latin typeface="+mn-lt"/>
        </a:defRPr>
      </a:lvl3pPr>
      <a:lvl4pPr marL="1600200" indent="-228600" algn="l" rtl="0" eaLnBrk="0" fontAlgn="base" hangingPunct="0">
        <a:spcBef>
          <a:spcPct val="20000"/>
        </a:spcBef>
        <a:spcAft>
          <a:spcPct val="0"/>
        </a:spcAft>
        <a:buClr>
          <a:srgbClr val="007233"/>
        </a:buClr>
        <a:buChar char="•"/>
        <a:defRPr sz="2000">
          <a:solidFill>
            <a:schemeClr val="tx1">
              <a:lumMod val="50000"/>
            </a:schemeClr>
          </a:solidFill>
          <a:latin typeface="+mn-lt"/>
        </a:defRPr>
      </a:lvl4pPr>
      <a:lvl5pPr marL="2057400" indent="-228600" algn="l" rtl="0" eaLnBrk="0" fontAlgn="base" hangingPunct="0">
        <a:spcBef>
          <a:spcPct val="20000"/>
        </a:spcBef>
        <a:spcAft>
          <a:spcPct val="0"/>
        </a:spcAft>
        <a:buClr>
          <a:srgbClr val="007233"/>
        </a:buClr>
        <a:buChar char="•"/>
        <a:defRPr sz="2000">
          <a:solidFill>
            <a:schemeClr val="tx1">
              <a:lumMod val="50000"/>
            </a:schemeClr>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ubtitle 3"/>
          <p:cNvSpPr>
            <a:spLocks noGrp="1"/>
          </p:cNvSpPr>
          <p:nvPr>
            <p:ph type="subTitle" sz="quarter" idx="1"/>
          </p:nvPr>
        </p:nvSpPr>
        <p:spPr/>
        <p:txBody>
          <a:bodyPr/>
          <a:lstStyle/>
          <a:p>
            <a:pPr>
              <a:defRPr/>
            </a:pPr>
            <a:r>
              <a:rPr lang="en-US" dirty="0" smtClean="0"/>
              <a:t>Mike Castillo</a:t>
            </a:r>
            <a:br>
              <a:rPr lang="en-US" dirty="0" smtClean="0"/>
            </a:br>
            <a:r>
              <a:rPr lang="en-US" dirty="0" smtClean="0"/>
              <a:t>Director of Central Services</a:t>
            </a:r>
            <a:endParaRPr lang="en-US" dirty="0"/>
          </a:p>
        </p:txBody>
      </p:sp>
      <p:sp>
        <p:nvSpPr>
          <p:cNvPr id="2052" name="Rectangle 4"/>
          <p:cNvSpPr>
            <a:spLocks noGrp="1" noChangeArrowheads="1"/>
          </p:cNvSpPr>
          <p:nvPr>
            <p:ph type="ctrTitle" sz="quarter"/>
          </p:nvPr>
        </p:nvSpPr>
        <p:spPr/>
        <p:txBody>
          <a:bodyPr/>
          <a:lstStyle/>
          <a:p>
            <a:pPr>
              <a:defRPr/>
            </a:pPr>
            <a:r>
              <a:rPr lang="en-US" dirty="0" smtClean="0"/>
              <a:t>Responsibilities for Assets</a:t>
            </a:r>
            <a:endParaRPr lang="pl-PL"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Responsibility for Assets</a:t>
            </a:r>
          </a:p>
        </p:txBody>
      </p:sp>
      <p:sp>
        <p:nvSpPr>
          <p:cNvPr id="3" name="Content Placeholder 2"/>
          <p:cNvSpPr>
            <a:spLocks noGrp="1"/>
          </p:cNvSpPr>
          <p:nvPr>
            <p:ph idx="1"/>
          </p:nvPr>
        </p:nvSpPr>
        <p:spPr>
          <a:xfrm>
            <a:off x="393700" y="1600200"/>
            <a:ext cx="4060605" cy="4495800"/>
          </a:xfrm>
        </p:spPr>
        <p:txBody>
          <a:bodyPr/>
          <a:lstStyle/>
          <a:p>
            <a:pPr marL="0" indent="0" algn="ctr">
              <a:buNone/>
            </a:pPr>
            <a:r>
              <a:rPr lang="en-US" dirty="0" smtClean="0"/>
              <a:t>Property Control Personnel</a:t>
            </a:r>
          </a:p>
          <a:p>
            <a:pPr marL="0" indent="0">
              <a:buNone/>
            </a:pPr>
            <a:r>
              <a:rPr lang="en-US" sz="2400" dirty="0" smtClean="0"/>
              <a:t>Pamela Little - 5151</a:t>
            </a:r>
          </a:p>
          <a:p>
            <a:pPr marL="0" indent="0">
              <a:buNone/>
            </a:pPr>
            <a:r>
              <a:rPr lang="en-US" sz="2400" dirty="0"/>
              <a:t>	</a:t>
            </a:r>
            <a:r>
              <a:rPr lang="en-US" sz="2000" dirty="0" smtClean="0"/>
              <a:t>Property Manager</a:t>
            </a:r>
          </a:p>
          <a:p>
            <a:pPr marL="0" indent="0">
              <a:buNone/>
            </a:pPr>
            <a:r>
              <a:rPr lang="en-US" sz="2400" dirty="0" smtClean="0"/>
              <a:t>Richard Clemens - 2152</a:t>
            </a:r>
          </a:p>
          <a:p>
            <a:pPr marL="0" indent="0">
              <a:buNone/>
            </a:pPr>
            <a:r>
              <a:rPr lang="en-US" sz="2400" dirty="0"/>
              <a:t>	</a:t>
            </a:r>
            <a:r>
              <a:rPr lang="en-US" sz="2000" dirty="0" smtClean="0"/>
              <a:t>Administrative Assistant</a:t>
            </a:r>
          </a:p>
          <a:p>
            <a:pPr marL="0" indent="0">
              <a:buNone/>
            </a:pPr>
            <a:r>
              <a:rPr lang="en-US" sz="2400" dirty="0" smtClean="0"/>
              <a:t>Christina Castro - 2152</a:t>
            </a:r>
          </a:p>
          <a:p>
            <a:pPr marL="0" indent="0">
              <a:buNone/>
            </a:pPr>
            <a:r>
              <a:rPr lang="en-US" sz="2400" dirty="0"/>
              <a:t>	</a:t>
            </a:r>
            <a:r>
              <a:rPr lang="en-US" sz="2000" dirty="0" smtClean="0"/>
              <a:t>Property Inventory Specialist</a:t>
            </a:r>
          </a:p>
          <a:p>
            <a:pPr marL="0" indent="0">
              <a:buNone/>
            </a:pPr>
            <a:r>
              <a:rPr lang="en-US" sz="2400" dirty="0" smtClean="0"/>
              <a:t>Bryan Yerg - 2971</a:t>
            </a:r>
          </a:p>
          <a:p>
            <a:pPr marL="0" indent="0">
              <a:buNone/>
            </a:pPr>
            <a:r>
              <a:rPr lang="en-US" sz="2400" dirty="0"/>
              <a:t>	</a:t>
            </a:r>
            <a:r>
              <a:rPr lang="en-US" sz="2000" dirty="0" smtClean="0"/>
              <a:t>Property Support Specialist</a:t>
            </a:r>
            <a:endParaRPr lang="en-US" sz="2000" dirty="0"/>
          </a:p>
        </p:txBody>
      </p:sp>
      <p:sp>
        <p:nvSpPr>
          <p:cNvPr id="4" name="Content Placeholder 2"/>
          <p:cNvSpPr txBox="1">
            <a:spLocks/>
          </p:cNvSpPr>
          <p:nvPr/>
        </p:nvSpPr>
        <p:spPr bwMode="auto">
          <a:xfrm>
            <a:off x="4606705" y="1752600"/>
            <a:ext cx="4060605"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chemeClr val="tx1">
                    <a:lumMod val="50000"/>
                  </a:schemeClr>
                </a:solidFill>
                <a:latin typeface="+mn-lt"/>
              </a:defRPr>
            </a:lvl2pPr>
            <a:lvl3pPr marL="1143000" indent="-228600" algn="l" rtl="0" eaLnBrk="0" fontAlgn="base" hangingPunct="0">
              <a:spcBef>
                <a:spcPct val="20000"/>
              </a:spcBef>
              <a:spcAft>
                <a:spcPct val="0"/>
              </a:spcAft>
              <a:buClr>
                <a:srgbClr val="007233"/>
              </a:buClr>
              <a:buChar char="•"/>
              <a:defRPr sz="2400">
                <a:solidFill>
                  <a:schemeClr val="tx1">
                    <a:lumMod val="50000"/>
                  </a:schemeClr>
                </a:solidFill>
                <a:latin typeface="+mn-lt"/>
              </a:defRPr>
            </a:lvl3pPr>
            <a:lvl4pPr marL="1600200" indent="-228600" algn="l" rtl="0" eaLnBrk="0" fontAlgn="base" hangingPunct="0">
              <a:spcBef>
                <a:spcPct val="20000"/>
              </a:spcBef>
              <a:spcAft>
                <a:spcPct val="0"/>
              </a:spcAft>
              <a:buClr>
                <a:srgbClr val="007233"/>
              </a:buClr>
              <a:buChar char="•"/>
              <a:defRPr sz="2000">
                <a:solidFill>
                  <a:schemeClr val="tx1">
                    <a:lumMod val="50000"/>
                  </a:schemeClr>
                </a:solidFill>
                <a:latin typeface="+mn-lt"/>
              </a:defRPr>
            </a:lvl4pPr>
            <a:lvl5pPr marL="2057400" indent="-228600" algn="l" rtl="0" eaLnBrk="0" fontAlgn="base" hangingPunct="0">
              <a:spcBef>
                <a:spcPct val="20000"/>
              </a:spcBef>
              <a:spcAft>
                <a:spcPct val="0"/>
              </a:spcAft>
              <a:buClr>
                <a:srgbClr val="007233"/>
              </a:buClr>
              <a:buChar char="•"/>
              <a:defRPr sz="2000">
                <a:solidFill>
                  <a:schemeClr val="tx1">
                    <a:lumMod val="50000"/>
                  </a:schemeClr>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marL="0" indent="0">
              <a:buFontTx/>
              <a:buNone/>
            </a:pPr>
            <a:r>
              <a:rPr lang="en-US" sz="2400" dirty="0" smtClean="0"/>
              <a:t>3420 Darcy St 76107</a:t>
            </a:r>
          </a:p>
          <a:p>
            <a:pPr marL="0" indent="0">
              <a:buFontTx/>
              <a:buNone/>
            </a:pPr>
            <a:r>
              <a:rPr lang="en-US" sz="2400" dirty="0" smtClean="0"/>
              <a:t>General Service Building</a:t>
            </a:r>
          </a:p>
          <a:p>
            <a:pPr marL="0" indent="0">
              <a:buFontTx/>
              <a:buNone/>
            </a:pPr>
            <a:endParaRPr lang="en-US" sz="2000" dirty="0"/>
          </a:p>
          <a:p>
            <a:pPr marL="0" indent="0">
              <a:buFontTx/>
              <a:buNone/>
            </a:pPr>
            <a:r>
              <a:rPr lang="en-US" sz="2000" dirty="0" smtClean="0"/>
              <a:t>Property Control Office</a:t>
            </a:r>
          </a:p>
          <a:p>
            <a:pPr marL="0" indent="0">
              <a:buFontTx/>
              <a:buNone/>
            </a:pPr>
            <a:r>
              <a:rPr lang="en-US" sz="2000" dirty="0"/>
              <a:t>	</a:t>
            </a:r>
            <a:r>
              <a:rPr lang="en-US" sz="2000" dirty="0" smtClean="0"/>
              <a:t>GSB 144</a:t>
            </a:r>
          </a:p>
          <a:p>
            <a:pPr marL="0" indent="0">
              <a:buFontTx/>
              <a:buNone/>
            </a:pPr>
            <a:r>
              <a:rPr lang="en-US" sz="2000" dirty="0"/>
              <a:t>	</a:t>
            </a:r>
            <a:r>
              <a:rPr lang="en-US" sz="2000" dirty="0" smtClean="0"/>
              <a:t>817-735-2152</a:t>
            </a:r>
          </a:p>
          <a:p>
            <a:pPr marL="0" indent="0">
              <a:buFontTx/>
              <a:buNone/>
            </a:pPr>
            <a:endParaRPr lang="en-US" sz="2000" dirty="0"/>
          </a:p>
          <a:p>
            <a:pPr marL="0" indent="0">
              <a:buFontTx/>
              <a:buNone/>
            </a:pPr>
            <a:r>
              <a:rPr lang="en-US" sz="2000" dirty="0" smtClean="0"/>
              <a:t>Surplus</a:t>
            </a:r>
          </a:p>
          <a:p>
            <a:pPr marL="0" indent="0">
              <a:buFontTx/>
              <a:buNone/>
            </a:pPr>
            <a:r>
              <a:rPr lang="en-US" sz="2000" dirty="0"/>
              <a:t>	</a:t>
            </a:r>
            <a:r>
              <a:rPr lang="en-US" sz="2000" dirty="0" smtClean="0"/>
              <a:t>GSB 138</a:t>
            </a:r>
          </a:p>
          <a:p>
            <a:pPr marL="0" indent="0">
              <a:buFontTx/>
              <a:buNone/>
            </a:pPr>
            <a:r>
              <a:rPr lang="en-US" sz="2000" dirty="0"/>
              <a:t>	</a:t>
            </a:r>
            <a:r>
              <a:rPr lang="en-US" sz="2000" dirty="0" smtClean="0"/>
              <a:t>817-735-2971 Telephone</a:t>
            </a:r>
          </a:p>
          <a:p>
            <a:pPr marL="0" indent="0">
              <a:buFontTx/>
              <a:buNone/>
            </a:pPr>
            <a:r>
              <a:rPr lang="en-US" sz="2000" dirty="0"/>
              <a:t>	</a:t>
            </a:r>
            <a:r>
              <a:rPr lang="en-US" sz="2000" dirty="0" smtClean="0"/>
              <a:t>817-735-0220 Fax</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Responsibility for Assets</a:t>
            </a:r>
          </a:p>
        </p:txBody>
      </p:sp>
      <p:sp>
        <p:nvSpPr>
          <p:cNvPr id="3" name="Content Placeholder 2"/>
          <p:cNvSpPr>
            <a:spLocks noGrp="1"/>
          </p:cNvSpPr>
          <p:nvPr>
            <p:ph idx="1"/>
          </p:nvPr>
        </p:nvSpPr>
        <p:spPr/>
        <p:txBody>
          <a:bodyPr/>
          <a:lstStyle/>
          <a:p>
            <a:pPr marL="0" indent="0" algn="ctr">
              <a:buNone/>
            </a:pPr>
            <a:r>
              <a:rPr lang="en-US" sz="2400" b="1" dirty="0" smtClean="0"/>
              <a:t>State Governing Agencies</a:t>
            </a:r>
          </a:p>
          <a:p>
            <a:pPr marL="0" indent="0">
              <a:buNone/>
            </a:pPr>
            <a:r>
              <a:rPr lang="en-US" sz="2000" dirty="0"/>
              <a:t>Comptroller of Public Accounts/State Property Accounting</a:t>
            </a:r>
          </a:p>
          <a:p>
            <a:pPr marL="0" lvl="2" indent="0" algn="just">
              <a:buNone/>
            </a:pPr>
            <a:r>
              <a:rPr lang="en-US" sz="1200" dirty="0">
                <a:solidFill>
                  <a:srgbClr val="000000"/>
                </a:solidFill>
                <a:latin typeface="Times New Roman" pitchFamily="18" charset="0"/>
              </a:rPr>
              <a:t>The Comptroller shall administer the property accounting system and maintain centralized records based on information supplied by state agencies. The property accounting system shall constitute, to the extent possible, the fixed asset component of the uniform statewide accounting system</a:t>
            </a:r>
            <a:r>
              <a:rPr lang="en-US" sz="1200" dirty="0" smtClean="0">
                <a:solidFill>
                  <a:srgbClr val="000000"/>
                </a:solidFill>
                <a:latin typeface="Times New Roman" pitchFamily="18" charset="0"/>
              </a:rPr>
              <a:t>.</a:t>
            </a:r>
            <a:endParaRPr lang="en-US" sz="1200" dirty="0" smtClean="0">
              <a:solidFill>
                <a:srgbClr val="000000"/>
              </a:solidFill>
            </a:endParaRPr>
          </a:p>
          <a:p>
            <a:pPr marL="0" indent="0">
              <a:buNone/>
            </a:pPr>
            <a:r>
              <a:rPr lang="en-US" sz="2000" dirty="0"/>
              <a:t>Office of the Attorney General (</a:t>
            </a:r>
            <a:r>
              <a:rPr lang="en-US" sz="2000" dirty="0" smtClean="0"/>
              <a:t>OAG)</a:t>
            </a:r>
          </a:p>
          <a:p>
            <a:pPr marL="0" indent="0" algn="just">
              <a:buNone/>
            </a:pPr>
            <a:r>
              <a:rPr lang="en-US" sz="1200" dirty="0" smtClean="0">
                <a:latin typeface="Times New Roman" pitchFamily="18" charset="0"/>
              </a:rPr>
              <a:t>The </a:t>
            </a:r>
            <a:r>
              <a:rPr lang="en-US" sz="1200" dirty="0">
                <a:latin typeface="Times New Roman" pitchFamily="18" charset="0"/>
              </a:rPr>
              <a:t>OAG may investigate a report received for negligence or theft. If the investigation reveals that a property loss occurred through the negligence of a state official or employee, the OAG makes a written demand on the official or employee for reimbursement of the loss. If the demand is refused or disregarded, the OAG may take legal action to recover the value of the property, as that office deems necessary. </a:t>
            </a:r>
            <a:endParaRPr lang="en-US" sz="1200" dirty="0" smtClean="0">
              <a:latin typeface="Times New Roman" pitchFamily="18" charset="0"/>
            </a:endParaRPr>
          </a:p>
          <a:p>
            <a:pPr marL="0" indent="0" algn="just">
              <a:buNone/>
            </a:pPr>
            <a:r>
              <a:rPr lang="en-US" sz="1200" dirty="0" smtClean="0">
                <a:latin typeface="Times New Roman" pitchFamily="18" charset="0"/>
              </a:rPr>
              <a:t>The </a:t>
            </a:r>
            <a:r>
              <a:rPr lang="en-US" sz="1200" dirty="0">
                <a:latin typeface="Times New Roman" pitchFamily="18" charset="0"/>
              </a:rPr>
              <a:t>OAG determines the value to be recovered based on the market value of the property and the degree of responsibility of the person who was entrusted with the property.</a:t>
            </a:r>
            <a:r>
              <a:rPr lang="en-US" sz="1600" dirty="0">
                <a:latin typeface="Times New Roman" pitchFamily="18" charset="0"/>
              </a:rPr>
              <a:t> </a:t>
            </a:r>
          </a:p>
          <a:p>
            <a:pPr marL="0" indent="0">
              <a:buNone/>
            </a:pPr>
            <a:r>
              <a:rPr lang="en-US" sz="2000" dirty="0"/>
              <a:t>State Auditor’s Office (SAO)</a:t>
            </a:r>
          </a:p>
          <a:p>
            <a:pPr marL="0" lvl="2" indent="0" algn="just">
              <a:buNone/>
            </a:pPr>
            <a:r>
              <a:rPr lang="en-US" sz="1200" dirty="0">
                <a:solidFill>
                  <a:srgbClr val="000000"/>
                </a:solidFill>
                <a:latin typeface="Times New Roman" pitchFamily="18" charset="0"/>
              </a:rPr>
              <a:t>The state auditor shall ensure that the accounting and financial reporting procedures of each state agency conform to the procedures.</a:t>
            </a:r>
          </a:p>
          <a:p>
            <a:pPr marL="0" lvl="2" indent="0">
              <a:buNone/>
            </a:pPr>
            <a:r>
              <a:rPr lang="en-US" sz="1200" dirty="0">
                <a:solidFill>
                  <a:srgbClr val="000000"/>
                </a:solidFill>
                <a:latin typeface="Times New Roman" pitchFamily="18" charset="0"/>
              </a:rPr>
              <a:t>The state auditor, based on a risk assessment and subject to the legislative audit committee's approval of including the examination in the audit plan under Section 321.013, may periodically examine property records or inventory as necessary to determine if controls are adequate to safeguard state property.</a:t>
            </a:r>
          </a:p>
          <a:p>
            <a:pPr marL="0" indent="0">
              <a:buNone/>
            </a:pPr>
            <a:endParaRPr lang="en-US" sz="2000" dirty="0"/>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Responsibility for Assets</a:t>
            </a:r>
          </a:p>
        </p:txBody>
      </p:sp>
      <p:sp>
        <p:nvSpPr>
          <p:cNvPr id="4" name="Rectangle 3"/>
          <p:cNvSpPr>
            <a:spLocks noGrp="1" noChangeArrowheads="1"/>
          </p:cNvSpPr>
          <p:nvPr>
            <p:ph idx="1"/>
          </p:nvPr>
        </p:nvSpPr>
        <p:spPr/>
        <p:txBody>
          <a:bodyPr/>
          <a:lstStyle/>
          <a:p>
            <a:pPr marL="0" indent="0" eaLnBrk="1" hangingPunct="1">
              <a:lnSpc>
                <a:spcPct val="80000"/>
              </a:lnSpc>
              <a:buNone/>
            </a:pPr>
            <a:r>
              <a:rPr lang="en-US" sz="2000" dirty="0" smtClean="0">
                <a:latin typeface="Times New Roman" pitchFamily="18" charset="0"/>
              </a:rPr>
              <a:t>UNTHSC President</a:t>
            </a:r>
          </a:p>
          <a:p>
            <a:pPr marL="457200" lvl="1" indent="0" algn="just" eaLnBrk="1" hangingPunct="1">
              <a:lnSpc>
                <a:spcPct val="80000"/>
              </a:lnSpc>
              <a:buNone/>
            </a:pPr>
            <a:r>
              <a:rPr lang="en-US" sz="1800" dirty="0" smtClean="0">
                <a:solidFill>
                  <a:srgbClr val="000000"/>
                </a:solidFill>
                <a:latin typeface="Times New Roman" pitchFamily="18" charset="0"/>
              </a:rPr>
              <a:t>The head of each state agency is responsible for the custody and care of property in the agency's possession.</a:t>
            </a:r>
          </a:p>
          <a:p>
            <a:pPr marL="0" indent="0" eaLnBrk="1" hangingPunct="1">
              <a:lnSpc>
                <a:spcPct val="80000"/>
              </a:lnSpc>
              <a:buNone/>
            </a:pPr>
            <a:r>
              <a:rPr lang="en-US" sz="2000" dirty="0" smtClean="0">
                <a:latin typeface="Times New Roman" pitchFamily="18" charset="0"/>
              </a:rPr>
              <a:t>Property Manager</a:t>
            </a:r>
          </a:p>
          <a:p>
            <a:pPr marL="457200" lvl="1" indent="0" algn="just" eaLnBrk="1" hangingPunct="1">
              <a:lnSpc>
                <a:spcPct val="80000"/>
              </a:lnSpc>
              <a:buNone/>
            </a:pPr>
            <a:r>
              <a:rPr lang="en-US" sz="1800" dirty="0" smtClean="0">
                <a:solidFill>
                  <a:srgbClr val="000000"/>
                </a:solidFill>
                <a:latin typeface="Times New Roman" pitchFamily="18" charset="0"/>
              </a:rPr>
              <a:t>The property manager of a state agency shall maintain the records required and be the custodian of all property possessed by the agency.</a:t>
            </a:r>
            <a:r>
              <a:rPr lang="en-US" sz="2000" dirty="0" smtClean="0">
                <a:solidFill>
                  <a:srgbClr val="000000"/>
                </a:solidFill>
              </a:rPr>
              <a:t> </a:t>
            </a:r>
            <a:endParaRPr lang="en-US" sz="1800" dirty="0" smtClean="0">
              <a:solidFill>
                <a:srgbClr val="000000"/>
              </a:solidFill>
              <a:latin typeface="Times New Roman" pitchFamily="18" charset="0"/>
            </a:endParaRPr>
          </a:p>
          <a:p>
            <a:pPr marL="0" indent="0" eaLnBrk="1" hangingPunct="1">
              <a:lnSpc>
                <a:spcPct val="80000"/>
              </a:lnSpc>
              <a:buNone/>
            </a:pPr>
            <a:r>
              <a:rPr lang="en-US" sz="2000" dirty="0" smtClean="0">
                <a:latin typeface="Times New Roman" pitchFamily="18" charset="0"/>
              </a:rPr>
              <a:t>UNTHSC Department Head</a:t>
            </a:r>
          </a:p>
          <a:p>
            <a:pPr marL="457200" lvl="1" indent="0" algn="just" eaLnBrk="1" hangingPunct="1">
              <a:lnSpc>
                <a:spcPct val="80000"/>
              </a:lnSpc>
              <a:buNone/>
            </a:pPr>
            <a:r>
              <a:rPr lang="en-US" sz="1800" dirty="0" smtClean="0">
                <a:solidFill>
                  <a:srgbClr val="000000"/>
                </a:solidFill>
                <a:latin typeface="Times New Roman" pitchFamily="18" charset="0"/>
              </a:rPr>
              <a:t>The head of each UNTHSC department is responsible for the custody and care of property in the department's possession.</a:t>
            </a:r>
          </a:p>
          <a:p>
            <a:pPr marL="0" indent="0" eaLnBrk="1" hangingPunct="1">
              <a:lnSpc>
                <a:spcPct val="80000"/>
              </a:lnSpc>
              <a:buNone/>
            </a:pPr>
            <a:r>
              <a:rPr lang="en-US" sz="2000" dirty="0" smtClean="0">
                <a:latin typeface="Times New Roman" pitchFamily="18" charset="0"/>
              </a:rPr>
              <a:t>Asset Coordinator</a:t>
            </a:r>
          </a:p>
          <a:p>
            <a:pPr marL="457200" lvl="1" indent="0" algn="just" eaLnBrk="1" hangingPunct="1">
              <a:lnSpc>
                <a:spcPct val="80000"/>
              </a:lnSpc>
              <a:buNone/>
            </a:pPr>
            <a:r>
              <a:rPr lang="en-US" sz="1800" dirty="0" smtClean="0">
                <a:solidFill>
                  <a:srgbClr val="000000"/>
                </a:solidFill>
                <a:latin typeface="Times New Roman" pitchFamily="18" charset="0"/>
              </a:rPr>
              <a:t>Property Control’s point of contact in the department for assets concerning additions, deletions, location changes, accountability changes, cannibalizations and conducting the annual inventory.</a:t>
            </a:r>
          </a:p>
          <a:p>
            <a:pPr marL="0" indent="0" eaLnBrk="1" hangingPunct="1">
              <a:lnSpc>
                <a:spcPct val="80000"/>
              </a:lnSpc>
              <a:buNone/>
            </a:pPr>
            <a:r>
              <a:rPr lang="en-US" sz="2000" dirty="0" smtClean="0">
                <a:latin typeface="Times New Roman" pitchFamily="18" charset="0"/>
              </a:rPr>
              <a:t>End User</a:t>
            </a:r>
          </a:p>
          <a:p>
            <a:pPr marL="457200" lvl="1" indent="0" algn="just" eaLnBrk="1" hangingPunct="1">
              <a:lnSpc>
                <a:spcPct val="80000"/>
              </a:lnSpc>
              <a:spcAft>
                <a:spcPts val="550"/>
              </a:spcAft>
              <a:buNone/>
            </a:pPr>
            <a:r>
              <a:rPr lang="en-US" sz="1800" dirty="0" smtClean="0">
                <a:solidFill>
                  <a:srgbClr val="000000"/>
                </a:solidFill>
                <a:latin typeface="Times New Roman" pitchFamily="18" charset="0"/>
              </a:rPr>
              <a:t>It is each state employee’s responsibility to use property only for state purposes and to exercise reasonable care for its safekeeping.</a:t>
            </a:r>
          </a:p>
          <a:p>
            <a:pPr lvl="4" eaLnBrk="1" hangingPunct="1">
              <a:lnSpc>
                <a:spcPct val="80000"/>
              </a:lnSpc>
              <a:spcAft>
                <a:spcPts val="550"/>
              </a:spcAft>
            </a:pPr>
            <a:endParaRPr lang="en-US" sz="1800" dirty="0" smtClean="0">
              <a:solidFill>
                <a:schemeClr val="folHlink"/>
              </a:solidFill>
              <a:latin typeface="Times New Roman" pitchFamily="18" charset="0"/>
            </a:endParaRPr>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Responsibility for Assets</a:t>
            </a:r>
          </a:p>
        </p:txBody>
      </p:sp>
      <p:sp>
        <p:nvSpPr>
          <p:cNvPr id="3" name="Content Placeholder 2"/>
          <p:cNvSpPr>
            <a:spLocks noGrp="1"/>
          </p:cNvSpPr>
          <p:nvPr>
            <p:ph idx="1"/>
          </p:nvPr>
        </p:nvSpPr>
        <p:spPr/>
        <p:txBody>
          <a:bodyPr/>
          <a:lstStyle/>
          <a:p>
            <a:pPr marL="0" indent="0" algn="ctr">
              <a:buNone/>
            </a:pPr>
            <a:r>
              <a:rPr lang="en-US" sz="3600" dirty="0">
                <a:latin typeface="Times New Roman" pitchFamily="18" charset="0"/>
                <a:ea typeface="+mj-ea"/>
                <a:cs typeface="+mj-cs"/>
              </a:rPr>
              <a:t>State and Fiscal </a:t>
            </a:r>
            <a:r>
              <a:rPr lang="en-US" sz="3600" dirty="0" smtClean="0">
                <a:latin typeface="Times New Roman" pitchFamily="18" charset="0"/>
                <a:ea typeface="+mj-ea"/>
                <a:cs typeface="+mj-cs"/>
              </a:rPr>
              <a:t>Policies</a:t>
            </a:r>
          </a:p>
          <a:p>
            <a:pPr marL="0" indent="0" algn="ctr" eaLnBrk="1" hangingPunct="1">
              <a:buNone/>
            </a:pPr>
            <a:r>
              <a:rPr lang="en-US" dirty="0">
                <a:latin typeface="Times New Roman" pitchFamily="18" charset="0"/>
              </a:rPr>
              <a:t>Use of State </a:t>
            </a:r>
            <a:r>
              <a:rPr lang="en-US" dirty="0" smtClean="0">
                <a:latin typeface="Times New Roman" pitchFamily="18" charset="0"/>
              </a:rPr>
              <a:t>Equipment</a:t>
            </a:r>
            <a:endParaRPr lang="en-US" dirty="0">
              <a:latin typeface="Times New Roman" pitchFamily="18" charset="0"/>
            </a:endParaRPr>
          </a:p>
          <a:p>
            <a:pPr marL="457200" lvl="1" indent="0" algn="just" eaLnBrk="1" hangingPunct="1">
              <a:spcBef>
                <a:spcPct val="0"/>
              </a:spcBef>
              <a:spcAft>
                <a:spcPts val="300"/>
              </a:spcAft>
              <a:buNone/>
            </a:pPr>
            <a:r>
              <a:rPr lang="en-US" sz="2000" dirty="0">
                <a:solidFill>
                  <a:srgbClr val="000000"/>
                </a:solidFill>
                <a:latin typeface="Times New Roman" pitchFamily="18" charset="0"/>
              </a:rPr>
              <a:t>No person shall entrust State property to any State official or employee or to anyone else to be used for other than State purposes. Health Science Center property shall be used only for official business. No employee of the Health Science Center shall use for his own personal benefit or pleasure any property of the Health Science Center except books from the Library and other such items of well established use. </a:t>
            </a:r>
          </a:p>
          <a:p>
            <a:pPr marL="0" indent="0" algn="ctr">
              <a:buNone/>
            </a:pPr>
            <a:endParaRPr lang="en-US" sz="3600" dirty="0"/>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Responsibility for Assets</a:t>
            </a:r>
          </a:p>
        </p:txBody>
      </p:sp>
      <p:sp>
        <p:nvSpPr>
          <p:cNvPr id="3" name="Content Placeholder 2"/>
          <p:cNvSpPr>
            <a:spLocks noGrp="1"/>
          </p:cNvSpPr>
          <p:nvPr>
            <p:ph idx="1"/>
          </p:nvPr>
        </p:nvSpPr>
        <p:spPr>
          <a:xfrm>
            <a:off x="393700" y="1600200"/>
            <a:ext cx="8293100" cy="4728172"/>
          </a:xfrm>
        </p:spPr>
        <p:txBody>
          <a:bodyPr/>
          <a:lstStyle/>
          <a:p>
            <a:pPr marL="0" indent="0" algn="ctr">
              <a:buNone/>
            </a:pPr>
            <a:r>
              <a:rPr lang="en-US" b="1" dirty="0"/>
              <a:t>State and Fiscal </a:t>
            </a:r>
            <a:r>
              <a:rPr lang="en-US" b="1" dirty="0" smtClean="0"/>
              <a:t>Policies</a:t>
            </a:r>
          </a:p>
          <a:p>
            <a:pPr marL="0" indent="0" algn="ctr">
              <a:buNone/>
            </a:pPr>
            <a:r>
              <a:rPr lang="en-US" sz="2400" dirty="0" smtClean="0">
                <a:latin typeface="Times New Roman" pitchFamily="18" charset="0"/>
              </a:rPr>
              <a:t>Appropriation </a:t>
            </a:r>
            <a:r>
              <a:rPr lang="en-US" sz="2400" dirty="0">
                <a:latin typeface="Times New Roman" pitchFamily="18" charset="0"/>
              </a:rPr>
              <a:t>Reductions for Lost </a:t>
            </a:r>
            <a:r>
              <a:rPr lang="en-US" sz="2400" dirty="0" smtClean="0">
                <a:latin typeface="Times New Roman" pitchFamily="18" charset="0"/>
              </a:rPr>
              <a:t>Property</a:t>
            </a:r>
          </a:p>
          <a:p>
            <a:pPr marL="0" indent="0" algn="just">
              <a:buNone/>
            </a:pPr>
            <a:r>
              <a:rPr lang="en-US" sz="1400" dirty="0" smtClean="0">
                <a:latin typeface="Times New Roman" pitchFamily="18" charset="0"/>
              </a:rPr>
              <a:t>If </a:t>
            </a:r>
            <a:r>
              <a:rPr lang="en-US" sz="1400" dirty="0">
                <a:latin typeface="Times New Roman" pitchFamily="18" charset="0"/>
              </a:rPr>
              <a:t>an agency or institution reports property loss that exceeds the standards set by the American Society for Testing and Materials (ASTM), then the Comptroller’s office </a:t>
            </a:r>
            <a:r>
              <a:rPr lang="en-US" sz="1400" b="1" i="1" dirty="0">
                <a:latin typeface="Times New Roman" pitchFamily="18" charset="0"/>
              </a:rPr>
              <a:t>must </a:t>
            </a:r>
            <a:r>
              <a:rPr lang="en-US" sz="1400" dirty="0">
                <a:latin typeface="Times New Roman" pitchFamily="18" charset="0"/>
              </a:rPr>
              <a:t>withhold 50 percent of the value of the excess amount from the agency’s appropriated general revenue, General Revenue – Dedicated, or other funds appropriated to the state agency or institution of higher education. (See GAA, Article IX, § 12.04, 79th Leg., R.S.) If an agency or institution subsequently recovers or accounts for the lost property to the satisfaction of the Comptroller’s office, the Comptroller’s office returns a proportional amount of previously withheld funds. </a:t>
            </a:r>
            <a:endParaRPr lang="en-US" sz="1400" dirty="0" smtClean="0">
              <a:latin typeface="Times New Roman" pitchFamily="18" charset="0"/>
            </a:endParaRPr>
          </a:p>
          <a:p>
            <a:pPr marL="0" indent="0">
              <a:buNone/>
            </a:pPr>
            <a:endParaRPr lang="en-US" sz="1400" dirty="0">
              <a:latin typeface="Times New Roman" pitchFamily="18" charset="0"/>
            </a:endParaRPr>
          </a:p>
          <a:p>
            <a:pPr marL="0" indent="0" algn="just">
              <a:spcBef>
                <a:spcPts val="0"/>
              </a:spcBef>
              <a:buNone/>
            </a:pPr>
            <a:r>
              <a:rPr lang="en-US" sz="1400" dirty="0" smtClean="0">
                <a:latin typeface="Times New Roman" pitchFamily="18" charset="0"/>
              </a:rPr>
              <a:t>The </a:t>
            </a:r>
            <a:r>
              <a:rPr lang="en-US" sz="1400" dirty="0">
                <a:latin typeface="Times New Roman" pitchFamily="18" charset="0"/>
              </a:rPr>
              <a:t>Fund Accounting Division of the Comptroller’s office is responsible for implementing GAA, Article IX, § 12.04. Responsibilities of specific sections in Fund Accounting are as follows: </a:t>
            </a:r>
            <a:endParaRPr lang="en-US" sz="1400" dirty="0" smtClean="0">
              <a:latin typeface="Times New Roman" pitchFamily="18" charset="0"/>
            </a:endParaRPr>
          </a:p>
          <a:p>
            <a:pPr marL="0" indent="0">
              <a:buNone/>
            </a:pPr>
            <a:r>
              <a:rPr lang="en-US" sz="1400" dirty="0" smtClean="0">
                <a:latin typeface="Times New Roman" pitchFamily="18" charset="0"/>
              </a:rPr>
              <a:t>	The </a:t>
            </a:r>
            <a:r>
              <a:rPr lang="en-US" sz="1400" dirty="0">
                <a:latin typeface="Times New Roman" pitchFamily="18" charset="0"/>
              </a:rPr>
              <a:t>State Property Accounting section maintains the SPA system. </a:t>
            </a:r>
            <a:endParaRPr lang="en-US" sz="1400" dirty="0" smtClean="0">
              <a:latin typeface="Times New Roman" pitchFamily="18" charset="0"/>
            </a:endParaRPr>
          </a:p>
          <a:p>
            <a:pPr marL="0" indent="0">
              <a:buNone/>
            </a:pPr>
            <a:r>
              <a:rPr lang="en-US" sz="1400" dirty="0" smtClean="0">
                <a:latin typeface="Times New Roman" pitchFamily="18" charset="0"/>
              </a:rPr>
              <a:t>	The </a:t>
            </a:r>
            <a:r>
              <a:rPr lang="en-US" sz="1400" dirty="0">
                <a:latin typeface="Times New Roman" pitchFamily="18" charset="0"/>
              </a:rPr>
              <a:t>Appropriation </a:t>
            </a:r>
            <a:r>
              <a:rPr lang="en-US" sz="1400" dirty="0" smtClean="0">
                <a:latin typeface="Times New Roman" pitchFamily="18" charset="0"/>
              </a:rPr>
              <a:t>Control </a:t>
            </a:r>
            <a:r>
              <a:rPr lang="en-US" sz="1400" dirty="0">
                <a:latin typeface="Times New Roman" pitchFamily="18" charset="0"/>
              </a:rPr>
              <a:t>section reduces and reinstates appropriations</a:t>
            </a:r>
            <a:r>
              <a:rPr lang="en-US" sz="1400" dirty="0" smtClean="0">
                <a:latin typeface="Times New Roman" pitchFamily="18" charset="0"/>
              </a:rPr>
              <a:t>.</a:t>
            </a:r>
          </a:p>
          <a:p>
            <a:pPr marL="0" indent="0">
              <a:buNone/>
            </a:pPr>
            <a:endParaRPr lang="en-US" sz="1400" dirty="0" smtClean="0">
              <a:latin typeface="Times New Roman" pitchFamily="18" charset="0"/>
            </a:endParaRPr>
          </a:p>
          <a:p>
            <a:pPr marL="0" indent="0" algn="just">
              <a:buNone/>
            </a:pPr>
            <a:r>
              <a:rPr lang="en-US" sz="1400" b="1" u="sng" dirty="0">
                <a:latin typeface="Times New Roman" pitchFamily="18" charset="0"/>
              </a:rPr>
              <a:t>Zero percent for high-risk assets</a:t>
            </a:r>
            <a:r>
              <a:rPr lang="en-US" sz="1400" b="1" dirty="0">
                <a:latin typeface="Times New Roman" pitchFamily="18" charset="0"/>
              </a:rPr>
              <a:t>.</a:t>
            </a:r>
            <a:r>
              <a:rPr lang="en-US" sz="1400" b="1" i="1" dirty="0">
                <a:latin typeface="Times New Roman" pitchFamily="18" charset="0"/>
              </a:rPr>
              <a:t> </a:t>
            </a:r>
            <a:r>
              <a:rPr lang="en-US" sz="1400" dirty="0">
                <a:latin typeface="Times New Roman" pitchFamily="18" charset="0"/>
              </a:rPr>
              <a:t>The Comptroller’s office has designated firearms as high-risk. In the future, the Comptroller’s office may determine that other types of property meet the definition of </a:t>
            </a:r>
            <a:r>
              <a:rPr lang="en-US" sz="1400" dirty="0" smtClean="0">
                <a:latin typeface="Times New Roman" pitchFamily="18" charset="0"/>
              </a:rPr>
              <a:t>high-risk.</a:t>
            </a:r>
          </a:p>
          <a:p>
            <a:pPr marL="0" indent="0" algn="just">
              <a:buNone/>
            </a:pPr>
            <a:r>
              <a:rPr lang="en-US" sz="1400" b="1" u="sng" dirty="0" smtClean="0">
                <a:latin typeface="Times New Roman" pitchFamily="18" charset="0"/>
              </a:rPr>
              <a:t>Two </a:t>
            </a:r>
            <a:r>
              <a:rPr lang="en-US" sz="1400" b="1" u="sng" dirty="0">
                <a:latin typeface="Times New Roman" pitchFamily="18" charset="0"/>
              </a:rPr>
              <a:t>percent of an agency’s non-high-risk assets by AFR category</a:t>
            </a:r>
            <a:r>
              <a:rPr lang="en-US" sz="1400" b="1" i="1" dirty="0">
                <a:latin typeface="Times New Roman" pitchFamily="18" charset="0"/>
              </a:rPr>
              <a:t>. </a:t>
            </a:r>
            <a:r>
              <a:rPr lang="en-US" sz="1400" dirty="0">
                <a:latin typeface="Times New Roman" pitchFamily="18" charset="0"/>
              </a:rPr>
              <a:t>All property except firearms is non-high-risk. </a:t>
            </a:r>
          </a:p>
          <a:p>
            <a:pPr marL="0" indent="0">
              <a:buNone/>
            </a:pPr>
            <a:endParaRPr lang="en-US" sz="1400" dirty="0"/>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Responsibility for Assets</a:t>
            </a:r>
          </a:p>
        </p:txBody>
      </p:sp>
      <p:sp>
        <p:nvSpPr>
          <p:cNvPr id="3" name="Content Placeholder 2"/>
          <p:cNvSpPr>
            <a:spLocks noGrp="1"/>
          </p:cNvSpPr>
          <p:nvPr>
            <p:ph idx="1"/>
          </p:nvPr>
        </p:nvSpPr>
        <p:spPr>
          <a:xfrm>
            <a:off x="393700" y="1600200"/>
            <a:ext cx="8293100" cy="4728172"/>
          </a:xfrm>
        </p:spPr>
        <p:txBody>
          <a:bodyPr/>
          <a:lstStyle/>
          <a:p>
            <a:pPr marL="0" indent="0" algn="ctr">
              <a:buNone/>
            </a:pPr>
            <a:r>
              <a:rPr lang="en-US" b="1" dirty="0"/>
              <a:t>State and Fiscal Policies</a:t>
            </a:r>
          </a:p>
          <a:p>
            <a:pPr eaLnBrk="1" hangingPunct="1">
              <a:lnSpc>
                <a:spcPct val="80000"/>
              </a:lnSpc>
              <a:spcBef>
                <a:spcPct val="0"/>
              </a:spcBef>
            </a:pPr>
            <a:r>
              <a:rPr lang="en-US" sz="2400" b="1" dirty="0">
                <a:latin typeface="Times New Roman" pitchFamily="18" charset="0"/>
              </a:rPr>
              <a:t>SECTION XI.</a:t>
            </a:r>
          </a:p>
          <a:p>
            <a:pPr lvl="1" eaLnBrk="1" hangingPunct="1">
              <a:lnSpc>
                <a:spcPct val="80000"/>
              </a:lnSpc>
              <a:spcBef>
                <a:spcPct val="0"/>
              </a:spcBef>
              <a:buFont typeface="Wingdings" pitchFamily="2" charset="2"/>
              <a:buChar char="]"/>
            </a:pPr>
            <a:r>
              <a:rPr lang="en-US" sz="1600" dirty="0">
                <a:solidFill>
                  <a:srgbClr val="000000"/>
                </a:solidFill>
                <a:latin typeface="Times New Roman" pitchFamily="18" charset="0"/>
              </a:rPr>
              <a:t>Acquisition and Disposal of Surplus, Obsolete, Unserviceable, or Damaged Property.</a:t>
            </a:r>
          </a:p>
          <a:p>
            <a:pPr eaLnBrk="1" hangingPunct="1">
              <a:lnSpc>
                <a:spcPct val="80000"/>
              </a:lnSpc>
              <a:spcBef>
                <a:spcPts val="1200"/>
              </a:spcBef>
              <a:spcAft>
                <a:spcPts val="300"/>
              </a:spcAft>
            </a:pPr>
            <a:r>
              <a:rPr lang="en-US" sz="2400" b="1" u="sng" dirty="0">
                <a:latin typeface="Times New Roman" pitchFamily="18" charset="0"/>
              </a:rPr>
              <a:t>SECTION XII (a) (c).</a:t>
            </a:r>
          </a:p>
          <a:p>
            <a:pPr lvl="1" eaLnBrk="1" hangingPunct="1">
              <a:lnSpc>
                <a:spcPct val="80000"/>
              </a:lnSpc>
              <a:spcBef>
                <a:spcPts val="1200"/>
              </a:spcBef>
              <a:spcAft>
                <a:spcPts val="300"/>
              </a:spcAft>
              <a:buFont typeface="Wingdings" pitchFamily="2" charset="2"/>
              <a:buChar char="]"/>
            </a:pPr>
            <a:r>
              <a:rPr lang="en-US" sz="1600" dirty="0">
                <a:solidFill>
                  <a:srgbClr val="000000"/>
                </a:solidFill>
                <a:latin typeface="Times New Roman" pitchFamily="18" charset="0"/>
              </a:rPr>
              <a:t>(a) Responsibility.</a:t>
            </a:r>
          </a:p>
          <a:p>
            <a:pPr lvl="1" eaLnBrk="1" hangingPunct="1">
              <a:lnSpc>
                <a:spcPct val="80000"/>
              </a:lnSpc>
              <a:spcBef>
                <a:spcPts val="1200"/>
              </a:spcBef>
              <a:spcAft>
                <a:spcPts val="300"/>
              </a:spcAft>
              <a:buFont typeface="Wingdings" pitchFamily="2" charset="2"/>
              <a:buChar char="]"/>
            </a:pPr>
            <a:r>
              <a:rPr lang="en-US" sz="1600" dirty="0">
                <a:solidFill>
                  <a:srgbClr val="000000"/>
                </a:solidFill>
                <a:latin typeface="Times New Roman" pitchFamily="18" charset="0"/>
              </a:rPr>
              <a:t>(c) Inventories – Equipment.</a:t>
            </a:r>
          </a:p>
          <a:p>
            <a:pPr lvl="1" eaLnBrk="1" hangingPunct="1">
              <a:lnSpc>
                <a:spcPct val="80000"/>
              </a:lnSpc>
              <a:spcBef>
                <a:spcPts val="1200"/>
              </a:spcBef>
              <a:spcAft>
                <a:spcPts val="300"/>
              </a:spcAft>
              <a:buFont typeface="Wingdings" pitchFamily="2" charset="2"/>
              <a:buChar char="]"/>
            </a:pPr>
            <a:r>
              <a:rPr lang="en-US" sz="1600" dirty="0">
                <a:solidFill>
                  <a:srgbClr val="000000"/>
                </a:solidFill>
                <a:latin typeface="Times New Roman" pitchFamily="18" charset="0"/>
              </a:rPr>
              <a:t>(d) Adjustment of Inventory.</a:t>
            </a:r>
          </a:p>
          <a:p>
            <a:pPr lvl="1" eaLnBrk="1" hangingPunct="1">
              <a:lnSpc>
                <a:spcPct val="80000"/>
              </a:lnSpc>
              <a:spcBef>
                <a:spcPts val="1200"/>
              </a:spcBef>
              <a:spcAft>
                <a:spcPts val="300"/>
              </a:spcAft>
              <a:buFont typeface="Wingdings" pitchFamily="2" charset="2"/>
              <a:buChar char="]"/>
            </a:pPr>
            <a:r>
              <a:rPr lang="en-US" sz="1600" dirty="0">
                <a:solidFill>
                  <a:srgbClr val="000000"/>
                </a:solidFill>
                <a:latin typeface="Times New Roman" pitchFamily="18" charset="0"/>
              </a:rPr>
              <a:t>(e) Equipment on Loan.</a:t>
            </a:r>
          </a:p>
          <a:p>
            <a:pPr lvl="1" eaLnBrk="1" hangingPunct="1">
              <a:lnSpc>
                <a:spcPct val="80000"/>
              </a:lnSpc>
              <a:spcBef>
                <a:spcPts val="1200"/>
              </a:spcBef>
              <a:spcAft>
                <a:spcPts val="300"/>
              </a:spcAft>
              <a:buFont typeface="Wingdings" pitchFamily="2" charset="2"/>
              <a:buChar char="]"/>
            </a:pPr>
            <a:r>
              <a:rPr lang="en-US" sz="1600" dirty="0">
                <a:solidFill>
                  <a:srgbClr val="000000"/>
                </a:solidFill>
                <a:latin typeface="Times New Roman" pitchFamily="18" charset="0"/>
              </a:rPr>
              <a:t>(f) Removing State Owned Equipment from Campus.</a:t>
            </a:r>
          </a:p>
          <a:p>
            <a:pPr lvl="1" eaLnBrk="1" hangingPunct="1">
              <a:lnSpc>
                <a:spcPct val="80000"/>
              </a:lnSpc>
              <a:spcBef>
                <a:spcPts val="1200"/>
              </a:spcBef>
              <a:spcAft>
                <a:spcPts val="300"/>
              </a:spcAft>
              <a:buFont typeface="Wingdings" pitchFamily="2" charset="2"/>
              <a:buChar char="]"/>
            </a:pPr>
            <a:r>
              <a:rPr lang="en-US" sz="1600" dirty="0">
                <a:solidFill>
                  <a:srgbClr val="000000"/>
                </a:solidFill>
                <a:latin typeface="Times New Roman" pitchFamily="18" charset="0"/>
              </a:rPr>
              <a:t>(g) Private Property.</a:t>
            </a:r>
          </a:p>
          <a:p>
            <a:pPr lvl="1" eaLnBrk="1" hangingPunct="1">
              <a:lnSpc>
                <a:spcPct val="80000"/>
              </a:lnSpc>
              <a:spcBef>
                <a:spcPts val="1200"/>
              </a:spcBef>
              <a:spcAft>
                <a:spcPts val="300"/>
              </a:spcAft>
              <a:buFont typeface="Wingdings" pitchFamily="2" charset="2"/>
              <a:buChar char="]"/>
            </a:pPr>
            <a:r>
              <a:rPr lang="en-US" sz="1600" dirty="0">
                <a:solidFill>
                  <a:srgbClr val="000000"/>
                </a:solidFill>
                <a:latin typeface="Times New Roman" pitchFamily="18" charset="0"/>
              </a:rPr>
              <a:t>(h) Moving Equipment or Furniture.</a:t>
            </a:r>
          </a:p>
          <a:p>
            <a:pPr lvl="1" eaLnBrk="1" hangingPunct="1">
              <a:lnSpc>
                <a:spcPct val="80000"/>
              </a:lnSpc>
              <a:spcBef>
                <a:spcPts val="1200"/>
              </a:spcBef>
              <a:spcAft>
                <a:spcPts val="300"/>
              </a:spcAft>
              <a:buFont typeface="Wingdings" pitchFamily="2" charset="2"/>
              <a:buChar char="]"/>
            </a:pPr>
            <a:r>
              <a:rPr lang="en-US" sz="1600" dirty="0">
                <a:solidFill>
                  <a:srgbClr val="000000"/>
                </a:solidFill>
                <a:latin typeface="Times New Roman" pitchFamily="18" charset="0"/>
              </a:rPr>
              <a:t>(i) Pecuniary Liability of Health Science Center Employees.</a:t>
            </a:r>
          </a:p>
          <a:p>
            <a:pPr marL="0" indent="0">
              <a:buNone/>
            </a:pPr>
            <a:endParaRPr lang="en-US" dirty="0"/>
          </a:p>
        </p:txBody>
      </p:sp>
    </p:spTree>
    <p:extLst>
      <p:ext uri="{BB962C8B-B14F-4D97-AF65-F5344CB8AC3E}">
        <p14:creationId xmlns:p14="http://schemas.microsoft.com/office/powerpoint/2010/main" val="1462378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charset="0"/>
              </a:rPr>
              <a:t>   </a:t>
            </a:r>
          </a:p>
        </p:txBody>
      </p:sp>
      <p:pic>
        <p:nvPicPr>
          <p:cNvPr id="4" name="Picture 2" descr="C:\Users\cbluemel\Desktop\_Graphics\_UNTHSC\Rebrand\PPT\UNTHSC_Logo.png"/>
          <p:cNvPicPr>
            <a:picLocks noChangeAspect="1" noChangeArrowheads="1"/>
          </p:cNvPicPr>
          <p:nvPr/>
        </p:nvPicPr>
        <p:blipFill>
          <a:blip r:embed="rId3" cstate="print"/>
          <a:stretch>
            <a:fillRect/>
          </a:stretch>
        </p:blipFill>
        <p:spPr bwMode="auto">
          <a:xfrm>
            <a:off x="1311071" y="2592857"/>
            <a:ext cx="6641128" cy="990634"/>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3970</TotalTime>
  <Words>742</Words>
  <Application>Microsoft Office PowerPoint</Application>
  <PresentationFormat>On-screen Show (4:3)</PresentationFormat>
  <Paragraphs>81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Slit</vt:lpstr>
      <vt:lpstr>Responsibilities for Assets</vt:lpstr>
      <vt:lpstr>Responsibility for Assets</vt:lpstr>
      <vt:lpstr>Responsibility for Assets</vt:lpstr>
      <vt:lpstr>Responsibility for Assets</vt:lpstr>
      <vt:lpstr>Responsibility for Assets</vt:lpstr>
      <vt:lpstr>Responsibility for Assets</vt:lpstr>
      <vt:lpstr>Responsibility for Assets</vt:lpstr>
      <vt:lpstr>PowerPoint Presentation</vt:lpstr>
    </vt:vector>
  </TitlesOfParts>
  <Company>UNT Health Science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cbluemel</dc:creator>
  <cp:lastModifiedBy>The Tim</cp:lastModifiedBy>
  <cp:revision>343</cp:revision>
  <dcterms:created xsi:type="dcterms:W3CDTF">2007-02-05T23:20:45Z</dcterms:created>
  <dcterms:modified xsi:type="dcterms:W3CDTF">2013-05-14T02:11:38Z</dcterms:modified>
</cp:coreProperties>
</file>