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341" r:id="rId2"/>
    <p:sldId id="342" r:id="rId3"/>
    <p:sldId id="343" r:id="rId4"/>
    <p:sldId id="344" r:id="rId5"/>
    <p:sldId id="346" r:id="rId6"/>
    <p:sldId id="347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53E"/>
    <a:srgbClr val="007233"/>
    <a:srgbClr val="FFFF00"/>
    <a:srgbClr val="FF66FF"/>
    <a:srgbClr val="33CAFF"/>
    <a:srgbClr val="FF99CC"/>
    <a:srgbClr val="FCEA04"/>
    <a:srgbClr val="00EA6A"/>
    <a:srgbClr val="AD0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87" autoAdjust="0"/>
  </p:normalViewPr>
  <p:slideViewPr>
    <p:cSldViewPr snapToGrid="0">
      <p:cViewPr>
        <p:scale>
          <a:sx n="114" d="100"/>
          <a:sy n="114" d="100"/>
        </p:scale>
        <p:origin x="-91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7F22546-B4B6-4490-AADD-A02573A5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E6402F-0591-442E-A7A9-F7D7B223F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E8E50-C0F2-44F2-9799-7B85152000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843BB-BD12-4193-B376-972CB920B8B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2627" y="2198670"/>
            <a:ext cx="8478747" cy="11714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11071" y="1082556"/>
            <a:ext cx="6641128" cy="990634"/>
          </a:xfrm>
          <a:prstGeom prst="rect">
            <a:avLst/>
          </a:prstGeom>
          <a:noFill/>
        </p:spPr>
      </p:pic>
      <p:pic>
        <p:nvPicPr>
          <p:cNvPr id="1027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2315817"/>
            <a:ext cx="3845892" cy="38458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5183-FE3C-4938-9B77-7EC6E36A6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92CF-9520-48A0-9AD8-D22DECD1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47C7-6040-4170-BFB7-E3E4EA3AC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3BC5-4C99-45ED-8DBD-D10C5483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4663-DF93-44E9-8D1C-DF524AD3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69D9-5500-49E5-B6CD-1277354CC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8B17-8AC9-448E-BD4C-8F4F3C46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A309-D183-4FAE-A3AB-C5BB7AA1A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452D-226A-441D-9374-4111D3112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5144-A803-4BE1-9875-85EF2FC8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fld id="{03792156-F05B-41C4-AD9C-EF8597219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428108"/>
            <a:ext cx="7304926" cy="123290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050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88846" y="6444518"/>
            <a:ext cx="1600196" cy="238696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chemeClr val="tx1">
              <a:lumMod val="50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chemeClr val="tx1">
              <a:lumMod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Mike Castillo</a:t>
            </a:r>
            <a:br>
              <a:rPr lang="en-US" dirty="0" smtClean="0"/>
            </a:br>
            <a:r>
              <a:rPr lang="en-US" dirty="0" smtClean="0"/>
              <a:t>Director of Central Services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Asset Processing</a:t>
            </a: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Property Control Asset Processing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Clr>
                <a:srgbClr val="FFFF00"/>
              </a:buClr>
              <a:buNone/>
              <a:defRPr/>
            </a:pPr>
            <a:r>
              <a:rPr lang="en-US" sz="2800" b="1" dirty="0">
                <a:latin typeface="Times New Roman" pitchFamily="18" charset="0"/>
              </a:rPr>
              <a:t>Purpose for Identifying Assets</a:t>
            </a:r>
          </a:p>
          <a:p>
            <a:pPr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Tracking for Inventory Purposes</a:t>
            </a:r>
          </a:p>
          <a:p>
            <a:pPr lvl="1" eaLnBrk="1" hangingPunct="1"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Spot Check Inventories (Target Assets)</a:t>
            </a:r>
          </a:p>
          <a:p>
            <a:pPr lvl="1" eaLnBrk="1" hangingPunct="1"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Annual Inventory (All Assets)</a:t>
            </a:r>
          </a:p>
          <a:p>
            <a:pPr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Reporting to State Property Accounting (SPA)</a:t>
            </a:r>
          </a:p>
          <a:p>
            <a:pPr lvl="1" eaLnBrk="1" hangingPunct="1">
              <a:buSzPct val="75000"/>
              <a:buFont typeface="Wingdings" pitchFamily="2" charset="2"/>
              <a:buChar char="¬"/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Monthly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(Additions, Adjustments and Disposals)</a:t>
            </a:r>
          </a:p>
          <a:p>
            <a:pPr lvl="1" eaLnBrk="1" hangingPunct="1"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Annual Financial Report Certification (Reconciliation) of SPA Balances (Capital Assets)</a:t>
            </a:r>
          </a:p>
          <a:p>
            <a:pPr lvl="2" eaLnBrk="1" hangingPunct="1">
              <a:buClr>
                <a:srgbClr val="006600"/>
              </a:buClr>
              <a:buFont typeface="Wingdings" pitchFamily="2" charset="2"/>
              <a:buChar char="²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Annual Financial Report Note 2</a:t>
            </a:r>
          </a:p>
          <a:p>
            <a:pPr lvl="2" eaLnBrk="1" hangingPunct="1">
              <a:buClr>
                <a:srgbClr val="006600"/>
              </a:buClr>
              <a:buFont typeface="Wingdings" pitchFamily="2" charset="2"/>
              <a:buChar char="²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Depreciation</a:t>
            </a:r>
          </a:p>
          <a:p>
            <a:pPr lvl="1" eaLnBrk="1" hangingPunct="1"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Annual Inventory Certification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Property Control Asset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sz="2800" b="1" dirty="0">
                <a:latin typeface="Times New Roman" pitchFamily="18" charset="0"/>
              </a:rPr>
              <a:t>Key Information for Property Control to Identify Assets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Times New Roman" pitchFamily="18" charset="0"/>
              </a:rPr>
              <a:t>Purchasing Information. </a:t>
            </a:r>
            <a:r>
              <a:rPr lang="en-US" sz="2400" dirty="0">
                <a:latin typeface="Times New Roman" pitchFamily="18" charset="0"/>
              </a:rPr>
              <a:t>(Physical Data)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Asset Profile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EIS Alternate Account (Comptroller Object Codes)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Description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Purchase Value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Purchase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Dept ID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Capital/Controlled Indicators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Life of Asset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Times New Roman" pitchFamily="18" charset="0"/>
              </a:rPr>
              <a:t>Voucher Information. </a:t>
            </a:r>
            <a:r>
              <a:rPr lang="en-US" sz="2400" dirty="0">
                <a:latin typeface="Times New Roman" pitchFamily="18" charset="0"/>
              </a:rPr>
              <a:t>(Financial Data)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Amount Paid to Vendor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Voucher (Invoice) Date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Voucher Posting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Property Control Asset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en-US" sz="2800" b="1" dirty="0">
                <a:latin typeface="Times New Roman" pitchFamily="18" charset="0"/>
              </a:rPr>
              <a:t>Processing</a:t>
            </a:r>
            <a:r>
              <a:rPr lang="en-US" b="1" dirty="0">
                <a:latin typeface="Times New Roman" pitchFamily="18" charset="0"/>
              </a:rPr>
              <a:t> the Asset</a:t>
            </a:r>
            <a:endParaRPr lang="en-US" dirty="0"/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Combine Physical and Financial data through the EIS Asset Management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Pre - Interface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run control.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Move the data to the Asset Management Consolidation run control for multiple asset lines on a Purchase Order.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Group the physical and financial data lines by tag number and move to the Asset Management Transaction Loader.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Enter the accountability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Dept ID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Asset Management.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Process a Property Acquisition Notice for review by the department for location, description, and serial number confirmation.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¬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Enter in EIS Asset Management the location and any changes on the Property Acquisition Notice submitted by the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Property Control Asset Processing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05" y="1600200"/>
            <a:ext cx="755059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26"/>
          <p:cNvSpPr>
            <a:spLocks noChangeShapeType="1"/>
          </p:cNvSpPr>
          <p:nvPr/>
        </p:nvSpPr>
        <p:spPr bwMode="auto">
          <a:xfrm>
            <a:off x="3834142" y="1840871"/>
            <a:ext cx="115431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 flipH="1">
            <a:off x="3834143" y="2190939"/>
            <a:ext cx="1154316" cy="3349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>
            <a:off x="4191754" y="1840871"/>
            <a:ext cx="79670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3866585" y="5125770"/>
            <a:ext cx="112187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3870357" y="3892990"/>
            <a:ext cx="11181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3870357" y="5687085"/>
            <a:ext cx="11181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2234698" y="2074751"/>
            <a:ext cx="0" cy="1418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2233190" y="2836750"/>
            <a:ext cx="0" cy="1418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2231682" y="3452387"/>
            <a:ext cx="0" cy="1418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2222633" y="4855670"/>
            <a:ext cx="0" cy="1418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2227157" y="4218913"/>
            <a:ext cx="0" cy="1418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Property Control Asset Processing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07" y="1634859"/>
            <a:ext cx="8293100" cy="448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26"/>
          <p:cNvSpPr>
            <a:spLocks noChangeShapeType="1"/>
          </p:cNvSpPr>
          <p:nvPr/>
        </p:nvSpPr>
        <p:spPr bwMode="auto">
          <a:xfrm>
            <a:off x="2806574" y="1946495"/>
            <a:ext cx="102756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 flipH="1">
            <a:off x="3639493" y="2272419"/>
            <a:ext cx="280657" cy="253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26"/>
          <p:cNvSpPr>
            <a:spLocks noChangeShapeType="1"/>
          </p:cNvSpPr>
          <p:nvPr/>
        </p:nvSpPr>
        <p:spPr bwMode="auto">
          <a:xfrm flipV="1">
            <a:off x="3639492" y="2797521"/>
            <a:ext cx="28065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2806574" y="3757189"/>
            <a:ext cx="4436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2806574" y="5693122"/>
            <a:ext cx="4436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5693121" y="5693122"/>
            <a:ext cx="5175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6363077" y="2797521"/>
            <a:ext cx="2912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593411" y="2335792"/>
            <a:ext cx="0" cy="190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528528" y="3248683"/>
            <a:ext cx="0" cy="190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1528528" y="4163083"/>
            <a:ext cx="0" cy="264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1508913" y="5113697"/>
            <a:ext cx="0" cy="2912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  </a:t>
            </a:r>
          </a:p>
        </p:txBody>
      </p:sp>
      <p:pic>
        <p:nvPicPr>
          <p:cNvPr id="4" name="Picture 2" descr="C:\Users\cbluemel\Desktop\_Graphics\_UNTHSC\Rebrand\PPT\UNTHSC_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11071" y="2592857"/>
            <a:ext cx="6641128" cy="9906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253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Slit</vt:lpstr>
      <vt:lpstr>Asset Processing</vt:lpstr>
      <vt:lpstr>Property Control Asset Processing</vt:lpstr>
      <vt:lpstr>Property Control Asset Processing</vt:lpstr>
      <vt:lpstr>Property Control Asset Processing</vt:lpstr>
      <vt:lpstr>Property Control Asset Processing</vt:lpstr>
      <vt:lpstr>Property Control Asset Processing</vt:lpstr>
      <vt:lpstr>PowerPoint Presentation</vt:lpstr>
    </vt:vector>
  </TitlesOfParts>
  <Company>UNT Health Science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cbluemel</dc:creator>
  <cp:lastModifiedBy>The Tim</cp:lastModifiedBy>
  <cp:revision>341</cp:revision>
  <dcterms:created xsi:type="dcterms:W3CDTF">2007-02-05T23:20:45Z</dcterms:created>
  <dcterms:modified xsi:type="dcterms:W3CDTF">2013-05-14T02:12:27Z</dcterms:modified>
</cp:coreProperties>
</file>