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3" r:id="rId2"/>
  </p:sldMasterIdLst>
  <p:notesMasterIdLst>
    <p:notesMasterId r:id="rId18"/>
  </p:notesMasterIdLst>
  <p:handoutMasterIdLst>
    <p:handoutMasterId r:id="rId19"/>
  </p:handoutMasterIdLst>
  <p:sldIdLst>
    <p:sldId id="263" r:id="rId3"/>
    <p:sldId id="267" r:id="rId4"/>
    <p:sldId id="270" r:id="rId5"/>
    <p:sldId id="271" r:id="rId6"/>
    <p:sldId id="272" r:id="rId7"/>
    <p:sldId id="273" r:id="rId8"/>
    <p:sldId id="276" r:id="rId9"/>
    <p:sldId id="275" r:id="rId10"/>
    <p:sldId id="278" r:id="rId11"/>
    <p:sldId id="274" r:id="rId12"/>
    <p:sldId id="277" r:id="rId13"/>
    <p:sldId id="280" r:id="rId14"/>
    <p:sldId id="281" r:id="rId15"/>
    <p:sldId id="282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746"/>
    <a:srgbClr val="1676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4" autoAdjust="0"/>
    <p:restoredTop sz="95322" autoAdjust="0"/>
  </p:normalViewPr>
  <p:slideViewPr>
    <p:cSldViewPr snapToGrid="0">
      <p:cViewPr varScale="1">
        <p:scale>
          <a:sx n="68" d="100"/>
          <a:sy n="68" d="100"/>
        </p:scale>
        <p:origin x="107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7E362-2F52-404E-8786-E3BC6042543F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D957B-20A1-43C7-9587-16C01FD60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21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D23EF-E3F9-AF4F-B553-EAC3453EDB80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FC4CB-3D95-E245-ABFA-3455484C6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7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C4CB-3D95-E245-ABFA-3455484C67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48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www.untsystem.edu/about-us/branding-communication-guide/brand-identity-communications-guide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uidelines - Referenc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385011" y="1581191"/>
            <a:ext cx="112199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Limit presentations to a maximum of 10 slides when possible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Keep presentation</a:t>
            </a:r>
            <a:r>
              <a:rPr lang="en-US" baseline="0" dirty="0">
                <a:latin typeface="Calibri" panose="020F0502020204030204" pitchFamily="34" charset="0"/>
              </a:rPr>
              <a:t> to 20 minutes maximum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aseline="0" dirty="0">
                <a:latin typeface="Calibri" panose="020F0502020204030204" pitchFamily="34" charset="0"/>
              </a:rPr>
              <a:t>Font size between 28-30 pt. minimum</a:t>
            </a:r>
            <a:endParaRPr lang="en-US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Use this standard template with fewer words, larger type</a:t>
            </a:r>
          </a:p>
          <a:p>
            <a:pPr marL="342900" marR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Recommend fonts: Helvetica (sans serif) or Garamond (serif). Be consistent with one font.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Begin with a succinct summary statement on Opening Slide that defines 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>what will be presented and why this is relevant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Simplify data to graphically show the key trend(s) or challenge(s)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high quality graphics and 300 dpi photos</a:t>
            </a:r>
            <a:endParaRPr lang="en-US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Don’t assume that complex data reveals a story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385011" y="431970"/>
            <a:ext cx="9887993" cy="717226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Content Guidelines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83047D-F325-8F47-9A24-745E92E5C9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13B90-7C2C-5D4F-8E83-C2C38A65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F9481-AB2D-E14C-A2E5-D08A21ADF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64823"/>
            <a:ext cx="5181600" cy="3148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44169D-0A2A-BB4A-A6AA-BDFE1AFE5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64823"/>
            <a:ext cx="5181600" cy="31484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1EFA0-2211-B44A-8F4E-46E2E1B11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8326C-0974-894C-8C77-5D82D34F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E53BA-8FB1-6E49-8698-722AEAFB3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1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798F6-EF5F-5A49-B18B-F3947FA46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21373"/>
            <a:ext cx="10515600" cy="7436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567D3-B6B1-0A4B-8C42-A12B13E75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2828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5DCDC6-65BA-AD41-AC33-BAC251A7F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15487"/>
            <a:ext cx="5157787" cy="29848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964FF7-8928-D84F-B167-D03BAF7EE9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2828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FDC176-D44A-EF46-8C06-B12F5636A4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15487"/>
            <a:ext cx="5183188" cy="29848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7447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3AE65-807E-F441-B83D-D90008706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7CF9B1-F2C3-2047-B10D-15640124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F20730-1753-8D4B-93B4-7618F80E9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99A22-8AD6-1042-9E32-030AC4D5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35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AC09F2-7599-CB40-8C87-BADE573D8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D5187A-807A-2D45-BC7B-0FDABFF61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0AC7F-2620-D54C-AD3A-7E5CC82F4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57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75148-B2D4-2546-BCC0-C2C94E241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26562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87412-C7D8-B24C-AB79-B03EF2180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26564"/>
            <a:ext cx="6172200" cy="45145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59CD0A-675C-3240-892D-22D4671C6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88474"/>
            <a:ext cx="3932237" cy="32526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CF5BCA-97BB-504B-A7AE-067D760BB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5641-5C34-A24D-B016-309808B7D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6DFB3-312C-1B40-9A12-4E3B1A79D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99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52AD7-CC08-6747-B537-34896D05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88719"/>
            <a:ext cx="3932237" cy="97318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16B09D-BD3E-324B-960F-E724E76AFF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88719"/>
            <a:ext cx="6172200" cy="46177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4F2683-D3CE-6241-9ED4-F0DB2B71E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9062"/>
            <a:ext cx="3932237" cy="350737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DEABD-B5FE-F148-ABFE-8384AF1A4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CE75F-A1CB-F043-B2EC-A120B5A2A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02FA1-A8F7-1049-8ADC-6F007BCB5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80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CBF02-E663-6B43-9225-7E32F24AF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95040-4014-724C-85C5-F0CE4EC31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DEE85-A649-E542-863C-B5A7507D5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34A10-6725-BA41-B545-CDB40250F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683F2-F804-2446-A2C0-50BDEA5A5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26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E14CDF-2A42-614D-9258-35D20E2970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200512"/>
            <a:ext cx="2628900" cy="4945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6E5925-06A8-A94F-B656-369DB67DD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20040" y="1200512"/>
            <a:ext cx="8252459" cy="4945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106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Guidelines - Referenc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385011" y="1698547"/>
            <a:ext cx="11219935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Include multiyear data when possible and connect the dots with succinct comments in bullet-point form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Last slide is a conclusion, e.g. the significance of what we’ve done, are going to do, recommend as next steps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Include a call to action for questions as part of closing.</a:t>
            </a:r>
          </a:p>
          <a:p>
            <a:pPr marL="342900" marR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Smile, make eye contact, keep your head up</a:t>
            </a:r>
          </a:p>
          <a:p>
            <a:pPr marL="342900" marR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Tell stories, don’t just read slides</a:t>
            </a:r>
            <a:endParaRPr lang="en-US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Additional UNT System style guidelines available online at: </a:t>
            </a:r>
            <a:r>
              <a:rPr lang="en-US" dirty="0">
                <a:latin typeface="Calibri" panose="020F0502020204030204" pitchFamily="34" charset="0"/>
                <a:hlinkClick r:id="rId2"/>
              </a:rPr>
              <a:t>http://www.untsystem.edu/about-us/branding-communication-guide/brand-identity-communications-guide</a:t>
            </a:r>
            <a:r>
              <a:rPr lang="en-US" dirty="0">
                <a:latin typeface="Calibri" panose="020F0502020204030204" pitchFamily="34" charset="0"/>
              </a:rPr>
              <a:t> </a:t>
            </a:r>
          </a:p>
          <a:p>
            <a:pPr fontAlgn="base"/>
            <a:endParaRPr lang="en-US" dirty="0">
              <a:latin typeface="Calibri" panose="020F0502020204030204" pitchFamily="34" charset="0"/>
            </a:endParaRPr>
          </a:p>
          <a:p>
            <a:endParaRPr lang="en-US" sz="3000" dirty="0">
              <a:latin typeface="Calibri" panose="020F0502020204030204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385011" y="431970"/>
            <a:ext cx="9887993" cy="717226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Content Guidelines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02EB92-99CD-F849-8A01-00F9B98270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HS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5528C8-D50F-B046-B0CE-04CBF02BA6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80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HSC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5CC88D-1528-2F4E-9300-E0260FC969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8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HSC Open/Clo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442030-9652-124D-B3D1-4F2744EBC3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46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UNTHSC Open/Clo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B123A9-BE5A-704F-A723-42AF0E8638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D0B89-DD47-FF41-8699-5EB495166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3C43C7-4E22-8F49-A632-FB4A27935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23327-69CA-6C4F-82E6-F7E0B0B66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E2118-A7E4-BC4A-8E97-99BD99E85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B2C65-55E0-F243-869B-EBDBDAD29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6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D5ACF-08C0-D84F-97AB-3144A0203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3AF86-EA23-EC4A-B6A9-68C72205E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F082A-CAB1-1247-B1FC-C6B63B345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19E28-4FAC-E74E-894A-D8FE73097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F7567-1952-DC4A-8CD6-BD98B495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0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814D0-88D2-524C-A559-67F522FC5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31132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3D104-45CE-B74D-BF6E-D3014FA80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9455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6A04D-CE9B-2344-934E-D6195F803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ED1D-4783-F849-8CFE-A7712EC6F30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87FF2-11DF-E744-85B5-1F7016DC5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9A317-CA73-5D4B-900F-5F1888CA7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39F9-F9B4-6F42-8FBB-EEFCBE9A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54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144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711" r:id="rId2"/>
    <p:sldLayoutId id="2147483709" r:id="rId3"/>
    <p:sldLayoutId id="2147483689" r:id="rId4"/>
    <p:sldLayoutId id="2147483690" r:id="rId5"/>
    <p:sldLayoutId id="2147483712" r:id="rId6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1BFE60A-6261-9C41-9A25-D2AD67261CC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ACA5B6-626C-9A41-AB8D-0DBD5292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72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0B3A3A-72B1-0242-980F-C6AEC0856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687758"/>
            <a:ext cx="10515600" cy="3086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325C0-41F4-4B43-AC2F-12765F908B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592524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3ED1D-4783-F849-8CFE-A7712EC6F304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C0782-78C2-D743-B2B9-C2D12B7FFC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592524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BA435-F879-BA43-B311-7882D9CDE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592524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F39F9-F9B4-6F42-8FBB-EEFCBE9A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0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thsc.edu/registrar/" TargetMode="External"/><Relationship Id="rId2" Type="http://schemas.openxmlformats.org/officeDocument/2006/relationships/hyperlink" Target="https://www.unthsc.edu/myhsc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unthsc.edu/student-finance/" TargetMode="External"/><Relationship Id="rId4" Type="http://schemas.openxmlformats.org/officeDocument/2006/relationships/hyperlink" Target="https://www.unthsc.edu/financial-aid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nthsc.edu/financial-aid/" TargetMode="External"/><Relationship Id="rId3" Type="http://schemas.openxmlformats.org/officeDocument/2006/relationships/hyperlink" Target="http://www.unthsc.edu/financial-aid" TargetMode="External"/><Relationship Id="rId7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twitter.com/UNTHSCFinaid" TargetMode="External"/><Relationship Id="rId5" Type="http://schemas.openxmlformats.org/officeDocument/2006/relationships/hyperlink" Target="mailto:scholarships@unthsc.edu" TargetMode="External"/><Relationship Id="rId4" Type="http://schemas.openxmlformats.org/officeDocument/2006/relationships/hyperlink" Target="mailto:finaid@unthsc.edu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E988BDCF-1C0C-3442-8D84-CC99E2BA974E}"/>
              </a:ext>
            </a:extLst>
          </p:cNvPr>
          <p:cNvSpPr txBox="1">
            <a:spLocks/>
          </p:cNvSpPr>
          <p:nvPr/>
        </p:nvSpPr>
        <p:spPr>
          <a:xfrm>
            <a:off x="838200" y="2254649"/>
            <a:ext cx="10817506" cy="28975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Financial Aid Office</a:t>
            </a:r>
            <a:b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3600" b="1" dirty="0">
                <a:solidFill>
                  <a:srgbClr val="253746"/>
                </a:solidFill>
                <a:latin typeface="Helvetica" charset="0"/>
                <a:ea typeface="Helvetica" charset="0"/>
                <a:cs typeface="Helvetica" charset="0"/>
              </a:rPr>
              <a:t>Making Education Possible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253746"/>
                </a:solidFill>
                <a:latin typeface="Helvetica" charset="0"/>
                <a:ea typeface="Helvetica" charset="0"/>
                <a:cs typeface="Helvetica" charset="0"/>
              </a:rPr>
              <a:t>SSC 150</a:t>
            </a:r>
            <a:endParaRPr lang="en-US" sz="3200" b="1" dirty="0">
              <a:solidFill>
                <a:srgbClr val="253746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4C4898B-E8E6-43DC-B767-A38D4ADAB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4777" y="1705825"/>
            <a:ext cx="4171098" cy="381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6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8597493C-FDF9-D14F-9029-6FA69D1D0B78}"/>
              </a:ext>
            </a:extLst>
          </p:cNvPr>
          <p:cNvSpPr txBox="1">
            <a:spLocks/>
          </p:cNvSpPr>
          <p:nvPr/>
        </p:nvSpPr>
        <p:spPr>
          <a:xfrm>
            <a:off x="687247" y="127000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B59EDDEC-1F73-E24D-9F3A-3E7E285BFE21}"/>
              </a:ext>
            </a:extLst>
          </p:cNvPr>
          <p:cNvSpPr txBox="1">
            <a:spLocks/>
          </p:cNvSpPr>
          <p:nvPr/>
        </p:nvSpPr>
        <p:spPr>
          <a:xfrm>
            <a:off x="687247" y="1056640"/>
            <a:ext cx="10817506" cy="5282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b="1" u="sng" dirty="0">
                <a:latin typeface="Arial" charset="0"/>
                <a:cs typeface="Arial" charset="0"/>
                <a:hlinkClick r:id="rId2"/>
              </a:rPr>
              <a:t>Student Portal – Online</a:t>
            </a:r>
            <a:r>
              <a:rPr lang="en-US" sz="2000" b="1" dirty="0">
                <a:latin typeface="Arial" charset="0"/>
                <a:cs typeface="Arial" charset="0"/>
              </a:rPr>
              <a:t>				</a:t>
            </a:r>
            <a:endParaRPr lang="en-US" sz="2000" b="1" u="sng" dirty="0">
              <a:latin typeface="Arial" charset="0"/>
              <a:cs typeface="Arial" charset="0"/>
            </a:endParaRP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Tuition and fees owed – your bill</a:t>
            </a: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Financial aid awarded				</a:t>
            </a: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Holds – What they are and how to remove them</a:t>
            </a: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b="1" dirty="0">
              <a:latin typeface="Arial" charset="0"/>
              <a:cs typeface="Arial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b="1" u="sng" dirty="0">
                <a:latin typeface="Arial" charset="0"/>
                <a:cs typeface="Arial" charset="0"/>
                <a:hlinkClick r:id="rId3"/>
              </a:rPr>
              <a:t>Registrar’s Office</a:t>
            </a:r>
            <a:endParaRPr lang="en-US" sz="2000" b="1" u="sng" dirty="0">
              <a:latin typeface="Arial" charset="0"/>
              <a:cs typeface="Arial" charset="0"/>
            </a:endParaRP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Enrollment</a:t>
            </a: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Verification of enrollment</a:t>
            </a: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Deferment for prior loans</a:t>
            </a: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Health Insurance info</a:t>
            </a:r>
          </a:p>
          <a:p>
            <a:pPr>
              <a:defRPr/>
            </a:pPr>
            <a:endParaRPr lang="en-US" sz="2000" b="1" dirty="0">
              <a:latin typeface="Arial" charset="0"/>
              <a:cs typeface="Arial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b="1" u="sng" dirty="0">
                <a:latin typeface="Arial" charset="0"/>
                <a:cs typeface="Arial" charset="0"/>
                <a:hlinkClick r:id="rId4"/>
              </a:rPr>
              <a:t>Financial Aid Office</a:t>
            </a:r>
            <a:endParaRPr lang="en-US" sz="2000" b="1" u="sng" dirty="0">
              <a:latin typeface="Arial" charset="0"/>
              <a:cs typeface="Arial" charset="0"/>
            </a:endParaRP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Verification of financial aid award</a:t>
            </a: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Applying for scholarships or loans</a:t>
            </a: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Disbursements</a:t>
            </a:r>
          </a:p>
          <a:p>
            <a:pPr lvl="1">
              <a:spcBef>
                <a:spcPct val="0"/>
              </a:spcBef>
              <a:defRPr/>
            </a:pPr>
            <a:endParaRPr lang="en-US" sz="2000" b="1" dirty="0">
              <a:latin typeface="Arial" charset="0"/>
              <a:cs typeface="Arial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b="1" u="sng" dirty="0">
                <a:latin typeface="Arial" charset="0"/>
                <a:cs typeface="Arial" charset="0"/>
                <a:hlinkClick r:id="rId5"/>
              </a:rPr>
              <a:t>Student Financials Office</a:t>
            </a:r>
            <a:endParaRPr lang="en-US" sz="2000" b="1" u="sng" dirty="0">
              <a:latin typeface="Arial" charset="0"/>
              <a:cs typeface="Arial" charset="0"/>
            </a:endParaRP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Actual tuition and fee charges</a:t>
            </a:r>
          </a:p>
          <a:p>
            <a:pPr marL="742950" lvl="1" indent="-28575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Refund questions</a:t>
            </a:r>
          </a:p>
          <a:p>
            <a:pPr>
              <a:lnSpc>
                <a:spcPct val="150000"/>
              </a:lnSpc>
            </a:pPr>
            <a:endParaRPr lang="en-US" sz="28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D1B693-0946-B944-8F41-5FB4DEDF9BDB}"/>
              </a:ext>
            </a:extLst>
          </p:cNvPr>
          <p:cNvSpPr txBox="1">
            <a:spLocks/>
          </p:cNvSpPr>
          <p:nvPr/>
        </p:nvSpPr>
        <p:spPr>
          <a:xfrm>
            <a:off x="687247" y="17272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600" b="1" spc="100" dirty="0">
                <a:solidFill>
                  <a:srgbClr val="253746"/>
                </a:solidFill>
                <a:latin typeface="Helvetica" charset="0"/>
                <a:ea typeface="Helvetica" charset="0"/>
                <a:cs typeface="Helvetica" charset="0"/>
              </a:rPr>
              <a:t>WHERE TO GET INFO</a:t>
            </a:r>
            <a:endParaRPr lang="en-US" sz="3600" b="1" dirty="0">
              <a:solidFill>
                <a:srgbClr val="253746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66736" y="3051616"/>
            <a:ext cx="3205316" cy="646331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Click on the name of each to be taken to their website</a:t>
            </a:r>
          </a:p>
        </p:txBody>
      </p:sp>
    </p:spTree>
    <p:extLst>
      <p:ext uri="{BB962C8B-B14F-4D97-AF65-F5344CB8AC3E}">
        <p14:creationId xmlns:p14="http://schemas.microsoft.com/office/powerpoint/2010/main" val="238317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7087" y="4300334"/>
            <a:ext cx="2061352" cy="1832312"/>
          </a:xfrm>
          <a:prstGeom prst="rect">
            <a:avLst/>
          </a:prstGeom>
        </p:spPr>
      </p:pic>
      <p:sp>
        <p:nvSpPr>
          <p:cNvPr id="2" name="Title 3">
            <a:extLst>
              <a:ext uri="{FF2B5EF4-FFF2-40B4-BE49-F238E27FC236}">
                <a16:creationId xmlns:a16="http://schemas.microsoft.com/office/drawing/2014/main" id="{8597493C-FDF9-D14F-9029-6FA69D1D0B78}"/>
              </a:ext>
            </a:extLst>
          </p:cNvPr>
          <p:cNvSpPr txBox="1">
            <a:spLocks/>
          </p:cNvSpPr>
          <p:nvPr/>
        </p:nvSpPr>
        <p:spPr>
          <a:xfrm>
            <a:off x="687247" y="127000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B59EDDEC-1F73-E24D-9F3A-3E7E285BFE21}"/>
              </a:ext>
            </a:extLst>
          </p:cNvPr>
          <p:cNvSpPr txBox="1">
            <a:spLocks/>
          </p:cNvSpPr>
          <p:nvPr/>
        </p:nvSpPr>
        <p:spPr>
          <a:xfrm>
            <a:off x="687247" y="1056640"/>
            <a:ext cx="10817506" cy="5282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8788" indent="-457200">
              <a:buFont typeface="Arial" pitchFamily="34" charset="0"/>
              <a:buChar char="•"/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Familiarize yourself with our website</a:t>
            </a:r>
          </a:p>
          <a:p>
            <a:pPr lvl="1">
              <a:defRPr/>
            </a:pPr>
            <a:r>
              <a:rPr lang="en-US" sz="2400" b="1" dirty="0">
                <a:solidFill>
                  <a:srgbClr val="253746"/>
                </a:solidFill>
                <a:latin typeface="Arial" pitchFamily="34" charset="0"/>
                <a:cs typeface="Arial" pitchFamily="34" charset="0"/>
                <a:hlinkClick r:id="rId3"/>
              </a:rPr>
              <a:t>http://www.unthsc.edu/financial-aid</a:t>
            </a:r>
            <a:endParaRPr lang="en-US" sz="2400" b="1" dirty="0">
              <a:solidFill>
                <a:srgbClr val="253746"/>
              </a:solidFill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458788" indent="-45720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Read your e-mails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Primary form of contact with you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subject line will have: UNTHSC Financial Aid: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Add our email address to your “safe list” so it does not filter into junk/spam folder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b="1" dirty="0">
                <a:solidFill>
                  <a:srgbClr val="253746"/>
                </a:solidFill>
                <a:latin typeface="Arial" pitchFamily="34" charset="0"/>
                <a:cs typeface="Arial" pitchFamily="34" charset="0"/>
                <a:hlinkClick r:id="rId4"/>
              </a:rPr>
              <a:t>finaid@unthsc.edu </a:t>
            </a:r>
            <a:endParaRPr lang="en-US" sz="2400" b="1" dirty="0">
              <a:solidFill>
                <a:srgbClr val="253746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b="1" dirty="0">
                <a:solidFill>
                  <a:srgbClr val="253746"/>
                </a:solidFill>
                <a:latin typeface="Arial" pitchFamily="34" charset="0"/>
                <a:cs typeface="Arial" pitchFamily="34" charset="0"/>
                <a:hlinkClick r:id="rId5"/>
              </a:rPr>
              <a:t>scholarships@unthsc.edu </a:t>
            </a:r>
            <a:endParaRPr lang="en-US" sz="2400" b="1" dirty="0">
              <a:solidFill>
                <a:srgbClr val="253746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b="1" dirty="0">
                <a:solidFill>
                  <a:srgbClr val="253746"/>
                </a:solidFill>
                <a:latin typeface="Arial" pitchFamily="34" charset="0"/>
                <a:cs typeface="Arial" pitchFamily="34" charset="0"/>
              </a:rPr>
              <a:t>Phone# 817-735-2626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b="1" dirty="0">
                <a:solidFill>
                  <a:srgbClr val="253746"/>
                </a:solidFill>
                <a:latin typeface="Arial" pitchFamily="34" charset="0"/>
                <a:cs typeface="Arial" pitchFamily="34" charset="0"/>
              </a:rPr>
              <a:t>Fax# 817-735-0448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400" b="1" dirty="0">
                <a:solidFill>
                  <a:srgbClr val="253746"/>
                </a:solidFill>
                <a:latin typeface="Arial" pitchFamily="34" charset="0"/>
                <a:cs typeface="Arial" pitchFamily="34" charset="0"/>
              </a:rPr>
              <a:t>Twitter: </a:t>
            </a:r>
            <a:r>
              <a:rPr lang="en-US" sz="2400" b="1" dirty="0">
                <a:solidFill>
                  <a:srgbClr val="253746"/>
                </a:solidFill>
                <a:latin typeface="Arial" pitchFamily="34" charset="0"/>
                <a:cs typeface="Arial" pitchFamily="34" charset="0"/>
                <a:hlinkClick r:id="rId6"/>
              </a:rPr>
              <a:t>@</a:t>
            </a:r>
            <a:r>
              <a:rPr lang="en-US" sz="2400" b="1" dirty="0" err="1">
                <a:solidFill>
                  <a:srgbClr val="253746"/>
                </a:solidFill>
                <a:latin typeface="Arial" pitchFamily="34" charset="0"/>
                <a:cs typeface="Arial" pitchFamily="34" charset="0"/>
                <a:hlinkClick r:id="rId6"/>
              </a:rPr>
              <a:t>UNTHSCFinaid</a:t>
            </a:r>
            <a:endParaRPr lang="en-US" sz="2400" b="1" dirty="0">
              <a:solidFill>
                <a:srgbClr val="253746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28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D1B693-0946-B944-8F41-5FB4DEDF9BDB}"/>
              </a:ext>
            </a:extLst>
          </p:cNvPr>
          <p:cNvSpPr txBox="1">
            <a:spLocks/>
          </p:cNvSpPr>
          <p:nvPr/>
        </p:nvSpPr>
        <p:spPr>
          <a:xfrm>
            <a:off x="687247" y="17272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600" b="1" spc="100" dirty="0">
                <a:solidFill>
                  <a:srgbClr val="253746"/>
                </a:solidFill>
                <a:latin typeface="Helvetica" charset="0"/>
                <a:ea typeface="Helvetica" charset="0"/>
                <a:cs typeface="Helvetica" charset="0"/>
              </a:rPr>
              <a:t>STAYING CONNECTED</a:t>
            </a:r>
            <a:endParaRPr lang="en-US" sz="3600" b="1" dirty="0">
              <a:solidFill>
                <a:srgbClr val="253746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ED6BB9-7AD1-43BE-BA89-05F32CB139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59862" y="5335757"/>
            <a:ext cx="565391" cy="54393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52746" y="3704955"/>
            <a:ext cx="47481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Speak with a Financial Aid Counselor through </a:t>
            </a:r>
            <a:r>
              <a:rPr lang="en-US" sz="2800" b="1" dirty="0">
                <a:hlinkClick r:id="rId8"/>
              </a:rPr>
              <a:t>LIVE CHAT </a:t>
            </a:r>
            <a:r>
              <a:rPr lang="en-US" sz="2800" b="1" dirty="0"/>
              <a:t>on our website</a:t>
            </a:r>
          </a:p>
        </p:txBody>
      </p:sp>
    </p:spTree>
    <p:extLst>
      <p:ext uri="{BB962C8B-B14F-4D97-AF65-F5344CB8AC3E}">
        <p14:creationId xmlns:p14="http://schemas.microsoft.com/office/powerpoint/2010/main" val="393935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8597493C-FDF9-D14F-9029-6FA69D1D0B78}"/>
              </a:ext>
            </a:extLst>
          </p:cNvPr>
          <p:cNvSpPr txBox="1">
            <a:spLocks/>
          </p:cNvSpPr>
          <p:nvPr/>
        </p:nvSpPr>
        <p:spPr>
          <a:xfrm>
            <a:off x="687247" y="127000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B59EDDEC-1F73-E24D-9F3A-3E7E285BFE21}"/>
              </a:ext>
            </a:extLst>
          </p:cNvPr>
          <p:cNvSpPr txBox="1">
            <a:spLocks/>
          </p:cNvSpPr>
          <p:nvPr/>
        </p:nvSpPr>
        <p:spPr>
          <a:xfrm>
            <a:off x="687247" y="1188720"/>
            <a:ext cx="10817506" cy="51409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/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 have a mortgage and children and the federal loan amount is not enough for living expenses, can it be adjusted?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the FAFSA grad plus loan something that students take in order to pay for their education or is FAFSA typically enough? Particularly for Texas residents</a:t>
            </a: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What’s the best way to budget money so one can pay off loans in most efficient manner?</a:t>
            </a: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D1B693-0946-B944-8F41-5FB4DEDF9BDB}"/>
              </a:ext>
            </a:extLst>
          </p:cNvPr>
          <p:cNvSpPr txBox="1">
            <a:spLocks/>
          </p:cNvSpPr>
          <p:nvPr/>
        </p:nvSpPr>
        <p:spPr>
          <a:xfrm>
            <a:off x="687247" y="17272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600" b="1" spc="100" dirty="0">
                <a:solidFill>
                  <a:srgbClr val="253746"/>
                </a:solidFill>
                <a:latin typeface="Helvetica" charset="0"/>
                <a:ea typeface="Helvetica" charset="0"/>
                <a:cs typeface="Helvetica" charset="0"/>
              </a:rPr>
              <a:t>QUESTIONS</a:t>
            </a:r>
            <a:endParaRPr lang="en-US" sz="3600" b="1" dirty="0">
              <a:solidFill>
                <a:srgbClr val="253746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68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8597493C-FDF9-D14F-9029-6FA69D1D0B78}"/>
              </a:ext>
            </a:extLst>
          </p:cNvPr>
          <p:cNvSpPr txBox="1">
            <a:spLocks/>
          </p:cNvSpPr>
          <p:nvPr/>
        </p:nvSpPr>
        <p:spPr>
          <a:xfrm>
            <a:off x="687247" y="127000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B59EDDEC-1F73-E24D-9F3A-3E7E285BFE21}"/>
              </a:ext>
            </a:extLst>
          </p:cNvPr>
          <p:cNvSpPr txBox="1">
            <a:spLocks/>
          </p:cNvSpPr>
          <p:nvPr/>
        </p:nvSpPr>
        <p:spPr>
          <a:xfrm>
            <a:off x="687247" y="1188720"/>
            <a:ext cx="10817506" cy="51409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Are there any financial need-based scholarships available and will they be renewed each year? How are scholarships applied to students accounts?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When can I start speaking to someone about financial aid?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Are you able to return any amount that is not used from a loan borrowed? </a:t>
            </a: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D1B693-0946-B944-8F41-5FB4DEDF9BDB}"/>
              </a:ext>
            </a:extLst>
          </p:cNvPr>
          <p:cNvSpPr txBox="1">
            <a:spLocks/>
          </p:cNvSpPr>
          <p:nvPr/>
        </p:nvSpPr>
        <p:spPr>
          <a:xfrm>
            <a:off x="687247" y="17272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600" b="1" spc="100" dirty="0">
                <a:solidFill>
                  <a:srgbClr val="253746"/>
                </a:solidFill>
                <a:latin typeface="Helvetica" charset="0"/>
                <a:ea typeface="Helvetica" charset="0"/>
                <a:cs typeface="Helvetica" charset="0"/>
              </a:rPr>
              <a:t>QUESTIONS</a:t>
            </a:r>
            <a:endParaRPr lang="en-US" sz="3600" b="1" dirty="0">
              <a:solidFill>
                <a:srgbClr val="253746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72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8597493C-FDF9-D14F-9029-6FA69D1D0B78}"/>
              </a:ext>
            </a:extLst>
          </p:cNvPr>
          <p:cNvSpPr txBox="1">
            <a:spLocks/>
          </p:cNvSpPr>
          <p:nvPr/>
        </p:nvSpPr>
        <p:spPr>
          <a:xfrm>
            <a:off x="687247" y="127000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B59EDDEC-1F73-E24D-9F3A-3E7E285BFE21}"/>
              </a:ext>
            </a:extLst>
          </p:cNvPr>
          <p:cNvSpPr txBox="1">
            <a:spLocks/>
          </p:cNvSpPr>
          <p:nvPr/>
        </p:nvSpPr>
        <p:spPr>
          <a:xfrm>
            <a:off x="687247" y="1188720"/>
            <a:ext cx="10817506" cy="51409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is the average debt that students graduate with? </a:t>
            </a: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D1B693-0946-B944-8F41-5FB4DEDF9BDB}"/>
              </a:ext>
            </a:extLst>
          </p:cNvPr>
          <p:cNvSpPr txBox="1">
            <a:spLocks/>
          </p:cNvSpPr>
          <p:nvPr/>
        </p:nvSpPr>
        <p:spPr>
          <a:xfrm>
            <a:off x="687247" y="17272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600" b="1" spc="100" dirty="0">
                <a:solidFill>
                  <a:srgbClr val="253746"/>
                </a:solidFill>
                <a:latin typeface="Helvetica" charset="0"/>
                <a:ea typeface="Helvetica" charset="0"/>
                <a:cs typeface="Helvetica" charset="0"/>
              </a:rPr>
              <a:t>QUESTIONS</a:t>
            </a:r>
            <a:endParaRPr lang="en-US" sz="3600" b="1" dirty="0">
              <a:solidFill>
                <a:srgbClr val="253746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70FAB9-29B5-4101-9DF4-ABDB2CFB4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246" y="1711960"/>
            <a:ext cx="7666645" cy="299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17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15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8597493C-FDF9-D14F-9029-6FA69D1D0B78}"/>
              </a:ext>
            </a:extLst>
          </p:cNvPr>
          <p:cNvSpPr txBox="1">
            <a:spLocks/>
          </p:cNvSpPr>
          <p:nvPr/>
        </p:nvSpPr>
        <p:spPr>
          <a:xfrm>
            <a:off x="687247" y="127000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B59EDDEC-1F73-E24D-9F3A-3E7E285BFE21}"/>
              </a:ext>
            </a:extLst>
          </p:cNvPr>
          <p:cNvSpPr txBox="1">
            <a:spLocks/>
          </p:cNvSpPr>
          <p:nvPr/>
        </p:nvSpPr>
        <p:spPr>
          <a:xfrm>
            <a:off x="687247" y="1656080"/>
            <a:ext cx="10817506" cy="43586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 sure to complete the 2021-2022 FAFSA</a:t>
            </a:r>
          </a:p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(will cover summer 2021/fall 2021/spring 2022)</a:t>
            </a:r>
          </a:p>
          <a:p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Every year, we expect to import new FAFSA data for the upcoming aid year in late April/early May.</a:t>
            </a:r>
          </a:p>
          <a:p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Initial award notices go out in early/mid-May.</a:t>
            </a:r>
          </a:p>
          <a:p>
            <a:pPr>
              <a:lnSpc>
                <a:spcPct val="150000"/>
              </a:lnSpc>
            </a:pPr>
            <a:endParaRPr lang="en-US" sz="28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D1B693-0946-B944-8F41-5FB4DEDF9BDB}"/>
              </a:ext>
            </a:extLst>
          </p:cNvPr>
          <p:cNvSpPr txBox="1">
            <a:spLocks/>
          </p:cNvSpPr>
          <p:nvPr/>
        </p:nvSpPr>
        <p:spPr>
          <a:xfrm>
            <a:off x="687247" y="17272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600" b="1" spc="100" dirty="0">
                <a:solidFill>
                  <a:srgbClr val="253746"/>
                </a:solidFill>
                <a:latin typeface="Helvetica" charset="0"/>
                <a:ea typeface="Helvetica" charset="0"/>
                <a:cs typeface="Helvetica" charset="0"/>
              </a:rPr>
              <a:t>WHEN WILL I BE AWARDED</a:t>
            </a:r>
            <a:endParaRPr lang="en-US" sz="3600" b="1" dirty="0">
              <a:solidFill>
                <a:srgbClr val="253746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25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8597493C-FDF9-D14F-9029-6FA69D1D0B78}"/>
              </a:ext>
            </a:extLst>
          </p:cNvPr>
          <p:cNvSpPr txBox="1">
            <a:spLocks/>
          </p:cNvSpPr>
          <p:nvPr/>
        </p:nvSpPr>
        <p:spPr>
          <a:xfrm>
            <a:off x="687247" y="127000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B59EDDEC-1F73-E24D-9F3A-3E7E285BFE21}"/>
              </a:ext>
            </a:extLst>
          </p:cNvPr>
          <p:cNvSpPr txBox="1">
            <a:spLocks/>
          </p:cNvSpPr>
          <p:nvPr/>
        </p:nvSpPr>
        <p:spPr>
          <a:xfrm>
            <a:off x="687247" y="1158240"/>
            <a:ext cx="10817506" cy="50596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Scholarships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General Scholarship Application (December-March)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Check website for updated outside opportunities</a:t>
            </a:r>
          </a:p>
          <a:p>
            <a:pPr lvl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Grants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Determined by FAFSA submission date and EFC</a:t>
            </a:r>
          </a:p>
          <a:p>
            <a:pPr lvl="1"/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Work Study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Available to students that have room in budget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Your responsibility to find a job (website, department, etc.)</a:t>
            </a:r>
          </a:p>
          <a:p>
            <a:pPr lvl="1"/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Loans</a:t>
            </a:r>
          </a:p>
          <a:p>
            <a:pPr>
              <a:lnSpc>
                <a:spcPct val="150000"/>
              </a:lnSpc>
            </a:pPr>
            <a:endParaRPr lang="en-US" sz="28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D1B693-0946-B944-8F41-5FB4DEDF9BDB}"/>
              </a:ext>
            </a:extLst>
          </p:cNvPr>
          <p:cNvSpPr txBox="1">
            <a:spLocks/>
          </p:cNvSpPr>
          <p:nvPr/>
        </p:nvSpPr>
        <p:spPr>
          <a:xfrm>
            <a:off x="687247" y="17272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600" b="1" spc="100" dirty="0">
                <a:solidFill>
                  <a:srgbClr val="253746"/>
                </a:solidFill>
                <a:latin typeface="Helvetica" charset="0"/>
                <a:ea typeface="Helvetica" charset="0"/>
                <a:cs typeface="Helvetica" charset="0"/>
              </a:rPr>
              <a:t>TYPES OF AID</a:t>
            </a:r>
            <a:endParaRPr lang="en-US" sz="3600" b="1" dirty="0">
              <a:solidFill>
                <a:srgbClr val="253746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97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8597493C-FDF9-D14F-9029-6FA69D1D0B78}"/>
              </a:ext>
            </a:extLst>
          </p:cNvPr>
          <p:cNvSpPr txBox="1">
            <a:spLocks/>
          </p:cNvSpPr>
          <p:nvPr/>
        </p:nvSpPr>
        <p:spPr>
          <a:xfrm>
            <a:off x="687247" y="127000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B59EDDEC-1F73-E24D-9F3A-3E7E285BFE21}"/>
              </a:ext>
            </a:extLst>
          </p:cNvPr>
          <p:cNvSpPr txBox="1">
            <a:spLocks/>
          </p:cNvSpPr>
          <p:nvPr/>
        </p:nvSpPr>
        <p:spPr>
          <a:xfrm>
            <a:off x="687247" y="1188720"/>
            <a:ext cx="10817506" cy="51409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Unsubsidized Loans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—4.30% fixed interest rate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Federal Loan fees from each disbursement of 1.057%.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We can only award up to your cost of attendance (COA) per year.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ALL AID will be split evenly among your terms each year.  If you attend fall/spring it’s split in half; summer/fall/spring it’s split into 3rds.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Check our website for other loan options if not awarded up to COA</a:t>
            </a:r>
          </a:p>
          <a:p>
            <a:pPr algn="ctr"/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PLAN AHEAD FOR EXTRA EXPENSES BETWEEN TERMS!!</a:t>
            </a:r>
            <a:endParaRPr lang="en-US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28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D1B693-0946-B944-8F41-5FB4DEDF9BDB}"/>
              </a:ext>
            </a:extLst>
          </p:cNvPr>
          <p:cNvSpPr txBox="1">
            <a:spLocks/>
          </p:cNvSpPr>
          <p:nvPr/>
        </p:nvSpPr>
        <p:spPr>
          <a:xfrm>
            <a:off x="687247" y="17272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600" b="1" spc="100" dirty="0">
                <a:solidFill>
                  <a:srgbClr val="253746"/>
                </a:solidFill>
                <a:latin typeface="Helvetica" charset="0"/>
                <a:ea typeface="Helvetica" charset="0"/>
                <a:cs typeface="Helvetica" charset="0"/>
              </a:rPr>
              <a:t>LOAN INFO</a:t>
            </a:r>
            <a:endParaRPr lang="en-US" sz="3600" b="1" dirty="0">
              <a:solidFill>
                <a:srgbClr val="253746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44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8597493C-FDF9-D14F-9029-6FA69D1D0B78}"/>
              </a:ext>
            </a:extLst>
          </p:cNvPr>
          <p:cNvSpPr txBox="1">
            <a:spLocks/>
          </p:cNvSpPr>
          <p:nvPr/>
        </p:nvSpPr>
        <p:spPr>
          <a:xfrm>
            <a:off x="687247" y="127000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B59EDDEC-1F73-E24D-9F3A-3E7E285BFE21}"/>
              </a:ext>
            </a:extLst>
          </p:cNvPr>
          <p:cNvSpPr txBox="1">
            <a:spLocks/>
          </p:cNvSpPr>
          <p:nvPr/>
        </p:nvSpPr>
        <p:spPr>
          <a:xfrm>
            <a:off x="687247" y="1168400"/>
            <a:ext cx="10817506" cy="52222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28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D1B693-0946-B944-8F41-5FB4DEDF9BDB}"/>
              </a:ext>
            </a:extLst>
          </p:cNvPr>
          <p:cNvSpPr txBox="1">
            <a:spLocks/>
          </p:cNvSpPr>
          <p:nvPr/>
        </p:nvSpPr>
        <p:spPr>
          <a:xfrm>
            <a:off x="687247" y="17272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600" b="1" spc="100" dirty="0">
                <a:solidFill>
                  <a:srgbClr val="253746"/>
                </a:solidFill>
                <a:latin typeface="Helvetica" charset="0"/>
                <a:ea typeface="Helvetica" charset="0"/>
                <a:cs typeface="Helvetica" charset="0"/>
              </a:rPr>
              <a:t>ONLINE RESOURCES</a:t>
            </a:r>
            <a:endParaRPr lang="en-US" sz="3600" b="1" dirty="0">
              <a:solidFill>
                <a:srgbClr val="253746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832468-DB80-41E8-AA39-AA88D8779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681" y="1375213"/>
            <a:ext cx="5208637" cy="48086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44887" y="2456081"/>
            <a:ext cx="2801183" cy="132343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Our homepage: we post important updates here and the most looked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295635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8597493C-FDF9-D14F-9029-6FA69D1D0B78}"/>
              </a:ext>
            </a:extLst>
          </p:cNvPr>
          <p:cNvSpPr txBox="1">
            <a:spLocks/>
          </p:cNvSpPr>
          <p:nvPr/>
        </p:nvSpPr>
        <p:spPr>
          <a:xfrm>
            <a:off x="687247" y="127000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B59EDDEC-1F73-E24D-9F3A-3E7E285BFE21}"/>
              </a:ext>
            </a:extLst>
          </p:cNvPr>
          <p:cNvSpPr txBox="1">
            <a:spLocks/>
          </p:cNvSpPr>
          <p:nvPr/>
        </p:nvSpPr>
        <p:spPr>
          <a:xfrm>
            <a:off x="687247" y="1178169"/>
            <a:ext cx="10817506" cy="5143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28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D1B693-0946-B944-8F41-5FB4DEDF9BDB}"/>
              </a:ext>
            </a:extLst>
          </p:cNvPr>
          <p:cNvSpPr txBox="1">
            <a:spLocks/>
          </p:cNvSpPr>
          <p:nvPr/>
        </p:nvSpPr>
        <p:spPr>
          <a:xfrm>
            <a:off x="687247" y="17272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600" b="1" spc="100" dirty="0">
                <a:solidFill>
                  <a:srgbClr val="253746"/>
                </a:solidFill>
                <a:latin typeface="Helvetica" charset="0"/>
                <a:ea typeface="Helvetica" charset="0"/>
                <a:cs typeface="Helvetica" charset="0"/>
              </a:rPr>
              <a:t>ONLINE RESOURCES</a:t>
            </a:r>
            <a:endParaRPr lang="en-US" sz="3600" b="1" dirty="0">
              <a:solidFill>
                <a:srgbClr val="253746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4699FF-A6EE-4FF1-A317-BF4537476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211" y="1177165"/>
            <a:ext cx="5525578" cy="51445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34063" y="2800851"/>
            <a:ext cx="2536724" cy="120032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This is a quick step by step to go over the Financial Aid process for incoming students.</a:t>
            </a:r>
          </a:p>
        </p:txBody>
      </p:sp>
    </p:spTree>
    <p:extLst>
      <p:ext uri="{BB962C8B-B14F-4D97-AF65-F5344CB8AC3E}">
        <p14:creationId xmlns:p14="http://schemas.microsoft.com/office/powerpoint/2010/main" val="122371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8597493C-FDF9-D14F-9029-6FA69D1D0B78}"/>
              </a:ext>
            </a:extLst>
          </p:cNvPr>
          <p:cNvSpPr txBox="1">
            <a:spLocks/>
          </p:cNvSpPr>
          <p:nvPr/>
        </p:nvSpPr>
        <p:spPr>
          <a:xfrm>
            <a:off x="687247" y="127000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B59EDDEC-1F73-E24D-9F3A-3E7E285BFE21}"/>
              </a:ext>
            </a:extLst>
          </p:cNvPr>
          <p:cNvSpPr txBox="1">
            <a:spLocks/>
          </p:cNvSpPr>
          <p:nvPr/>
        </p:nvSpPr>
        <p:spPr>
          <a:xfrm>
            <a:off x="687247" y="1186961"/>
            <a:ext cx="10817506" cy="51171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D1B693-0946-B944-8F41-5FB4DEDF9BDB}"/>
              </a:ext>
            </a:extLst>
          </p:cNvPr>
          <p:cNvSpPr txBox="1">
            <a:spLocks/>
          </p:cNvSpPr>
          <p:nvPr/>
        </p:nvSpPr>
        <p:spPr>
          <a:xfrm>
            <a:off x="687247" y="17272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600" b="1" spc="100" dirty="0">
                <a:solidFill>
                  <a:srgbClr val="253746"/>
                </a:solidFill>
                <a:latin typeface="Helvetica" charset="0"/>
                <a:ea typeface="Helvetica" charset="0"/>
                <a:cs typeface="Helvetica" charset="0"/>
              </a:rPr>
              <a:t>ONLINE RESOURCES</a:t>
            </a:r>
            <a:endParaRPr lang="en-US" sz="3600" b="1" dirty="0">
              <a:solidFill>
                <a:srgbClr val="253746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785" y="4823042"/>
            <a:ext cx="5702710" cy="1477328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Each program is given a Cost of Attendance for the year. This includes tuition, fees, along with other expenses (see chart to the right).  Numbers for 2021-2022 will be updated in April/May 2021, but you can use the 2020-2021 cost as an estimate for now.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3E4935-0D70-4E3F-BAC3-6627DBBFA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486" y="1186961"/>
            <a:ext cx="5743575" cy="3276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2C99DDF-CFE3-4FFA-B270-E567A6647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3710" y="1637152"/>
            <a:ext cx="4725505" cy="358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77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8597493C-FDF9-D14F-9029-6FA69D1D0B78}"/>
              </a:ext>
            </a:extLst>
          </p:cNvPr>
          <p:cNvSpPr txBox="1">
            <a:spLocks/>
          </p:cNvSpPr>
          <p:nvPr/>
        </p:nvSpPr>
        <p:spPr>
          <a:xfrm>
            <a:off x="687247" y="127000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B59EDDEC-1F73-E24D-9F3A-3E7E285BFE21}"/>
              </a:ext>
            </a:extLst>
          </p:cNvPr>
          <p:cNvSpPr txBox="1">
            <a:spLocks/>
          </p:cNvSpPr>
          <p:nvPr/>
        </p:nvSpPr>
        <p:spPr>
          <a:xfrm>
            <a:off x="687247" y="1270001"/>
            <a:ext cx="10817506" cy="50428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28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D1B693-0946-B944-8F41-5FB4DEDF9BDB}"/>
              </a:ext>
            </a:extLst>
          </p:cNvPr>
          <p:cNvSpPr txBox="1">
            <a:spLocks/>
          </p:cNvSpPr>
          <p:nvPr/>
        </p:nvSpPr>
        <p:spPr>
          <a:xfrm>
            <a:off x="687247" y="17272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600" b="1" spc="100" dirty="0">
                <a:solidFill>
                  <a:srgbClr val="253746"/>
                </a:solidFill>
                <a:latin typeface="Helvetica" charset="0"/>
                <a:ea typeface="Helvetica" charset="0"/>
                <a:cs typeface="Helvetica" charset="0"/>
              </a:rPr>
              <a:t>ONLINE RESOURCES</a:t>
            </a:r>
            <a:endParaRPr lang="en-US" sz="3600" b="1" dirty="0">
              <a:solidFill>
                <a:srgbClr val="253746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2F9077-1E76-45A5-9220-30B6A7949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387" y="1270001"/>
            <a:ext cx="5924568" cy="44067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93806" y="2792361"/>
            <a:ext cx="3215149" cy="2031325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This page contains all the links and forms you need in one place. </a:t>
            </a:r>
          </a:p>
          <a:p>
            <a:endParaRPr lang="en-US" b="1" dirty="0"/>
          </a:p>
          <a:p>
            <a:r>
              <a:rPr lang="en-US" b="1" dirty="0"/>
              <a:t>We also have military links as well as other helpful county/city related resources.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C237DCE-AE28-46C8-8EB5-CC0320B7C6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5415" y="1860076"/>
            <a:ext cx="2620197" cy="372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42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8597493C-FDF9-D14F-9029-6FA69D1D0B78}"/>
              </a:ext>
            </a:extLst>
          </p:cNvPr>
          <p:cNvSpPr txBox="1">
            <a:spLocks/>
          </p:cNvSpPr>
          <p:nvPr/>
        </p:nvSpPr>
        <p:spPr>
          <a:xfrm>
            <a:off x="687247" y="127000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B59EDDEC-1F73-E24D-9F3A-3E7E285BFE21}"/>
              </a:ext>
            </a:extLst>
          </p:cNvPr>
          <p:cNvSpPr txBox="1">
            <a:spLocks/>
          </p:cNvSpPr>
          <p:nvPr/>
        </p:nvSpPr>
        <p:spPr>
          <a:xfrm>
            <a:off x="687247" y="1270001"/>
            <a:ext cx="10817506" cy="50428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en-US" sz="2800" b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D1B693-0946-B944-8F41-5FB4DEDF9BDB}"/>
              </a:ext>
            </a:extLst>
          </p:cNvPr>
          <p:cNvSpPr txBox="1">
            <a:spLocks/>
          </p:cNvSpPr>
          <p:nvPr/>
        </p:nvSpPr>
        <p:spPr>
          <a:xfrm>
            <a:off x="687247" y="172721"/>
            <a:ext cx="10817506" cy="8839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3600" b="1" spc="100" dirty="0">
                <a:solidFill>
                  <a:srgbClr val="253746"/>
                </a:solidFill>
                <a:latin typeface="Helvetica" charset="0"/>
                <a:ea typeface="Helvetica" charset="0"/>
                <a:cs typeface="Helvetica" charset="0"/>
              </a:rPr>
              <a:t>ONLINE RESOURCES</a:t>
            </a:r>
            <a:endParaRPr lang="en-US" sz="3600" b="1" dirty="0">
              <a:solidFill>
                <a:srgbClr val="253746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9D7AD5-D918-4CEE-9DAD-ED65F1427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604" y="1303170"/>
            <a:ext cx="4873978" cy="34063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800B2B-E139-4C60-A9B2-CD09E1D27C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583" y="1233660"/>
            <a:ext cx="2557368" cy="30147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50610" y="4394768"/>
            <a:ext cx="3215149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This page contains all financial resources in one place</a:t>
            </a:r>
          </a:p>
          <a:p>
            <a:endParaRPr lang="en-US" b="1" dirty="0"/>
          </a:p>
          <a:p>
            <a:r>
              <a:rPr lang="en-US" b="1" dirty="0"/>
              <a:t>We also have military links as well as other helpful county/city related resources.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2D21E5F-B799-48D4-B713-58AC9F6320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22" y="4063218"/>
            <a:ext cx="57245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84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BOR Template - 09.16.16" id="{EA2903A9-FE61-472C-9F4C-3C0060019213}" vid="{EC28813E-255C-469A-B259-56CC48310B34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UNT System Template[1]</Template>
  <TotalTime>3187</TotalTime>
  <Words>499</Words>
  <Application>Microsoft Office PowerPoint</Application>
  <PresentationFormat>Widescreen</PresentationFormat>
  <Paragraphs>100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Helvetica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Taylor, Charles</dc:creator>
  <cp:lastModifiedBy>Lazarky, Oscar</cp:lastModifiedBy>
  <cp:revision>149</cp:revision>
  <cp:lastPrinted>2017-09-01T19:12:51Z</cp:lastPrinted>
  <dcterms:created xsi:type="dcterms:W3CDTF">2017-07-25T22:13:05Z</dcterms:created>
  <dcterms:modified xsi:type="dcterms:W3CDTF">2021-04-06T15:42:21Z</dcterms:modified>
</cp:coreProperties>
</file>