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2"/>
  </p:notesMasterIdLst>
  <p:handoutMasterIdLst>
    <p:handoutMasterId r:id="rId13"/>
  </p:handoutMasterIdLst>
  <p:sldIdLst>
    <p:sldId id="341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28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853E"/>
    <a:srgbClr val="007233"/>
    <a:srgbClr val="FFFF00"/>
    <a:srgbClr val="FF66FF"/>
    <a:srgbClr val="33CAFF"/>
    <a:srgbClr val="FF99CC"/>
    <a:srgbClr val="FCEA04"/>
    <a:srgbClr val="00EA6A"/>
    <a:srgbClr val="AD0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87" autoAdjust="0"/>
  </p:normalViewPr>
  <p:slideViewPr>
    <p:cSldViewPr snapToGrid="0">
      <p:cViewPr>
        <p:scale>
          <a:sx n="80" d="100"/>
          <a:sy n="80" d="100"/>
        </p:scale>
        <p:origin x="-78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7F22546-B4B6-4490-AADD-A02573A5F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33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AE6402F-0591-442E-A7A9-F7D7B223F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90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FE8E50-C0F2-44F2-9799-7B851520004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6402F-0591-442E-A7A9-F7D7B223FE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F843BB-BD12-4193-B376-972CB920B8B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332627" y="2198670"/>
            <a:ext cx="8478747" cy="117149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Tahoma" charset="0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41576" y="5337313"/>
            <a:ext cx="4174433" cy="815423"/>
          </a:xfrm>
          <a:effectLst/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4631637" y="2494722"/>
            <a:ext cx="4174433" cy="2829339"/>
          </a:xfrm>
          <a:effectLst/>
        </p:spPr>
        <p:txBody>
          <a:bodyPr anchor="b"/>
          <a:lstStyle>
            <a:lvl1pPr>
              <a:defRPr sz="3600" b="1">
                <a:solidFill>
                  <a:srgbClr val="00853E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26" name="Picture 2" descr="C:\Users\cbluemel\Desktop\_Graphics\_UNTHSC\Rebrand\PPT\UNTHSC_Logo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11071" y="1082556"/>
            <a:ext cx="6641128" cy="990634"/>
          </a:xfrm>
          <a:prstGeom prst="rect">
            <a:avLst/>
          </a:prstGeom>
          <a:noFill/>
        </p:spPr>
      </p:pic>
      <p:pic>
        <p:nvPicPr>
          <p:cNvPr id="1027" name="Picture 3" descr="C:\Users\cbluemel\Desktop\_Graphics\_UNTHSC\Rebrand\PPT\Aerila_Campus_FtWorth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" y="2315817"/>
            <a:ext cx="3845892" cy="384589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45183-FE3C-4938-9B77-7EC6E36A6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825" y="274638"/>
            <a:ext cx="6080125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D92CF-9520-48A0-9AD8-D22DECD16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7338" indent="-287338">
              <a:defRPr/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C47C7-6040-4170-BFB7-E3E4EA3AC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0072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B3BC5-4C99-45ED-8DBD-D10C54838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600200"/>
            <a:ext cx="407035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600200"/>
            <a:ext cx="407035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A4663-DF93-44E9-8D1C-DF524AD30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369D9-5500-49E5-B6CD-1277354CC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E8B17-8AC9-448E-BD4C-8F4F3C463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FA309-D183-4FAE-A3AB-C5BB7AA1A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6452D-226A-441D-9374-4111D3112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05144-A803-4BE1-9875-85EF2FC82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0"/>
            <a:ext cx="9144000" cy="15001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latin typeface="Tahoma" charset="0"/>
            </a:endParaRPr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77825" y="274638"/>
            <a:ext cx="8458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600200"/>
            <a:ext cx="82931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9275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effectLst/>
                <a:latin typeface="Tahoma" charset="0"/>
              </a:defRPr>
            </a:lvl1pPr>
          </a:lstStyle>
          <a:p>
            <a:pPr>
              <a:defRPr/>
            </a:pPr>
            <a:fld id="{03792156-F05B-41C4-AD9C-EF8597219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428108"/>
            <a:ext cx="7304926" cy="123290"/>
          </a:xfrm>
          <a:prstGeom prst="rect">
            <a:avLst/>
          </a:prstGeom>
          <a:solidFill>
            <a:srgbClr val="00853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2050" name="Picture 2" descr="C:\Users\cbluemel\Desktop\_Graphics\_UNTHSC\Rebrand\PPT\UNTHSC_Logo_white.pn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188846" y="6444518"/>
            <a:ext cx="1600196" cy="238696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EA6A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EA6A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EA6A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EA6A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lr>
          <a:srgbClr val="007233"/>
        </a:buClr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233"/>
        </a:buClr>
        <a:buChar char="•"/>
        <a:defRPr sz="2800">
          <a:solidFill>
            <a:schemeClr val="accent4">
              <a:lumMod val="10000"/>
            </a:schemeClr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233"/>
        </a:buClr>
        <a:buChar char="•"/>
        <a:defRPr sz="2400">
          <a:solidFill>
            <a:schemeClr val="accent4">
              <a:lumMod val="10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233"/>
        </a:buClr>
        <a:buChar char="•"/>
        <a:defRPr sz="2000">
          <a:solidFill>
            <a:schemeClr val="accent4">
              <a:lumMod val="10000"/>
            </a:schemeClr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233"/>
        </a:buClr>
        <a:buChar char="•"/>
        <a:defRPr sz="2000">
          <a:solidFill>
            <a:schemeClr val="accent4">
              <a:lumMod val="10000"/>
            </a:schemeClr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527395" y="3133493"/>
            <a:ext cx="4371278" cy="1945241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MHA </a:t>
            </a:r>
            <a:r>
              <a:rPr lang="en-US" dirty="0" smtClean="0"/>
              <a:t>Internships 2013</a:t>
            </a:r>
            <a:endParaRPr lang="pl-PL" sz="2400" i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  </a:t>
            </a:r>
          </a:p>
        </p:txBody>
      </p:sp>
      <p:pic>
        <p:nvPicPr>
          <p:cNvPr id="4" name="Picture 2" descr="C:\Users\cbluemel\Desktop\_Graphics\_UNTHSC\Rebrand\PPT\UNTHSC_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11071" y="2592857"/>
            <a:ext cx="6641128" cy="99063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4" y="339969"/>
            <a:ext cx="8449653" cy="1077668"/>
          </a:xfrm>
        </p:spPr>
        <p:txBody>
          <a:bodyPr/>
          <a:lstStyle/>
          <a:p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Kent </a:t>
            </a:r>
            <a:r>
              <a:rPr lang="en-US" sz="4000" b="1" dirty="0" err="1" smtClean="0">
                <a:latin typeface="Calibri" pitchFamily="34" charset="0"/>
                <a:cs typeface="Calibri" pitchFamily="34" charset="0"/>
              </a:rPr>
              <a:t>Palamore</a:t>
            </a: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40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600" i="1" dirty="0">
                <a:latin typeface="Calibri" pitchFamily="34" charset="0"/>
                <a:cs typeface="Calibri" pitchFamily="34" charset="0"/>
              </a:rPr>
              <a:t>Preceptor: Terri </a:t>
            </a:r>
            <a:r>
              <a:rPr lang="en-US" sz="2600" i="1" dirty="0" err="1">
                <a:latin typeface="Calibri" pitchFamily="34" charset="0"/>
                <a:cs typeface="Calibri" pitchFamily="34" charset="0"/>
              </a:rPr>
              <a:t>Nuss</a:t>
            </a:r>
            <a:r>
              <a:rPr lang="en-US" sz="2600" i="1" dirty="0">
                <a:latin typeface="Calibri" pitchFamily="34" charset="0"/>
                <a:cs typeface="Calibri" pitchFamily="34" charset="0"/>
              </a:rPr>
              <a:t>, MS, MBA, VP of Patient Centeredness 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93700" y="1600199"/>
            <a:ext cx="4070350" cy="470095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Major Project:</a:t>
            </a:r>
          </a:p>
          <a:p>
            <a:pPr marL="0" indent="0">
              <a:buNone/>
            </a:pPr>
            <a:r>
              <a:rPr lang="en-US" sz="2000" b="1" i="1" dirty="0" smtClean="0"/>
              <a:t>Noise Project</a:t>
            </a:r>
          </a:p>
          <a:p>
            <a:pPr marL="285750" indent="-227013"/>
            <a:r>
              <a:rPr lang="en-US" sz="1600" dirty="0" smtClean="0"/>
              <a:t>Reviewed </a:t>
            </a:r>
            <a:r>
              <a:rPr lang="en-US" sz="1600" dirty="0"/>
              <a:t>data to identify the root cause of noise-related complaints</a:t>
            </a:r>
          </a:p>
          <a:p>
            <a:pPr marL="285750" indent="-227013"/>
            <a:r>
              <a:rPr lang="en-US" sz="1600" dirty="0" smtClean="0"/>
              <a:t>Compared </a:t>
            </a:r>
            <a:r>
              <a:rPr lang="en-US" sz="1600" dirty="0"/>
              <a:t>units with high PG and HCAHPS scores to units with low scores and determine key differences</a:t>
            </a:r>
          </a:p>
          <a:p>
            <a:pPr marL="285750" indent="-227013"/>
            <a:r>
              <a:rPr lang="en-US" sz="1600" dirty="0" smtClean="0"/>
              <a:t>Developed </a:t>
            </a:r>
            <a:r>
              <a:rPr lang="en-US" sz="1600" dirty="0"/>
              <a:t>potential intervention and implementation strategies that can be applied to a pilot site</a:t>
            </a:r>
          </a:p>
          <a:p>
            <a:pPr marL="285750" indent="-227013"/>
            <a:r>
              <a:rPr lang="en-US" sz="1600" dirty="0" smtClean="0"/>
              <a:t>Be </a:t>
            </a:r>
            <a:r>
              <a:rPr lang="en-US" sz="1600" dirty="0"/>
              <a:t>able to apply findings to other across the system</a:t>
            </a:r>
          </a:p>
          <a:p>
            <a:pPr marL="285750" indent="-227013"/>
            <a:r>
              <a:rPr lang="en-US" sz="1600" dirty="0" smtClean="0"/>
              <a:t>Develop </a:t>
            </a:r>
            <a:r>
              <a:rPr lang="en-US" sz="1600" dirty="0"/>
              <a:t>a leader’s diagnostic toolkit 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600" dirty="0">
                <a:solidFill>
                  <a:srgbClr val="000000"/>
                </a:solidFill>
              </a:rPr>
              <a:t>Identify opportunities for improvement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600" dirty="0">
                <a:solidFill>
                  <a:srgbClr val="000000"/>
                </a:solidFill>
              </a:rPr>
              <a:t>System to prioritize which sources they should address first</a:t>
            </a:r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400" b="1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" r="9030"/>
          <a:stretch/>
        </p:blipFill>
        <p:spPr>
          <a:xfrm rot="16200000">
            <a:off x="5020730" y="2456306"/>
            <a:ext cx="4020371" cy="2743201"/>
          </a:xfrm>
        </p:spPr>
      </p:pic>
      <p:pic>
        <p:nvPicPr>
          <p:cNvPr id="5" name="Picture 4" descr="BHCS logo.gif"/>
          <p:cNvPicPr>
            <a:picLocks noChangeAspect="1"/>
          </p:cNvPicPr>
          <p:nvPr/>
        </p:nvPicPr>
        <p:blipFill rotWithShape="1">
          <a:blip r:embed="rId4"/>
          <a:srcRect t="9610" b="8312"/>
          <a:stretch/>
        </p:blipFill>
        <p:spPr>
          <a:xfrm>
            <a:off x="5902570" y="5838092"/>
            <a:ext cx="2256692" cy="926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Shilpa Chhadwa</a:t>
            </a:r>
            <a:br>
              <a:rPr lang="en-US" sz="40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600" b="1" i="1" dirty="0" smtClean="0">
                <a:latin typeface="Calibri" pitchFamily="34" charset="0"/>
                <a:cs typeface="Calibri" pitchFamily="34" charset="0"/>
              </a:rPr>
              <a:t>Preceptor: Jim </a:t>
            </a:r>
            <a:r>
              <a:rPr lang="en-US" sz="2600" b="1" i="1" dirty="0">
                <a:latin typeface="Calibri" pitchFamily="34" charset="0"/>
                <a:cs typeface="Calibri" pitchFamily="34" charset="0"/>
              </a:rPr>
              <a:t>Walton, DO, </a:t>
            </a:r>
            <a:r>
              <a:rPr lang="en-US" sz="2600" b="1" i="1" dirty="0" smtClean="0">
                <a:latin typeface="Calibri" pitchFamily="34" charset="0"/>
                <a:cs typeface="Calibri" pitchFamily="34" charset="0"/>
              </a:rPr>
              <a:t>MBA, President </a:t>
            </a:r>
            <a:r>
              <a:rPr lang="en-US" sz="2600" b="1" i="1" dirty="0">
                <a:latin typeface="Calibri" pitchFamily="34" charset="0"/>
                <a:cs typeface="Calibri" pitchFamily="34" charset="0"/>
              </a:rPr>
              <a:t>&amp; CEO 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447" y="1600199"/>
            <a:ext cx="5045200" cy="4848101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/>
              <a:t>Major Projects:</a:t>
            </a:r>
          </a:p>
          <a:p>
            <a:pPr lvl="0"/>
            <a:r>
              <a:rPr lang="en-US" sz="1600" b="1" i="1" dirty="0" smtClean="0"/>
              <a:t>Development </a:t>
            </a:r>
            <a:r>
              <a:rPr lang="en-US" sz="1600" b="1" i="1" dirty="0"/>
              <a:t>of GAPN </a:t>
            </a:r>
            <a:r>
              <a:rPr lang="en-US" sz="1600" b="1" i="1" dirty="0" smtClean="0"/>
              <a:t>ACO</a:t>
            </a:r>
            <a:endParaRPr lang="en-US" sz="1600" b="1" i="1" dirty="0"/>
          </a:p>
          <a:p>
            <a:pPr lvl="0"/>
            <a:r>
              <a:rPr lang="en-US" sz="1600" b="1" i="1" dirty="0"/>
              <a:t>ACO </a:t>
            </a:r>
            <a:r>
              <a:rPr lang="en-US" sz="1600" b="1" i="1" dirty="0" smtClean="0"/>
              <a:t>Coordinator</a:t>
            </a:r>
            <a:endParaRPr lang="en-US" sz="1600" dirty="0" smtClean="0"/>
          </a:p>
          <a:p>
            <a:pPr lvl="1">
              <a:buFont typeface="Arial Narrow" pitchFamily="34" charset="0"/>
              <a:buChar char="–"/>
            </a:pPr>
            <a:r>
              <a:rPr lang="en-US" sz="1300" dirty="0" smtClean="0"/>
              <a:t>Researched </a:t>
            </a:r>
            <a:r>
              <a:rPr lang="en-US" sz="1300" dirty="0"/>
              <a:t>the requirements and developmental needs related to ACO approval by CMS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300" dirty="0" smtClean="0"/>
              <a:t>Development of a new LLC and its related agreements/contracts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300" dirty="0" smtClean="0"/>
              <a:t>Development of job descriptions for the LLC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300" dirty="0" smtClean="0"/>
              <a:t>Development of the organizational governance and management structure 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300" dirty="0" smtClean="0"/>
              <a:t>Developed </a:t>
            </a:r>
            <a:r>
              <a:rPr lang="en-US" sz="1300" dirty="0"/>
              <a:t>the overall ACO Project structure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300" dirty="0" smtClean="0"/>
              <a:t>Attended </a:t>
            </a:r>
            <a:r>
              <a:rPr lang="en-US" sz="1300" dirty="0"/>
              <a:t>strategy, IT, Development, Recruitment and Care Coordination staff meetings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300" dirty="0" smtClean="0"/>
              <a:t>Ensured </a:t>
            </a:r>
            <a:r>
              <a:rPr lang="en-US" sz="1300" dirty="0"/>
              <a:t>that all application deadlines for ACO approval are met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300" dirty="0" smtClean="0"/>
              <a:t>Budget analysis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300" dirty="0" smtClean="0"/>
              <a:t>Supported </a:t>
            </a:r>
            <a:r>
              <a:rPr lang="en-US" sz="1300" dirty="0"/>
              <a:t>the Genesis ACO Membership Recruitment &amp; Support staff during both the recruitment and operational phases of the </a:t>
            </a:r>
            <a:r>
              <a:rPr lang="en-US" sz="1300" dirty="0" smtClean="0"/>
              <a:t>ACO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300" dirty="0" smtClean="0"/>
              <a:t>Supported </a:t>
            </a:r>
            <a:r>
              <a:rPr lang="en-US" sz="1300" dirty="0"/>
              <a:t>the Genesis ACO Care Coordination staff in the development of the Care Coordination Software and operations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300" dirty="0" smtClean="0"/>
              <a:t>Supported </a:t>
            </a:r>
            <a:r>
              <a:rPr lang="en-US" sz="1300" dirty="0"/>
              <a:t>the Genesis ACO Health IT staff in the development and operations of the ACO IT activities</a:t>
            </a:r>
          </a:p>
          <a:p>
            <a:pPr lvl="1">
              <a:buFont typeface="Arial Narrow" pitchFamily="34" charset="0"/>
              <a:buChar char="–"/>
            </a:pPr>
            <a:endParaRPr lang="en-US" sz="1400" dirty="0"/>
          </a:p>
          <a:p>
            <a:pPr lvl="1">
              <a:buFont typeface="Arial Narrow" pitchFamily="34" charset="0"/>
              <a:buChar char="–"/>
            </a:pPr>
            <a:endParaRPr lang="en-US" sz="14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29792" y="2581117"/>
            <a:ext cx="4070350" cy="2652222"/>
          </a:xfrm>
        </p:spPr>
      </p:pic>
      <p:pic>
        <p:nvPicPr>
          <p:cNvPr id="3074" name="Picture 2" descr="http://www.genesisdocs.org/images/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16"/>
          <a:stretch/>
        </p:blipFill>
        <p:spPr bwMode="auto">
          <a:xfrm>
            <a:off x="5938856" y="6073032"/>
            <a:ext cx="2730131" cy="55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21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Garrett Boland</a:t>
            </a:r>
            <a:br>
              <a:rPr lang="en-US" sz="40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600" i="1" dirty="0">
                <a:latin typeface="Calibri" pitchFamily="34" charset="0"/>
                <a:cs typeface="Calibri" pitchFamily="34" charset="0"/>
              </a:rPr>
              <a:t>Preceptor: </a:t>
            </a:r>
            <a:r>
              <a:rPr lang="en-US" sz="2600" i="1" dirty="0" smtClean="0">
                <a:latin typeface="Calibri" pitchFamily="34" charset="0"/>
                <a:cs typeface="Calibri" pitchFamily="34" charset="0"/>
              </a:rPr>
              <a:t> John Christensen, Senior Analyst</a:t>
            </a:r>
            <a:endParaRPr lang="en-US" sz="4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576" y="2110839"/>
            <a:ext cx="4070350" cy="3648694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/>
              <a:t>Major </a:t>
            </a:r>
            <a:r>
              <a:rPr lang="en-US" sz="2400" b="1" u="sng" dirty="0" smtClean="0"/>
              <a:t>Projects:</a:t>
            </a:r>
            <a:endParaRPr lang="en-US" sz="2400" b="1" u="sng" dirty="0"/>
          </a:p>
          <a:p>
            <a:pPr marL="284163" indent="-228600"/>
            <a:r>
              <a:rPr lang="en-US" sz="1600" b="1" i="1" dirty="0" smtClean="0"/>
              <a:t>Ad Hoc Reporting</a:t>
            </a:r>
            <a:endParaRPr lang="en-US" sz="1600" b="1" i="1" dirty="0"/>
          </a:p>
          <a:p>
            <a:pPr marL="746125" lvl="1">
              <a:buFont typeface="Arial Narrow" pitchFamily="34" charset="0"/>
              <a:buChar char="–"/>
            </a:pPr>
            <a:r>
              <a:rPr lang="en-US" sz="1600" dirty="0"/>
              <a:t>Patient targeting in Walgreen</a:t>
            </a:r>
            <a:r>
              <a:rPr lang="en-US" altLang="en-US" sz="1600" dirty="0"/>
              <a:t>’</a:t>
            </a:r>
            <a:r>
              <a:rPr lang="en-US" sz="1600" dirty="0"/>
              <a:t>s hospitals</a:t>
            </a:r>
          </a:p>
          <a:p>
            <a:pPr marL="746125" lvl="1">
              <a:buFont typeface="Arial Narrow" pitchFamily="34" charset="0"/>
              <a:buChar char="–"/>
            </a:pPr>
            <a:r>
              <a:rPr lang="en-US" sz="1600" dirty="0"/>
              <a:t>Late patient eligibility reports</a:t>
            </a:r>
          </a:p>
          <a:p>
            <a:pPr marL="746125" lvl="1">
              <a:buFont typeface="Arial Narrow" pitchFamily="34" charset="0"/>
              <a:buChar char="–"/>
            </a:pPr>
            <a:r>
              <a:rPr lang="en-US" sz="1600" dirty="0"/>
              <a:t>Improving patient targeting reports</a:t>
            </a:r>
          </a:p>
          <a:p>
            <a:pPr marL="284163" indent="-228600"/>
            <a:r>
              <a:rPr lang="en-US" sz="1600" b="1" i="1" dirty="0"/>
              <a:t>CCTP - PAC (Community Based Care Transitions Program – Post Acute Care)Transfer Survey follow-up calls</a:t>
            </a:r>
          </a:p>
          <a:p>
            <a:pPr marL="284163" indent="-228600"/>
            <a:r>
              <a:rPr lang="en-US" sz="1600" b="1" i="1" dirty="0"/>
              <a:t>Completed various PDF forms for Loopback Navigator and INTERACT (Interventions to Reduce Acute Care Transfers)</a:t>
            </a:r>
          </a:p>
          <a:p>
            <a:pPr marL="284163" indent="-228600"/>
            <a:r>
              <a:rPr lang="en-US" sz="1600" b="1" i="1" dirty="0" smtClean="0"/>
              <a:t>Help desk support</a:t>
            </a:r>
            <a:endParaRPr lang="en-US" sz="1600" b="1" i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7039" y="5990342"/>
            <a:ext cx="2217913" cy="86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2"/>
          <a:stretch/>
        </p:blipFill>
        <p:spPr>
          <a:xfrm>
            <a:off x="5723906" y="1852551"/>
            <a:ext cx="2819453" cy="4091048"/>
          </a:xfrm>
        </p:spPr>
      </p:pic>
    </p:spTree>
    <p:extLst>
      <p:ext uri="{BB962C8B-B14F-4D97-AF65-F5344CB8AC3E}">
        <p14:creationId xmlns:p14="http://schemas.microsoft.com/office/powerpoint/2010/main" val="20205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Karyssa Bowers</a:t>
            </a:r>
            <a:br>
              <a:rPr lang="en-US" sz="40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600" i="1" dirty="0">
                <a:latin typeface="Calibri" pitchFamily="34" charset="0"/>
                <a:cs typeface="Calibri" pitchFamily="34" charset="0"/>
              </a:rPr>
              <a:t>Preceptor: Natalie </a:t>
            </a:r>
            <a:r>
              <a:rPr lang="en-US" sz="2600" i="1" dirty="0" smtClean="0">
                <a:latin typeface="Calibri" pitchFamily="34" charset="0"/>
                <a:cs typeface="Calibri" pitchFamily="34" charset="0"/>
              </a:rPr>
              <a:t>Wilkins, Plus ACO-Director 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2020708"/>
            <a:ext cx="4070350" cy="3919390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/>
              <a:t>Major </a:t>
            </a:r>
            <a:r>
              <a:rPr lang="en-US" sz="2400" b="1" u="sng" dirty="0" smtClean="0"/>
              <a:t>Projects:</a:t>
            </a:r>
            <a:endParaRPr lang="en-US" sz="2400" b="1" u="sng" dirty="0"/>
          </a:p>
          <a:p>
            <a:r>
              <a:rPr lang="en-US" sz="1600" b="1" i="1" dirty="0" smtClean="0"/>
              <a:t>Weighted </a:t>
            </a:r>
            <a:r>
              <a:rPr lang="en-US" sz="1600" b="1" i="1" dirty="0"/>
              <a:t>Ranking Project</a:t>
            </a:r>
          </a:p>
          <a:p>
            <a:r>
              <a:rPr lang="en-US" sz="1600" b="1" i="1" dirty="0"/>
              <a:t>Preferred Provider Process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600" dirty="0"/>
              <a:t>Applicant Provider Process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600" dirty="0"/>
              <a:t>Alignment of ACO patients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600" dirty="0"/>
              <a:t>Preferred Provider Executive Packet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600" dirty="0"/>
              <a:t>Geographic Barrier Project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600" dirty="0"/>
              <a:t>Quality Data Tracking (CASPER, </a:t>
            </a:r>
            <a:r>
              <a:rPr lang="en-US" sz="1600" dirty="0" err="1"/>
              <a:t>ERehab</a:t>
            </a:r>
            <a:r>
              <a:rPr lang="en-US" sz="1600" dirty="0"/>
              <a:t>, UDS, Hospice Compare, </a:t>
            </a:r>
            <a:r>
              <a:rPr lang="en-US" sz="1600" dirty="0" err="1"/>
              <a:t>Deyta</a:t>
            </a:r>
            <a:r>
              <a:rPr lang="en-US" sz="1600" dirty="0"/>
              <a:t>)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600" dirty="0"/>
              <a:t> Preferred Provider/ Applicant Provider Claims Reporting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600" dirty="0"/>
              <a:t>Hospital ECIN Reports 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600" dirty="0"/>
              <a:t>Hospital Placement Reports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"/>
          <a:stretch/>
        </p:blipFill>
        <p:spPr>
          <a:xfrm>
            <a:off x="5887198" y="2078182"/>
            <a:ext cx="2722412" cy="3998348"/>
          </a:xfrm>
        </p:spPr>
      </p:pic>
      <p:pic>
        <p:nvPicPr>
          <p:cNvPr id="6" name="Picture 5"/>
          <p:cNvPicPr/>
          <p:nvPr/>
        </p:nvPicPr>
        <p:blipFill rotWithShape="1">
          <a:blip r:embed="rId3"/>
          <a:srcRect l="78613" t="80662" r="15269" b="13451"/>
          <a:stretch/>
        </p:blipFill>
        <p:spPr bwMode="auto">
          <a:xfrm>
            <a:off x="6217979" y="6076530"/>
            <a:ext cx="1608881" cy="7466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62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0"/>
            <a:ext cx="8458062" cy="1417638"/>
          </a:xfrm>
        </p:spPr>
        <p:txBody>
          <a:bodyPr/>
          <a:lstStyle/>
          <a:p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Alexis </a:t>
            </a:r>
            <a:r>
              <a:rPr lang="en-US" sz="4000" b="1" dirty="0">
                <a:latin typeface="Calibri" pitchFamily="34" charset="0"/>
                <a:cs typeface="Calibri" pitchFamily="34" charset="0"/>
              </a:rPr>
              <a:t>Hunter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sz="2600" i="1" dirty="0" smtClean="0">
                <a:latin typeface="Calibri" pitchFamily="34" charset="0"/>
                <a:cs typeface="Calibri" pitchFamily="34" charset="0"/>
              </a:rPr>
              <a:t>Preceptor: Lewis </a:t>
            </a:r>
            <a:r>
              <a:rPr lang="en-US" sz="2600" i="1" dirty="0">
                <a:latin typeface="Calibri" pitchFamily="34" charset="0"/>
                <a:cs typeface="Calibri" pitchFamily="34" charset="0"/>
              </a:rPr>
              <a:t>Garrison, MSA, HSA, </a:t>
            </a:r>
            <a:r>
              <a:rPr lang="en-US" sz="2600" i="1" dirty="0" smtClean="0">
                <a:latin typeface="Calibri" pitchFamily="34" charset="0"/>
                <a:cs typeface="Calibri" pitchFamily="34" charset="0"/>
              </a:rPr>
              <a:t>Med, Practice </a:t>
            </a:r>
            <a:r>
              <a:rPr lang="en-US" sz="2600" i="1" dirty="0">
                <a:latin typeface="Calibri" pitchFamily="34" charset="0"/>
                <a:cs typeface="Calibri" pitchFamily="34" charset="0"/>
              </a:rPr>
              <a:t>Operations Manager </a:t>
            </a:r>
            <a:r>
              <a:rPr lang="en-US" sz="2600" i="1" dirty="0" smtClean="0">
                <a:latin typeface="Calibri" pitchFamily="34" charset="0"/>
                <a:cs typeface="Calibri" pitchFamily="34" charset="0"/>
              </a:rPr>
              <a:t>II</a:t>
            </a:r>
            <a:endParaRPr lang="en-US" sz="26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699" y="1744222"/>
            <a:ext cx="4831444" cy="4539344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Major Projects:</a:t>
            </a:r>
            <a:endParaRPr lang="en-US" sz="2400" b="1" u="sng" dirty="0"/>
          </a:p>
          <a:p>
            <a:pPr marL="347663"/>
            <a:r>
              <a:rPr lang="en-US" sz="1500" b="1" i="1" dirty="0"/>
              <a:t>Developed Fire Escape Plan for Compliance </a:t>
            </a:r>
          </a:p>
          <a:p>
            <a:pPr marL="347663"/>
            <a:r>
              <a:rPr lang="en-US" sz="1500" b="1" i="1" dirty="0"/>
              <a:t>Patient Registration Observation and Project Proposal: Front Office Success</a:t>
            </a:r>
          </a:p>
          <a:p>
            <a:pPr marL="347663"/>
            <a:r>
              <a:rPr lang="en-US" sz="1500" b="1" i="1" dirty="0"/>
              <a:t>Developed Electronic Floor Plan to Study Patient Flow </a:t>
            </a:r>
          </a:p>
          <a:p>
            <a:pPr marL="347663"/>
            <a:r>
              <a:rPr lang="en-US" sz="1500" b="1" i="1" dirty="0"/>
              <a:t>Scheduled Interviews for Non-Clinical &amp; Clinical Candidates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500" dirty="0"/>
              <a:t>Active Involvement in Interviews</a:t>
            </a:r>
          </a:p>
          <a:p>
            <a:pPr marL="347663"/>
            <a:r>
              <a:rPr lang="en-US" sz="1500" b="1" i="1" dirty="0"/>
              <a:t>Accompanied Clinical Supervisor on Compliance Site Visit at BFMC Midlothian</a:t>
            </a:r>
          </a:p>
          <a:p>
            <a:pPr marL="347663"/>
            <a:r>
              <a:rPr lang="en-US" sz="1500" b="1" i="1" dirty="0"/>
              <a:t>Observed  Management Meeting and Staff Meeting</a:t>
            </a:r>
          </a:p>
          <a:p>
            <a:pPr marL="347663"/>
            <a:r>
              <a:rPr lang="en-US" sz="1500" b="1" i="1" dirty="0"/>
              <a:t>Created Database for Medical Supply Inventory</a:t>
            </a:r>
          </a:p>
          <a:p>
            <a:pPr marL="347663"/>
            <a:r>
              <a:rPr lang="en-US" sz="1500" b="1" i="1" dirty="0"/>
              <a:t>Exposed to Accounts Payable Overview and Organization</a:t>
            </a:r>
          </a:p>
          <a:p>
            <a:pPr lvl="1">
              <a:buFont typeface="Arial Narrow" pitchFamily="34" charset="0"/>
              <a:buChar char="–"/>
            </a:pPr>
            <a:r>
              <a:rPr lang="en-US" sz="1500" dirty="0"/>
              <a:t>Audited and Reconciled Invoices for Financial Assurance </a:t>
            </a:r>
          </a:p>
          <a:p>
            <a:pPr marL="347663"/>
            <a:r>
              <a:rPr lang="en-US" sz="1500" b="1" i="1" dirty="0"/>
              <a:t>Audited  Employee Time Entry (Baylor Attendance Policy</a:t>
            </a:r>
            <a:r>
              <a:rPr lang="en-US" sz="1500" b="1" i="1" dirty="0" smtClean="0"/>
              <a:t>)</a:t>
            </a:r>
            <a:endParaRPr lang="en-US" sz="1500" b="1" i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5"/>
          <a:stretch/>
        </p:blipFill>
        <p:spPr>
          <a:xfrm>
            <a:off x="5644561" y="1923803"/>
            <a:ext cx="2743403" cy="3801700"/>
          </a:xfrm>
        </p:spPr>
      </p:pic>
      <p:pic>
        <p:nvPicPr>
          <p:cNvPr id="6" name="Picture 5" descr="BHCS logo.gif"/>
          <p:cNvPicPr>
            <a:picLocks noChangeAspect="1"/>
          </p:cNvPicPr>
          <p:nvPr/>
        </p:nvPicPr>
        <p:blipFill rotWithShape="1">
          <a:blip r:embed="rId3"/>
          <a:srcRect t="9610" b="8312"/>
          <a:stretch/>
        </p:blipFill>
        <p:spPr>
          <a:xfrm>
            <a:off x="5887917" y="5820505"/>
            <a:ext cx="2256692" cy="9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8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Chelsea Hart</a:t>
            </a:r>
            <a:br>
              <a:rPr lang="en-US" sz="40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600" i="1" dirty="0" smtClean="0">
                <a:latin typeface="Calibri" pitchFamily="34" charset="0"/>
                <a:cs typeface="Calibri" pitchFamily="34" charset="0"/>
              </a:rPr>
              <a:t>Preceptor: </a:t>
            </a:r>
            <a:r>
              <a:rPr lang="en-US" sz="2600" i="1" dirty="0" smtClean="0"/>
              <a:t>Joseph </a:t>
            </a:r>
            <a:r>
              <a:rPr lang="en-US" sz="2600" i="1" dirty="0" err="1" smtClean="0"/>
              <a:t>DeLeon</a:t>
            </a:r>
            <a:r>
              <a:rPr lang="en-US" sz="2600" i="1" dirty="0" smtClean="0"/>
              <a:t>, President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699" y="1778329"/>
            <a:ext cx="4154549" cy="4456217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/>
              <a:t>Major Projects:</a:t>
            </a:r>
          </a:p>
          <a:p>
            <a:pPr marL="0" indent="0">
              <a:buNone/>
            </a:pPr>
            <a:r>
              <a:rPr lang="en-US" sz="2000" b="1" i="1" dirty="0" smtClean="0"/>
              <a:t>Tier </a:t>
            </a:r>
            <a:r>
              <a:rPr lang="en-US" sz="2000" b="1" i="1" dirty="0"/>
              <a:t>II Observations</a:t>
            </a:r>
          </a:p>
          <a:p>
            <a:pPr marL="339725" lvl="1"/>
            <a:r>
              <a:rPr lang="en-US" sz="1600" dirty="0"/>
              <a:t>Employees observe other employees </a:t>
            </a:r>
            <a:r>
              <a:rPr lang="en-US" sz="1600" dirty="0" smtClean="0"/>
              <a:t>to ensure </a:t>
            </a:r>
            <a:r>
              <a:rPr lang="en-US" sz="1600" dirty="0"/>
              <a:t>they are following the correct procedures of the hospital </a:t>
            </a:r>
          </a:p>
          <a:p>
            <a:pPr marL="339725" lvl="1"/>
            <a:r>
              <a:rPr lang="en-US" sz="1600" dirty="0"/>
              <a:t>The specific procedures include</a:t>
            </a:r>
          </a:p>
          <a:p>
            <a:pPr marL="688975" lvl="2" indent="-225425">
              <a:buFont typeface="Arial Narrow" pitchFamily="34" charset="0"/>
              <a:buChar char="–"/>
            </a:pPr>
            <a:r>
              <a:rPr lang="en-US" sz="1600" dirty="0"/>
              <a:t>Patient Identification</a:t>
            </a:r>
          </a:p>
          <a:p>
            <a:pPr marL="688975" lvl="2" indent="-225425">
              <a:buFont typeface="Arial Narrow" pitchFamily="34" charset="0"/>
              <a:buChar char="–"/>
            </a:pPr>
            <a:r>
              <a:rPr lang="en-US" sz="1600" dirty="0"/>
              <a:t>Hand Hygiene</a:t>
            </a:r>
          </a:p>
          <a:p>
            <a:pPr marL="688975" lvl="2" indent="-225425">
              <a:buFont typeface="Arial Narrow" pitchFamily="34" charset="0"/>
              <a:buChar char="–"/>
            </a:pPr>
            <a:r>
              <a:rPr lang="en-US" sz="1600" dirty="0"/>
              <a:t>Time Outs During Surgery</a:t>
            </a:r>
          </a:p>
          <a:p>
            <a:pPr marL="339725" lvl="1"/>
            <a:r>
              <a:rPr lang="en-US" sz="1600" dirty="0"/>
              <a:t>C</a:t>
            </a:r>
            <a:r>
              <a:rPr lang="en-US" sz="1600" dirty="0" smtClean="0"/>
              <a:t>ollected </a:t>
            </a:r>
            <a:r>
              <a:rPr lang="en-US" sz="1600" dirty="0"/>
              <a:t>the data from employees and </a:t>
            </a:r>
            <a:r>
              <a:rPr lang="en-US" sz="1600" dirty="0" smtClean="0"/>
              <a:t>used </a:t>
            </a:r>
            <a:r>
              <a:rPr lang="en-US" sz="1600" dirty="0"/>
              <a:t>this </a:t>
            </a:r>
            <a:r>
              <a:rPr lang="en-US" sz="1600" dirty="0" smtClean="0"/>
              <a:t>information to create </a:t>
            </a:r>
            <a:r>
              <a:rPr lang="en-US" sz="1600" dirty="0"/>
              <a:t>spreadsheets providing analysis and conclusions </a:t>
            </a:r>
          </a:p>
          <a:p>
            <a:pPr marL="339725" lvl="1"/>
            <a:r>
              <a:rPr lang="en-US" sz="1600" dirty="0" smtClean="0"/>
              <a:t>Presented </a:t>
            </a:r>
            <a:r>
              <a:rPr lang="en-US" sz="1600" dirty="0"/>
              <a:t>findings </a:t>
            </a:r>
            <a:r>
              <a:rPr lang="en-US" sz="1600" dirty="0" smtClean="0"/>
              <a:t>monthly to </a:t>
            </a:r>
            <a:r>
              <a:rPr lang="en-US" sz="1600" dirty="0"/>
              <a:t>the executive team and to the Director of Quality </a:t>
            </a:r>
            <a:r>
              <a:rPr lang="en-US" sz="1600" dirty="0" smtClean="0"/>
              <a:t>Improvement, comparing </a:t>
            </a:r>
            <a:r>
              <a:rPr lang="en-US" sz="1600" dirty="0"/>
              <a:t>them to previous months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www.balcomagency.com/sites/default/files/THR-logo.jpg?1243540768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4" t="32216" r="9482" b="38428"/>
          <a:stretch/>
        </p:blipFill>
        <p:spPr bwMode="auto">
          <a:xfrm>
            <a:off x="4334494" y="3099461"/>
            <a:ext cx="4657626" cy="128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24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98584"/>
            <a:ext cx="8458062" cy="1019053"/>
          </a:xfrm>
        </p:spPr>
        <p:txBody>
          <a:bodyPr/>
          <a:lstStyle/>
          <a:p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Matthew Stabe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sz="2600" i="1" dirty="0">
                <a:latin typeface="Calibri" pitchFamily="34" charset="0"/>
                <a:cs typeface="Calibri" pitchFamily="34" charset="0"/>
              </a:rPr>
              <a:t>Preceptor: Terri </a:t>
            </a:r>
            <a:r>
              <a:rPr lang="en-US" sz="2600" i="1" dirty="0" err="1">
                <a:latin typeface="Calibri" pitchFamily="34" charset="0"/>
                <a:cs typeface="Calibri" pitchFamily="34" charset="0"/>
              </a:rPr>
              <a:t>Nuss</a:t>
            </a:r>
            <a:r>
              <a:rPr lang="en-US" sz="2600" i="1" dirty="0">
                <a:latin typeface="Calibri" pitchFamily="34" charset="0"/>
                <a:cs typeface="Calibri" pitchFamily="34" charset="0"/>
              </a:rPr>
              <a:t>, MS, MBA, VP of Patient Centeredness</a:t>
            </a:r>
            <a:endParaRPr lang="en-US" sz="2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3699" y="1975642"/>
            <a:ext cx="4553439" cy="3862449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Major Project:</a:t>
            </a:r>
            <a:endParaRPr lang="en-US" sz="2400" b="1" u="sng" dirty="0"/>
          </a:p>
          <a:p>
            <a:pPr marL="0" indent="0">
              <a:buNone/>
            </a:pPr>
            <a:r>
              <a:rPr lang="en-US" sz="2000" b="1" i="1" dirty="0"/>
              <a:t>HCAHPS Crisis </a:t>
            </a:r>
            <a:r>
              <a:rPr lang="en-US" sz="2000" b="1" i="1" dirty="0" smtClean="0"/>
              <a:t>Admissions</a:t>
            </a:r>
            <a:endParaRPr lang="en-US" sz="2000" b="1" i="1" dirty="0"/>
          </a:p>
          <a:p>
            <a:pPr marL="344488" lvl="1">
              <a:buFont typeface="Arial" pitchFamily="34" charset="0"/>
              <a:buChar char="•"/>
            </a:pPr>
            <a:r>
              <a:rPr lang="en-US" sz="1600" dirty="0"/>
              <a:t>Patients admitted through the ED are showing a decline in their experience year-to-year</a:t>
            </a:r>
          </a:p>
          <a:p>
            <a:pPr marL="344488" lvl="1">
              <a:buFont typeface="Arial" pitchFamily="34" charset="0"/>
              <a:buChar char="•"/>
            </a:pPr>
            <a:r>
              <a:rPr lang="en-US" sz="1600" dirty="0"/>
              <a:t>ED volumes are growing</a:t>
            </a:r>
          </a:p>
          <a:p>
            <a:pPr marL="344488" lvl="1">
              <a:buFont typeface="Arial" pitchFamily="34" charset="0"/>
              <a:buChar char="•"/>
            </a:pPr>
            <a:r>
              <a:rPr lang="en-US" sz="1600" dirty="0"/>
              <a:t>These growing volumes are having a negative effect on system HCAHPs scores</a:t>
            </a:r>
          </a:p>
          <a:p>
            <a:pPr marL="344488" lvl="1">
              <a:buFont typeface="Arial" pitchFamily="34" charset="0"/>
              <a:buChar char="•"/>
            </a:pPr>
            <a:r>
              <a:rPr lang="en-US" sz="1600" dirty="0"/>
              <a:t>From a service stand point, we have a duty to help these patients</a:t>
            </a:r>
          </a:p>
          <a:p>
            <a:pPr marL="344488" lvl="1">
              <a:buFont typeface="Arial" pitchFamily="34" charset="0"/>
              <a:buChar char="•"/>
            </a:pPr>
            <a:r>
              <a:rPr lang="en-US" sz="1600" dirty="0"/>
              <a:t>From a financial stand point, if this patient population continues to have a declining experience, reimbursements will be at risk due to a decrease in Value-Based Purchasing</a:t>
            </a:r>
          </a:p>
          <a:p>
            <a:pPr lvl="1"/>
            <a:endParaRPr lang="en-US" sz="1600" b="1" dirty="0"/>
          </a:p>
        </p:txBody>
      </p:sp>
      <p:pic>
        <p:nvPicPr>
          <p:cNvPr id="11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"/>
          <a:stretch/>
        </p:blipFill>
        <p:spPr bwMode="auto">
          <a:xfrm>
            <a:off x="5707733" y="1888177"/>
            <a:ext cx="2795037" cy="394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BHCS logo.gif"/>
          <p:cNvPicPr>
            <a:picLocks noChangeAspect="1"/>
          </p:cNvPicPr>
          <p:nvPr/>
        </p:nvPicPr>
        <p:blipFill rotWithShape="1">
          <a:blip r:embed="rId3"/>
          <a:srcRect t="9610" b="8312"/>
          <a:stretch/>
        </p:blipFill>
        <p:spPr>
          <a:xfrm>
            <a:off x="5887917" y="5838091"/>
            <a:ext cx="2256692" cy="9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>
                <a:latin typeface="Calibri" pitchFamily="34" charset="0"/>
                <a:cs typeface="Calibri" pitchFamily="34" charset="0"/>
              </a:rPr>
              <a:t>SriLakshmi</a:t>
            </a: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 Gummadi</a:t>
            </a:r>
            <a:br>
              <a:rPr lang="en-US" sz="40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600" b="1" i="1" dirty="0">
                <a:latin typeface="Calibri"/>
                <a:cs typeface="Calibri"/>
              </a:rPr>
              <a:t>Preceptor: Dr. </a:t>
            </a:r>
            <a:r>
              <a:rPr lang="en-US" sz="2600" b="1" i="1" dirty="0" smtClean="0">
                <a:latin typeface="Calibri"/>
                <a:cs typeface="Calibri"/>
              </a:rPr>
              <a:t>Elizabeth Trevino</a:t>
            </a:r>
            <a:r>
              <a:rPr lang="en-US" sz="2600" b="1" i="1" dirty="0">
                <a:latin typeface="Calibri"/>
                <a:cs typeface="Calibri"/>
              </a:rPr>
              <a:t>, </a:t>
            </a:r>
            <a:r>
              <a:rPr lang="en-US" sz="2600" b="1" i="1" dirty="0" smtClean="0">
                <a:latin typeface="Calibri"/>
                <a:cs typeface="Calibri"/>
              </a:rPr>
              <a:t>CEO</a:t>
            </a:r>
            <a:endParaRPr lang="en-US" sz="26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322" y="1678421"/>
            <a:ext cx="5270832" cy="4607626"/>
          </a:xfrm>
        </p:spPr>
        <p:txBody>
          <a:bodyPr/>
          <a:lstStyle/>
          <a:p>
            <a:pPr marL="0" indent="0">
              <a:spcBef>
                <a:spcPts val="430"/>
              </a:spcBef>
              <a:buNone/>
            </a:pPr>
            <a:r>
              <a:rPr lang="en-US" sz="2400" b="1" u="sng" dirty="0"/>
              <a:t>Major </a:t>
            </a:r>
            <a:r>
              <a:rPr lang="en-US" sz="2400" b="1" u="sng" dirty="0" smtClean="0"/>
              <a:t>Projects:</a:t>
            </a:r>
            <a:endParaRPr lang="en-US" sz="2400" b="1" u="sng" dirty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500" b="1" i="1" dirty="0" smtClean="0">
                <a:cs typeface="Calibri"/>
              </a:rPr>
              <a:t>Needs </a:t>
            </a:r>
            <a:r>
              <a:rPr lang="en-US" sz="1500" b="1" i="1" dirty="0">
                <a:cs typeface="Calibri"/>
              </a:rPr>
              <a:t>Assessment </a:t>
            </a:r>
            <a:r>
              <a:rPr lang="en-US" sz="1500" b="1" i="1" dirty="0" smtClean="0">
                <a:cs typeface="Calibri"/>
              </a:rPr>
              <a:t>Report</a:t>
            </a:r>
            <a:endParaRPr lang="en-US" sz="1500" i="1" dirty="0">
              <a:cs typeface="Calibri"/>
            </a:endParaRPr>
          </a:p>
          <a:p>
            <a:pPr lvl="1">
              <a:spcBef>
                <a:spcPts val="0"/>
              </a:spcBef>
              <a:buFont typeface="Calibri" pitchFamily="34" charset="0"/>
              <a:buChar char="–"/>
            </a:pPr>
            <a:r>
              <a:rPr lang="en-US" sz="1200" dirty="0">
                <a:solidFill>
                  <a:srgbClr val="000000"/>
                </a:solidFill>
                <a:cs typeface="Calibri"/>
              </a:rPr>
              <a:t>Patient origin by </a:t>
            </a:r>
            <a:r>
              <a:rPr lang="en-US" sz="1200" dirty="0" smtClean="0">
                <a:solidFill>
                  <a:srgbClr val="000000"/>
                </a:solidFill>
                <a:cs typeface="Calibri"/>
              </a:rPr>
              <a:t>Zip </a:t>
            </a:r>
            <a:r>
              <a:rPr lang="en-US" sz="1200" dirty="0">
                <a:solidFill>
                  <a:srgbClr val="000000"/>
                </a:solidFill>
                <a:cs typeface="Calibri"/>
              </a:rPr>
              <a:t>Code</a:t>
            </a:r>
          </a:p>
          <a:p>
            <a:pPr lvl="1">
              <a:spcBef>
                <a:spcPts val="0"/>
              </a:spcBef>
              <a:buFont typeface="Calibri" pitchFamily="34" charset="0"/>
              <a:buChar char="–"/>
            </a:pPr>
            <a:r>
              <a:rPr lang="en-US" sz="1200" dirty="0">
                <a:solidFill>
                  <a:srgbClr val="000000"/>
                </a:solidFill>
                <a:cs typeface="Calibri"/>
              </a:rPr>
              <a:t>Uninsured, Infant Mortality rate, Health Professional Shortage Areas, </a:t>
            </a:r>
            <a:r>
              <a:rPr lang="en-US" sz="1200" dirty="0" err="1">
                <a:solidFill>
                  <a:srgbClr val="000000"/>
                </a:solidFill>
                <a:cs typeface="Calibri"/>
              </a:rPr>
              <a:t>etc</a:t>
            </a:r>
            <a:endParaRPr lang="en-US" sz="1200" dirty="0">
              <a:solidFill>
                <a:srgbClr val="000000"/>
              </a:solidFill>
              <a:cs typeface="Calibri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500" b="1" i="1" dirty="0">
                <a:cs typeface="Calibri"/>
              </a:rPr>
              <a:t>JPS Community Connect Project </a:t>
            </a:r>
          </a:p>
          <a:p>
            <a:pPr lvl="1">
              <a:spcBef>
                <a:spcPts val="0"/>
              </a:spcBef>
              <a:buFont typeface="Calibri" pitchFamily="34" charset="0"/>
              <a:buChar char="–"/>
            </a:pPr>
            <a:r>
              <a:rPr lang="en-US" sz="1200" dirty="0">
                <a:solidFill>
                  <a:srgbClr val="000000"/>
                </a:solidFill>
                <a:cs typeface="Calibri"/>
              </a:rPr>
              <a:t>Partnership with JPS Health Network for one of Medicaid Waiver Project</a:t>
            </a:r>
          </a:p>
          <a:p>
            <a:pPr lvl="1">
              <a:spcBef>
                <a:spcPts val="0"/>
              </a:spcBef>
              <a:buFont typeface="Calibri" pitchFamily="34" charset="0"/>
              <a:buChar char="–"/>
            </a:pPr>
            <a:r>
              <a:rPr lang="en-US" sz="1200" dirty="0">
                <a:solidFill>
                  <a:srgbClr val="000000"/>
                </a:solidFill>
                <a:cs typeface="Calibri"/>
              </a:rPr>
              <a:t>Completed the Partner Capability Summary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500" b="1" i="1" dirty="0">
                <a:cs typeface="Calibri"/>
              </a:rPr>
              <a:t>Employee Hand </a:t>
            </a:r>
            <a:r>
              <a:rPr lang="en-US" sz="1500" b="1" i="1" dirty="0" smtClean="0">
                <a:cs typeface="Calibri"/>
              </a:rPr>
              <a:t>Book</a:t>
            </a:r>
            <a:endParaRPr lang="en-US" sz="1500" b="1" i="1" dirty="0">
              <a:cs typeface="Calibri"/>
            </a:endParaRPr>
          </a:p>
          <a:p>
            <a:pPr lvl="1">
              <a:spcBef>
                <a:spcPts val="0"/>
              </a:spcBef>
              <a:buFont typeface="Calibri" pitchFamily="34" charset="0"/>
              <a:buChar char="–"/>
            </a:pPr>
            <a:r>
              <a:rPr lang="en-US" sz="1200" dirty="0">
                <a:solidFill>
                  <a:srgbClr val="000000"/>
                </a:solidFill>
                <a:cs typeface="Calibri"/>
              </a:rPr>
              <a:t>Reviewed, updated and added recent approved policies  </a:t>
            </a:r>
          </a:p>
          <a:p>
            <a:pPr lvl="1">
              <a:spcBef>
                <a:spcPts val="0"/>
              </a:spcBef>
              <a:buFont typeface="Calibri" pitchFamily="34" charset="0"/>
              <a:buChar char="–"/>
            </a:pPr>
            <a:r>
              <a:rPr lang="en-US" sz="1200" dirty="0">
                <a:solidFill>
                  <a:srgbClr val="000000"/>
                </a:solidFill>
                <a:cs typeface="Calibri"/>
              </a:rPr>
              <a:t>Formatted the new handbook – distributed to all employees July 2013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500" b="1" i="1" dirty="0">
                <a:cs typeface="Calibri"/>
              </a:rPr>
              <a:t>Data </a:t>
            </a:r>
            <a:r>
              <a:rPr lang="en-US" sz="1500" b="1" i="1" dirty="0" smtClean="0">
                <a:cs typeface="Calibri"/>
              </a:rPr>
              <a:t>Reports</a:t>
            </a:r>
            <a:endParaRPr lang="en-US" sz="1500" b="1" i="1" dirty="0">
              <a:cs typeface="Calibri"/>
            </a:endParaRPr>
          </a:p>
          <a:p>
            <a:pPr lvl="1">
              <a:spcBef>
                <a:spcPts val="0"/>
              </a:spcBef>
              <a:buFont typeface="Calibri" pitchFamily="34" charset="0"/>
              <a:buChar char="–"/>
            </a:pPr>
            <a:r>
              <a:rPr lang="en-US" sz="1200" dirty="0">
                <a:solidFill>
                  <a:srgbClr val="000000"/>
                </a:solidFill>
                <a:cs typeface="Calibri"/>
              </a:rPr>
              <a:t>Diabetes </a:t>
            </a:r>
            <a:r>
              <a:rPr lang="en-US" sz="1200" dirty="0" err="1">
                <a:solidFill>
                  <a:srgbClr val="000000"/>
                </a:solidFill>
                <a:cs typeface="Calibri"/>
              </a:rPr>
              <a:t>Salud</a:t>
            </a:r>
            <a:r>
              <a:rPr lang="en-US" sz="1200" dirty="0">
                <a:solidFill>
                  <a:srgbClr val="000000"/>
                </a:solidFill>
                <a:cs typeface="Calibri"/>
              </a:rPr>
              <a:t>! Program</a:t>
            </a:r>
          </a:p>
          <a:p>
            <a:pPr lvl="1">
              <a:spcBef>
                <a:spcPts val="0"/>
              </a:spcBef>
              <a:buFont typeface="Calibri" pitchFamily="34" charset="0"/>
              <a:buChar char="–"/>
            </a:pPr>
            <a:r>
              <a:rPr lang="en-US" sz="1200" dirty="0">
                <a:solidFill>
                  <a:srgbClr val="000000"/>
                </a:solidFill>
                <a:cs typeface="Calibri"/>
              </a:rPr>
              <a:t>NTACHC Patient Satisfaction </a:t>
            </a:r>
            <a:r>
              <a:rPr lang="en-US" sz="1200" dirty="0" smtClean="0">
                <a:solidFill>
                  <a:srgbClr val="000000"/>
                </a:solidFill>
                <a:cs typeface="Calibri"/>
              </a:rPr>
              <a:t>Surveys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500" b="1" i="1" dirty="0" smtClean="0">
                <a:cs typeface="Calibri"/>
              </a:rPr>
              <a:t>Organized </a:t>
            </a:r>
            <a:r>
              <a:rPr lang="en-US" sz="1500" b="1" i="1" dirty="0">
                <a:cs typeface="Calibri"/>
              </a:rPr>
              <a:t>and </a:t>
            </a:r>
            <a:r>
              <a:rPr lang="en-US" sz="1500" b="1" i="1" dirty="0" smtClean="0">
                <a:cs typeface="Calibri"/>
              </a:rPr>
              <a:t>Restructured NTACHC Policies</a:t>
            </a:r>
            <a:endParaRPr lang="en-US" sz="1500" b="1" i="1" dirty="0">
              <a:cs typeface="Calibri"/>
            </a:endParaRPr>
          </a:p>
          <a:p>
            <a:pPr lvl="1">
              <a:spcBef>
                <a:spcPts val="0"/>
              </a:spcBef>
              <a:buFont typeface="Calibri" pitchFamily="34" charset="0"/>
              <a:buChar char="–"/>
            </a:pPr>
            <a:r>
              <a:rPr lang="en-US" sz="1200" dirty="0">
                <a:solidFill>
                  <a:srgbClr val="000000"/>
                </a:solidFill>
                <a:cs typeface="Calibri"/>
              </a:rPr>
              <a:t>Assisted with the development and implementation of NTACHC Policy Library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500" b="1" i="1" dirty="0">
                <a:cs typeface="Calibri"/>
              </a:rPr>
              <a:t>Assisted with HRSA Operational Site Visit</a:t>
            </a:r>
          </a:p>
          <a:p>
            <a:pPr lvl="1">
              <a:spcBef>
                <a:spcPts val="0"/>
              </a:spcBef>
              <a:buFont typeface="Calibri" pitchFamily="34" charset="0"/>
              <a:buChar char="–"/>
            </a:pPr>
            <a:r>
              <a:rPr lang="en-US" sz="1200" dirty="0">
                <a:solidFill>
                  <a:srgbClr val="000000"/>
                </a:solidFill>
                <a:cs typeface="Calibri"/>
              </a:rPr>
              <a:t>Collected and compiled operational, financial, clinical, compliance, patient and board governance documents to ensure compliance for FQHC requirements 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500" b="1" i="1" dirty="0">
                <a:cs typeface="Calibri"/>
              </a:rPr>
              <a:t>Participation in various </a:t>
            </a:r>
            <a:r>
              <a:rPr lang="en-US" sz="1500" b="1" i="1" dirty="0" smtClean="0">
                <a:cs typeface="Calibri"/>
              </a:rPr>
              <a:t>meetings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500" b="1" i="1" dirty="0" smtClean="0">
                <a:cs typeface="Calibri"/>
              </a:rPr>
              <a:t>Texas </a:t>
            </a:r>
            <a:r>
              <a:rPr lang="en-US" sz="1500" b="1" i="1" dirty="0">
                <a:cs typeface="Calibri"/>
              </a:rPr>
              <a:t>Vaccines For Children (TVFC) Program</a:t>
            </a:r>
          </a:p>
          <a:p>
            <a:pPr lvl="1">
              <a:spcBef>
                <a:spcPts val="0"/>
              </a:spcBef>
              <a:buFont typeface="Calibri" pitchFamily="34" charset="0"/>
              <a:buChar char="–"/>
            </a:pPr>
            <a:r>
              <a:rPr lang="en-US" sz="1200" dirty="0">
                <a:solidFill>
                  <a:srgbClr val="000000"/>
                </a:solidFill>
                <a:cs typeface="Calibri"/>
              </a:rPr>
              <a:t>Understand the policies and Procedures</a:t>
            </a:r>
          </a:p>
          <a:p>
            <a:pPr lvl="4">
              <a:spcBef>
                <a:spcPts val="430"/>
              </a:spcBef>
              <a:buFont typeface="Wingdings" charset="2"/>
              <a:buChar char="§"/>
            </a:pPr>
            <a:endParaRPr lang="en-US" sz="16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12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r="9093"/>
          <a:stretch/>
        </p:blipFill>
        <p:spPr bwMode="auto">
          <a:xfrm>
            <a:off x="5805830" y="1840539"/>
            <a:ext cx="2945961" cy="390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203" y="5844722"/>
            <a:ext cx="3001963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7ED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65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4506</TotalTime>
  <Words>698</Words>
  <Application>Microsoft Office PowerPoint</Application>
  <PresentationFormat>On-screen Show (4:3)</PresentationFormat>
  <Paragraphs>106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Slit</vt:lpstr>
      <vt:lpstr>MHA Internships 2013</vt:lpstr>
      <vt:lpstr>Kent Palamore Preceptor: Terri Nuss, MS, MBA, VP of Patient Centeredness </vt:lpstr>
      <vt:lpstr>Shilpa Chhadwa Preceptor: Jim Walton, DO, MBA, President &amp; CEO </vt:lpstr>
      <vt:lpstr>Garrett Boland Preceptor:  John Christensen, Senior Analyst</vt:lpstr>
      <vt:lpstr>Karyssa Bowers Preceptor: Natalie Wilkins, Plus ACO-Director </vt:lpstr>
      <vt:lpstr>Alexis Hunter Preceptor: Lewis Garrison, MSA, HSA, Med, Practice Operations Manager II</vt:lpstr>
      <vt:lpstr>Chelsea Hart Preceptor: Joseph DeLeon, President</vt:lpstr>
      <vt:lpstr>Matthew Stabe Preceptor: Terri Nuss, MS, MBA, VP of Patient Centeredness</vt:lpstr>
      <vt:lpstr>SriLakshmi Gummadi Preceptor: Dr. Elizabeth Trevino, CEO</vt:lpstr>
      <vt:lpstr>PowerPoint Presentation</vt:lpstr>
    </vt:vector>
  </TitlesOfParts>
  <Company>UNT Health Science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cbluemel</dc:creator>
  <cp:lastModifiedBy>UNTHSC</cp:lastModifiedBy>
  <cp:revision>369</cp:revision>
  <dcterms:created xsi:type="dcterms:W3CDTF">2007-02-05T23:20:45Z</dcterms:created>
  <dcterms:modified xsi:type="dcterms:W3CDTF">2013-11-08T20:58:22Z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