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4004" r:id="rId2"/>
  </p:sldMasterIdLst>
  <p:notesMasterIdLst>
    <p:notesMasterId r:id="rId14"/>
  </p:notesMasterIdLst>
  <p:handoutMasterIdLst>
    <p:handoutMasterId r:id="rId15"/>
  </p:handoutMasterIdLst>
  <p:sldIdLst>
    <p:sldId id="413" r:id="rId3"/>
    <p:sldId id="433" r:id="rId4"/>
    <p:sldId id="434" r:id="rId5"/>
    <p:sldId id="435" r:id="rId6"/>
    <p:sldId id="436" r:id="rId7"/>
    <p:sldId id="444" r:id="rId8"/>
    <p:sldId id="394" r:id="rId9"/>
    <p:sldId id="452" r:id="rId10"/>
    <p:sldId id="455" r:id="rId11"/>
    <p:sldId id="456" r:id="rId12"/>
    <p:sldId id="45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33"/>
    <a:srgbClr val="000000"/>
    <a:srgbClr val="00853E"/>
    <a:srgbClr val="FFFF00"/>
    <a:srgbClr val="FF66FF"/>
    <a:srgbClr val="33CAFF"/>
    <a:srgbClr val="FF99CC"/>
    <a:srgbClr val="FCE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887" autoAdjust="0"/>
  </p:normalViewPr>
  <p:slideViewPr>
    <p:cSldViewPr snapToGrid="0"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B7ADA38-A150-4E0C-8D31-04994E20E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8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7EB576-24F4-4DA1-9D95-F295882AC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83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7E98E7-4FBF-47BE-B473-18D9AC7D64B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69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333375" y="2198688"/>
            <a:ext cx="8477250" cy="1174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 sz="1800" smtClean="0"/>
          </a:p>
        </p:txBody>
      </p:sp>
      <p:pic>
        <p:nvPicPr>
          <p:cNvPr id="5" name="Picture 2" descr="C:\Users\cbluemel\Desktop\_Graphics\_UNTHSC\Rebrand\PPT\UNTHSC_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1082675"/>
            <a:ext cx="66405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cbluemel\Desktop\_Graphics\_UNTHSC\Rebrand\PPT\Aerila_Campus_FtWorth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2316163"/>
            <a:ext cx="3846513" cy="384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41576" y="5337313"/>
            <a:ext cx="4174433" cy="815423"/>
          </a:xfrm>
          <a:effectLst/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4631637" y="2494722"/>
            <a:ext cx="4174433" cy="2829339"/>
          </a:xfrm>
          <a:effectLst/>
        </p:spPr>
        <p:txBody>
          <a:bodyPr anchor="b"/>
          <a:lstStyle>
            <a:lvl1pPr>
              <a:defRPr sz="3600" b="1">
                <a:solidFill>
                  <a:srgbClr val="00853E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414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8050D-4E88-4947-88CB-4D703155A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1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274638"/>
            <a:ext cx="6080125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5EF8-E9AF-4722-8AF4-7BA173FF0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92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333375" y="2198688"/>
            <a:ext cx="8477250" cy="1174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Picture 2" descr="C:\Users\cbluemel\Desktop\_Graphics\_UNTHSC\Rebrand\PPT\UNTHSC_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1082675"/>
            <a:ext cx="66405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cbluemel\Desktop\_Graphics\_UNTHSC\Rebrand\PPT\Aerila_Campus_FtWorth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2316163"/>
            <a:ext cx="3846513" cy="384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41576" y="5337313"/>
            <a:ext cx="4174433" cy="815423"/>
          </a:xfrm>
          <a:effectLst/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4631637" y="2494722"/>
            <a:ext cx="4174433" cy="2829339"/>
          </a:xfrm>
          <a:effectLst/>
        </p:spPr>
        <p:txBody>
          <a:bodyPr anchor="b"/>
          <a:lstStyle>
            <a:lvl1pPr>
              <a:defRPr sz="3600" b="1">
                <a:solidFill>
                  <a:srgbClr val="00853E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6934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defRPr/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D7532-968C-41B6-90EF-F259A6B8E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350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0072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D006E-C58F-4609-9C58-038D789438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9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3917-D426-4BF4-8D0C-6F4224C59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06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04F7F-9B55-4F40-8CB4-D6C49ECC20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985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62555-996E-40C5-9DA6-E826080BF7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319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0FC7F-C6F7-47CF-A0A0-3B63A8A6A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37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793F9-912F-41B9-8E91-56445F503B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35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defRPr/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40B60-3F53-42BA-9E43-78E36B72C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85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6BC1-0ECF-464C-90C2-3AD77051B6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209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2539C-906C-48A1-88D7-2BCD446029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109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274638"/>
            <a:ext cx="6080125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9D5B-A6E2-4893-941F-2C5C90E7B7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03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0072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11E10-C245-4A71-8A5C-559419A0B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5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EE6EA-DFC5-43C6-867F-76CE159C4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95E92-4480-4CA6-BEA1-4654E864F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5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150B2-56D0-4701-87B7-9EA91C0D4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9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6F8F0-85E2-457F-8E1E-3BA3FB111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8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D0302-9401-4563-92FD-EF35AB92F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25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9438B-4F70-4275-8324-7F68EAE49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5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0" y="0"/>
            <a:ext cx="9144000" cy="15001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 sz="1800" smtClean="0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600200"/>
            <a:ext cx="82931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9275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1C945FE-C210-49FD-894E-837FF3EA5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0" y="1428750"/>
            <a:ext cx="7305675" cy="122238"/>
          </a:xfrm>
          <a:prstGeom prst="rect">
            <a:avLst/>
          </a:prstGeom>
          <a:solidFill>
            <a:srgbClr val="0085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en-US" altLang="en-US" sz="1800" smtClean="0"/>
          </a:p>
        </p:txBody>
      </p:sp>
      <p:pic>
        <p:nvPicPr>
          <p:cNvPr id="1031" name="Picture 2" descr="C:\Users\cbluemel\Desktop\_Graphics\_UNTHSC\Rebrand\PPT\UNTHSC_Logo_whit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6445250"/>
            <a:ext cx="16002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193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800">
          <a:solidFill>
            <a:srgbClr val="16161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400">
          <a:solidFill>
            <a:srgbClr val="16161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rgbClr val="16161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rgbClr val="16161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0" y="0"/>
            <a:ext cx="9144000" cy="15001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600200"/>
            <a:ext cx="82931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9275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7705735-1913-4FAB-A12D-53511FC892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0" y="1428750"/>
            <a:ext cx="7305675" cy="122238"/>
          </a:xfrm>
          <a:prstGeom prst="rect">
            <a:avLst/>
          </a:prstGeom>
          <a:solidFill>
            <a:srgbClr val="0085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3079" name="Picture 2" descr="C:\Users\cbluemel\Desktop\_Graphics\_UNTHSC\Rebrand\PPT\UNTHSC_Logo_whit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6445250"/>
            <a:ext cx="16002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195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800">
          <a:solidFill>
            <a:srgbClr val="16161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400">
          <a:solidFill>
            <a:srgbClr val="16161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rgbClr val="16161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rgbClr val="16161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rtlandecsi.com/" TargetMode="External"/><Relationship Id="rId2" Type="http://schemas.openxmlformats.org/officeDocument/2006/relationships/hyperlink" Target="mailto:Jessica.Phillips@untsystem.edu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heartland.ecsi.ne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632325" y="2493963"/>
            <a:ext cx="4173538" cy="2830512"/>
          </a:xfrm>
        </p:spPr>
        <p:txBody>
          <a:bodyPr/>
          <a:lstStyle/>
          <a:p>
            <a:r>
              <a:rPr lang="en-US" altLang="en-US" sz="4800" dirty="0" smtClean="0"/>
              <a:t>Student Accounting</a:t>
            </a:r>
            <a:br>
              <a:rPr lang="en-US" altLang="en-US" sz="4800" dirty="0" smtClean="0"/>
            </a:br>
            <a:endParaRPr lang="pl-PL" altLang="en-US" sz="4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6000" kern="0" dirty="0" smtClean="0"/>
              <a:t>Student Accounting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0328" y="1870364"/>
            <a:ext cx="7897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SURE YOUR CONTACT INFORMATION IS UP TO DATE</a:t>
            </a:r>
            <a:endParaRPr lang="en-US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0328" y="3406775"/>
            <a:ext cx="7751618" cy="2775816"/>
          </a:xfrm>
          <a:prstGeom prst="rect">
            <a:avLst/>
          </a:prstGeom>
        </p:spPr>
        <p:txBody>
          <a:bodyPr/>
          <a:lstStyle>
            <a:lvl1pPr marL="288925" indent="-2889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800">
                <a:solidFill>
                  <a:srgbClr val="16161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400">
                <a:solidFill>
                  <a:srgbClr val="16161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vital that your information with the school stays up to date.</a:t>
            </a:r>
          </a:p>
          <a:p>
            <a:pPr marL="0" indent="0">
              <a:buFontTx/>
              <a:buNone/>
            </a:pPr>
            <a:endParaRPr lang="en-US" sz="20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Mailing Address		Email Address		Phone Number</a:t>
            </a:r>
          </a:p>
          <a:p>
            <a:pPr marL="0" indent="0">
              <a:buFontTx/>
              <a:buNone/>
            </a:pP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Students – 	Update information on your Student Center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Graduates - 		Update information with Alumni Association </a:t>
            </a:r>
          </a:p>
          <a:p>
            <a:pPr marL="0" indent="0">
              <a:buFontTx/>
              <a:buNone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or Registrar</a:t>
            </a:r>
          </a:p>
          <a:p>
            <a:pPr marL="0" indent="0">
              <a:buFontTx/>
              <a:buNone/>
            </a:pPr>
            <a:endParaRPr lang="en-US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32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Box 1"/>
          <p:cNvSpPr txBox="1">
            <a:spLocks noChangeArrowheads="1"/>
          </p:cNvSpPr>
          <p:nvPr/>
        </p:nvSpPr>
        <p:spPr bwMode="auto">
          <a:xfrm>
            <a:off x="1143000" y="-76200"/>
            <a:ext cx="6858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233"/>
              </a:buClr>
              <a:buChar char="•"/>
              <a:defRPr sz="32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233"/>
              </a:buClr>
              <a:buChar char="•"/>
              <a:defRPr sz="2800">
                <a:solidFill>
                  <a:srgbClr val="161616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233"/>
              </a:buClr>
              <a:buChar char="•"/>
              <a:defRPr sz="2400">
                <a:solidFill>
                  <a:srgbClr val="161616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9600">
                <a:solidFill>
                  <a:schemeClr val="tx1"/>
                </a:solidFill>
                <a:latin typeface="Tahoma" panose="020B0604030504040204" pitchFamily="34" charset="0"/>
              </a:rPr>
              <a:t>Questions?</a:t>
            </a:r>
          </a:p>
        </p:txBody>
      </p:sp>
      <p:sp>
        <p:nvSpPr>
          <p:cNvPr id="73731" name="TextBox 2"/>
          <p:cNvSpPr txBox="1">
            <a:spLocks noChangeArrowheads="1"/>
          </p:cNvSpPr>
          <p:nvPr/>
        </p:nvSpPr>
        <p:spPr bwMode="auto">
          <a:xfrm>
            <a:off x="968375" y="2590800"/>
            <a:ext cx="75660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233"/>
              </a:buClr>
              <a:buChar char="•"/>
              <a:defRPr sz="32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233"/>
              </a:buClr>
              <a:buChar char="•"/>
              <a:defRPr sz="2800">
                <a:solidFill>
                  <a:srgbClr val="161616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233"/>
              </a:buClr>
              <a:buChar char="•"/>
              <a:defRPr sz="2400">
                <a:solidFill>
                  <a:srgbClr val="161616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80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rgbClr val="008000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grpSp>
        <p:nvGrpSpPr>
          <p:cNvPr id="73732" name="Group 7"/>
          <p:cNvGrpSpPr>
            <a:grpSpLocks noChangeAspect="1"/>
          </p:cNvGrpSpPr>
          <p:nvPr/>
        </p:nvGrpSpPr>
        <p:grpSpPr bwMode="auto">
          <a:xfrm>
            <a:off x="1346200" y="2324100"/>
            <a:ext cx="2819400" cy="3270250"/>
            <a:chOff x="131" y="1152"/>
            <a:chExt cx="958" cy="1132"/>
          </a:xfrm>
        </p:grpSpPr>
        <p:sp>
          <p:nvSpPr>
            <p:cNvPr id="73733" name="AutoShape 6"/>
            <p:cNvSpPr>
              <a:spLocks noChangeAspect="1" noChangeArrowheads="1" noTextEdit="1"/>
            </p:cNvSpPr>
            <p:nvPr/>
          </p:nvSpPr>
          <p:spPr bwMode="auto">
            <a:xfrm>
              <a:off x="131" y="1152"/>
              <a:ext cx="958" cy="1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34" name="Rectangle 8"/>
            <p:cNvSpPr>
              <a:spLocks noChangeArrowheads="1"/>
            </p:cNvSpPr>
            <p:nvPr/>
          </p:nvSpPr>
          <p:spPr bwMode="auto">
            <a:xfrm>
              <a:off x="319" y="1978"/>
              <a:ext cx="396" cy="306"/>
            </a:xfrm>
            <a:prstGeom prst="rect">
              <a:avLst/>
            </a:prstGeom>
            <a:solidFill>
              <a:srgbClr val="120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007233"/>
                </a:buClr>
                <a:buChar char="•"/>
                <a:defRPr sz="3200">
                  <a:solidFill>
                    <a:srgbClr val="000000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7233"/>
                </a:buClr>
                <a:buChar char="•"/>
                <a:defRPr sz="2800">
                  <a:solidFill>
                    <a:srgbClr val="161616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7233"/>
                </a:buClr>
                <a:buChar char="•"/>
                <a:defRPr sz="2400">
                  <a:solidFill>
                    <a:srgbClr val="161616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7233"/>
                </a:buClr>
                <a:buChar char="•"/>
                <a:defRPr sz="2000">
                  <a:solidFill>
                    <a:srgbClr val="161616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7233"/>
                </a:buClr>
                <a:buChar char="•"/>
                <a:defRPr sz="2000">
                  <a:solidFill>
                    <a:srgbClr val="161616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7233"/>
                </a:buClr>
                <a:buChar char="•"/>
                <a:defRPr sz="2000">
                  <a:solidFill>
                    <a:srgbClr val="161616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7233"/>
                </a:buClr>
                <a:buChar char="•"/>
                <a:defRPr sz="2000">
                  <a:solidFill>
                    <a:srgbClr val="161616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7233"/>
                </a:buClr>
                <a:buChar char="•"/>
                <a:defRPr sz="2000">
                  <a:solidFill>
                    <a:srgbClr val="161616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7233"/>
                </a:buClr>
                <a:buChar char="•"/>
                <a:defRPr sz="2000">
                  <a:solidFill>
                    <a:srgbClr val="161616"/>
                  </a:solidFill>
                  <a:latin typeface="Arial Narrow" panose="020B0606020202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800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3735" name="Freeform 9"/>
            <p:cNvSpPr>
              <a:spLocks/>
            </p:cNvSpPr>
            <p:nvPr/>
          </p:nvSpPr>
          <p:spPr bwMode="auto">
            <a:xfrm>
              <a:off x="245" y="1320"/>
              <a:ext cx="560" cy="370"/>
            </a:xfrm>
            <a:custGeom>
              <a:avLst/>
              <a:gdLst>
                <a:gd name="T0" fmla="*/ 2 w 560"/>
                <a:gd name="T1" fmla="*/ 236 h 370"/>
                <a:gd name="T2" fmla="*/ 2 w 560"/>
                <a:gd name="T3" fmla="*/ 198 h 370"/>
                <a:gd name="T4" fmla="*/ 12 w 560"/>
                <a:gd name="T5" fmla="*/ 162 h 370"/>
                <a:gd name="T6" fmla="*/ 32 w 560"/>
                <a:gd name="T7" fmla="*/ 128 h 370"/>
                <a:gd name="T8" fmla="*/ 62 w 560"/>
                <a:gd name="T9" fmla="*/ 96 h 370"/>
                <a:gd name="T10" fmla="*/ 98 w 560"/>
                <a:gd name="T11" fmla="*/ 66 h 370"/>
                <a:gd name="T12" fmla="*/ 144 w 560"/>
                <a:gd name="T13" fmla="*/ 42 h 370"/>
                <a:gd name="T14" fmla="*/ 194 w 560"/>
                <a:gd name="T15" fmla="*/ 22 h 370"/>
                <a:gd name="T16" fmla="*/ 248 w 560"/>
                <a:gd name="T17" fmla="*/ 8 h 370"/>
                <a:gd name="T18" fmla="*/ 278 w 560"/>
                <a:gd name="T19" fmla="*/ 4 h 370"/>
                <a:gd name="T20" fmla="*/ 332 w 560"/>
                <a:gd name="T21" fmla="*/ 0 h 370"/>
                <a:gd name="T22" fmla="*/ 384 w 560"/>
                <a:gd name="T23" fmla="*/ 6 h 370"/>
                <a:gd name="T24" fmla="*/ 432 w 560"/>
                <a:gd name="T25" fmla="*/ 16 h 370"/>
                <a:gd name="T26" fmla="*/ 474 w 560"/>
                <a:gd name="T27" fmla="*/ 34 h 370"/>
                <a:gd name="T28" fmla="*/ 510 w 560"/>
                <a:gd name="T29" fmla="*/ 56 h 370"/>
                <a:gd name="T30" fmla="*/ 536 w 560"/>
                <a:gd name="T31" fmla="*/ 84 h 370"/>
                <a:gd name="T32" fmla="*/ 554 w 560"/>
                <a:gd name="T33" fmla="*/ 116 h 370"/>
                <a:gd name="T34" fmla="*/ 558 w 560"/>
                <a:gd name="T35" fmla="*/ 134 h 370"/>
                <a:gd name="T36" fmla="*/ 558 w 560"/>
                <a:gd name="T37" fmla="*/ 172 h 370"/>
                <a:gd name="T38" fmla="*/ 548 w 560"/>
                <a:gd name="T39" fmla="*/ 208 h 370"/>
                <a:gd name="T40" fmla="*/ 528 w 560"/>
                <a:gd name="T41" fmla="*/ 242 h 370"/>
                <a:gd name="T42" fmla="*/ 500 w 560"/>
                <a:gd name="T43" fmla="*/ 274 h 370"/>
                <a:gd name="T44" fmla="*/ 462 w 560"/>
                <a:gd name="T45" fmla="*/ 304 h 370"/>
                <a:gd name="T46" fmla="*/ 418 w 560"/>
                <a:gd name="T47" fmla="*/ 328 h 370"/>
                <a:gd name="T48" fmla="*/ 368 w 560"/>
                <a:gd name="T49" fmla="*/ 348 h 370"/>
                <a:gd name="T50" fmla="*/ 312 w 560"/>
                <a:gd name="T51" fmla="*/ 362 h 370"/>
                <a:gd name="T52" fmla="*/ 284 w 560"/>
                <a:gd name="T53" fmla="*/ 366 h 370"/>
                <a:gd name="T54" fmla="*/ 228 w 560"/>
                <a:gd name="T55" fmla="*/ 370 h 370"/>
                <a:gd name="T56" fmla="*/ 176 w 560"/>
                <a:gd name="T57" fmla="*/ 364 h 370"/>
                <a:gd name="T58" fmla="*/ 128 w 560"/>
                <a:gd name="T59" fmla="*/ 354 h 370"/>
                <a:gd name="T60" fmla="*/ 86 w 560"/>
                <a:gd name="T61" fmla="*/ 336 h 370"/>
                <a:gd name="T62" fmla="*/ 52 w 560"/>
                <a:gd name="T63" fmla="*/ 314 h 370"/>
                <a:gd name="T64" fmla="*/ 24 w 560"/>
                <a:gd name="T65" fmla="*/ 286 h 370"/>
                <a:gd name="T66" fmla="*/ 8 w 560"/>
                <a:gd name="T67" fmla="*/ 254 h 370"/>
                <a:gd name="T68" fmla="*/ 2 w 560"/>
                <a:gd name="T69" fmla="*/ 236 h 37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60"/>
                <a:gd name="T106" fmla="*/ 0 h 370"/>
                <a:gd name="T107" fmla="*/ 560 w 560"/>
                <a:gd name="T108" fmla="*/ 370 h 37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60" h="370">
                  <a:moveTo>
                    <a:pt x="2" y="236"/>
                  </a:moveTo>
                  <a:lnTo>
                    <a:pt x="2" y="236"/>
                  </a:lnTo>
                  <a:lnTo>
                    <a:pt x="0" y="218"/>
                  </a:lnTo>
                  <a:lnTo>
                    <a:pt x="2" y="198"/>
                  </a:lnTo>
                  <a:lnTo>
                    <a:pt x="6" y="180"/>
                  </a:lnTo>
                  <a:lnTo>
                    <a:pt x="12" y="162"/>
                  </a:lnTo>
                  <a:lnTo>
                    <a:pt x="22" y="144"/>
                  </a:lnTo>
                  <a:lnTo>
                    <a:pt x="32" y="128"/>
                  </a:lnTo>
                  <a:lnTo>
                    <a:pt x="46" y="112"/>
                  </a:lnTo>
                  <a:lnTo>
                    <a:pt x="62" y="96"/>
                  </a:lnTo>
                  <a:lnTo>
                    <a:pt x="80" y="80"/>
                  </a:lnTo>
                  <a:lnTo>
                    <a:pt x="98" y="66"/>
                  </a:lnTo>
                  <a:lnTo>
                    <a:pt x="120" y="54"/>
                  </a:lnTo>
                  <a:lnTo>
                    <a:pt x="144" y="42"/>
                  </a:lnTo>
                  <a:lnTo>
                    <a:pt x="168" y="30"/>
                  </a:lnTo>
                  <a:lnTo>
                    <a:pt x="194" y="22"/>
                  </a:lnTo>
                  <a:lnTo>
                    <a:pt x="220" y="14"/>
                  </a:lnTo>
                  <a:lnTo>
                    <a:pt x="248" y="8"/>
                  </a:lnTo>
                  <a:lnTo>
                    <a:pt x="278" y="4"/>
                  </a:lnTo>
                  <a:lnTo>
                    <a:pt x="306" y="2"/>
                  </a:lnTo>
                  <a:lnTo>
                    <a:pt x="332" y="0"/>
                  </a:lnTo>
                  <a:lnTo>
                    <a:pt x="360" y="2"/>
                  </a:lnTo>
                  <a:lnTo>
                    <a:pt x="384" y="6"/>
                  </a:lnTo>
                  <a:lnTo>
                    <a:pt x="410" y="10"/>
                  </a:lnTo>
                  <a:lnTo>
                    <a:pt x="432" y="16"/>
                  </a:lnTo>
                  <a:lnTo>
                    <a:pt x="454" y="24"/>
                  </a:lnTo>
                  <a:lnTo>
                    <a:pt x="474" y="34"/>
                  </a:lnTo>
                  <a:lnTo>
                    <a:pt x="492" y="44"/>
                  </a:lnTo>
                  <a:lnTo>
                    <a:pt x="510" y="56"/>
                  </a:lnTo>
                  <a:lnTo>
                    <a:pt x="524" y="70"/>
                  </a:lnTo>
                  <a:lnTo>
                    <a:pt x="536" y="84"/>
                  </a:lnTo>
                  <a:lnTo>
                    <a:pt x="546" y="100"/>
                  </a:lnTo>
                  <a:lnTo>
                    <a:pt x="554" y="116"/>
                  </a:lnTo>
                  <a:lnTo>
                    <a:pt x="558" y="134"/>
                  </a:lnTo>
                  <a:lnTo>
                    <a:pt x="560" y="152"/>
                  </a:lnTo>
                  <a:lnTo>
                    <a:pt x="558" y="172"/>
                  </a:lnTo>
                  <a:lnTo>
                    <a:pt x="554" y="190"/>
                  </a:lnTo>
                  <a:lnTo>
                    <a:pt x="548" y="208"/>
                  </a:lnTo>
                  <a:lnTo>
                    <a:pt x="540" y="226"/>
                  </a:lnTo>
                  <a:lnTo>
                    <a:pt x="528" y="242"/>
                  </a:lnTo>
                  <a:lnTo>
                    <a:pt x="514" y="258"/>
                  </a:lnTo>
                  <a:lnTo>
                    <a:pt x="500" y="274"/>
                  </a:lnTo>
                  <a:lnTo>
                    <a:pt x="482" y="290"/>
                  </a:lnTo>
                  <a:lnTo>
                    <a:pt x="462" y="304"/>
                  </a:lnTo>
                  <a:lnTo>
                    <a:pt x="440" y="316"/>
                  </a:lnTo>
                  <a:lnTo>
                    <a:pt x="418" y="328"/>
                  </a:lnTo>
                  <a:lnTo>
                    <a:pt x="394" y="340"/>
                  </a:lnTo>
                  <a:lnTo>
                    <a:pt x="368" y="348"/>
                  </a:lnTo>
                  <a:lnTo>
                    <a:pt x="340" y="356"/>
                  </a:lnTo>
                  <a:lnTo>
                    <a:pt x="312" y="362"/>
                  </a:lnTo>
                  <a:lnTo>
                    <a:pt x="284" y="366"/>
                  </a:lnTo>
                  <a:lnTo>
                    <a:pt x="256" y="368"/>
                  </a:lnTo>
                  <a:lnTo>
                    <a:pt x="228" y="370"/>
                  </a:lnTo>
                  <a:lnTo>
                    <a:pt x="202" y="368"/>
                  </a:lnTo>
                  <a:lnTo>
                    <a:pt x="176" y="364"/>
                  </a:lnTo>
                  <a:lnTo>
                    <a:pt x="152" y="360"/>
                  </a:lnTo>
                  <a:lnTo>
                    <a:pt x="128" y="354"/>
                  </a:lnTo>
                  <a:lnTo>
                    <a:pt x="106" y="346"/>
                  </a:lnTo>
                  <a:lnTo>
                    <a:pt x="86" y="336"/>
                  </a:lnTo>
                  <a:lnTo>
                    <a:pt x="68" y="326"/>
                  </a:lnTo>
                  <a:lnTo>
                    <a:pt x="52" y="314"/>
                  </a:lnTo>
                  <a:lnTo>
                    <a:pt x="36" y="300"/>
                  </a:lnTo>
                  <a:lnTo>
                    <a:pt x="24" y="286"/>
                  </a:lnTo>
                  <a:lnTo>
                    <a:pt x="14" y="270"/>
                  </a:lnTo>
                  <a:lnTo>
                    <a:pt x="8" y="254"/>
                  </a:lnTo>
                  <a:lnTo>
                    <a:pt x="2" y="236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36" name="Freeform 10"/>
            <p:cNvSpPr>
              <a:spLocks/>
            </p:cNvSpPr>
            <p:nvPr/>
          </p:nvSpPr>
          <p:spPr bwMode="auto">
            <a:xfrm>
              <a:off x="465" y="1408"/>
              <a:ext cx="94" cy="116"/>
            </a:xfrm>
            <a:custGeom>
              <a:avLst/>
              <a:gdLst>
                <a:gd name="T0" fmla="*/ 36 w 94"/>
                <a:gd name="T1" fmla="*/ 112 h 116"/>
                <a:gd name="T2" fmla="*/ 36 w 94"/>
                <a:gd name="T3" fmla="*/ 112 h 116"/>
                <a:gd name="T4" fmla="*/ 60 w 94"/>
                <a:gd name="T5" fmla="*/ 108 h 116"/>
                <a:gd name="T6" fmla="*/ 82 w 94"/>
                <a:gd name="T7" fmla="*/ 108 h 116"/>
                <a:gd name="T8" fmla="*/ 82 w 94"/>
                <a:gd name="T9" fmla="*/ 108 h 116"/>
                <a:gd name="T10" fmla="*/ 90 w 94"/>
                <a:gd name="T11" fmla="*/ 94 h 116"/>
                <a:gd name="T12" fmla="*/ 94 w 94"/>
                <a:gd name="T13" fmla="*/ 78 h 116"/>
                <a:gd name="T14" fmla="*/ 94 w 94"/>
                <a:gd name="T15" fmla="*/ 78 h 116"/>
                <a:gd name="T16" fmla="*/ 94 w 94"/>
                <a:gd name="T17" fmla="*/ 66 h 116"/>
                <a:gd name="T18" fmla="*/ 94 w 94"/>
                <a:gd name="T19" fmla="*/ 54 h 116"/>
                <a:gd name="T20" fmla="*/ 92 w 94"/>
                <a:gd name="T21" fmla="*/ 42 h 116"/>
                <a:gd name="T22" fmla="*/ 86 w 94"/>
                <a:gd name="T23" fmla="*/ 30 h 116"/>
                <a:gd name="T24" fmla="*/ 82 w 94"/>
                <a:gd name="T25" fmla="*/ 20 h 116"/>
                <a:gd name="T26" fmla="*/ 74 w 94"/>
                <a:gd name="T27" fmla="*/ 12 h 116"/>
                <a:gd name="T28" fmla="*/ 66 w 94"/>
                <a:gd name="T29" fmla="*/ 6 h 116"/>
                <a:gd name="T30" fmla="*/ 56 w 94"/>
                <a:gd name="T31" fmla="*/ 2 h 116"/>
                <a:gd name="T32" fmla="*/ 56 w 94"/>
                <a:gd name="T33" fmla="*/ 2 h 116"/>
                <a:gd name="T34" fmla="*/ 48 w 94"/>
                <a:gd name="T35" fmla="*/ 0 h 116"/>
                <a:gd name="T36" fmla="*/ 38 w 94"/>
                <a:gd name="T37" fmla="*/ 2 h 116"/>
                <a:gd name="T38" fmla="*/ 30 w 94"/>
                <a:gd name="T39" fmla="*/ 6 h 116"/>
                <a:gd name="T40" fmla="*/ 20 w 94"/>
                <a:gd name="T41" fmla="*/ 12 h 116"/>
                <a:gd name="T42" fmla="*/ 14 w 94"/>
                <a:gd name="T43" fmla="*/ 18 h 116"/>
                <a:gd name="T44" fmla="*/ 8 w 94"/>
                <a:gd name="T45" fmla="*/ 28 h 116"/>
                <a:gd name="T46" fmla="*/ 4 w 94"/>
                <a:gd name="T47" fmla="*/ 40 h 116"/>
                <a:gd name="T48" fmla="*/ 0 w 94"/>
                <a:gd name="T49" fmla="*/ 52 h 116"/>
                <a:gd name="T50" fmla="*/ 0 w 94"/>
                <a:gd name="T51" fmla="*/ 52 h 116"/>
                <a:gd name="T52" fmla="*/ 0 w 94"/>
                <a:gd name="T53" fmla="*/ 70 h 116"/>
                <a:gd name="T54" fmla="*/ 2 w 94"/>
                <a:gd name="T55" fmla="*/ 88 h 116"/>
                <a:gd name="T56" fmla="*/ 8 w 94"/>
                <a:gd name="T57" fmla="*/ 102 h 116"/>
                <a:gd name="T58" fmla="*/ 18 w 94"/>
                <a:gd name="T59" fmla="*/ 116 h 116"/>
                <a:gd name="T60" fmla="*/ 18 w 94"/>
                <a:gd name="T61" fmla="*/ 116 h 116"/>
                <a:gd name="T62" fmla="*/ 36 w 94"/>
                <a:gd name="T63" fmla="*/ 112 h 116"/>
                <a:gd name="T64" fmla="*/ 36 w 94"/>
                <a:gd name="T65" fmla="*/ 112 h 1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4"/>
                <a:gd name="T100" fmla="*/ 0 h 116"/>
                <a:gd name="T101" fmla="*/ 94 w 94"/>
                <a:gd name="T102" fmla="*/ 116 h 11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4" h="116">
                  <a:moveTo>
                    <a:pt x="36" y="112"/>
                  </a:moveTo>
                  <a:lnTo>
                    <a:pt x="36" y="112"/>
                  </a:lnTo>
                  <a:lnTo>
                    <a:pt x="60" y="108"/>
                  </a:lnTo>
                  <a:lnTo>
                    <a:pt x="82" y="108"/>
                  </a:lnTo>
                  <a:lnTo>
                    <a:pt x="90" y="94"/>
                  </a:lnTo>
                  <a:lnTo>
                    <a:pt x="94" y="78"/>
                  </a:lnTo>
                  <a:lnTo>
                    <a:pt x="94" y="66"/>
                  </a:lnTo>
                  <a:lnTo>
                    <a:pt x="94" y="54"/>
                  </a:lnTo>
                  <a:lnTo>
                    <a:pt x="92" y="42"/>
                  </a:lnTo>
                  <a:lnTo>
                    <a:pt x="86" y="30"/>
                  </a:lnTo>
                  <a:lnTo>
                    <a:pt x="82" y="20"/>
                  </a:lnTo>
                  <a:lnTo>
                    <a:pt x="74" y="12"/>
                  </a:lnTo>
                  <a:lnTo>
                    <a:pt x="66" y="6"/>
                  </a:lnTo>
                  <a:lnTo>
                    <a:pt x="56" y="2"/>
                  </a:lnTo>
                  <a:lnTo>
                    <a:pt x="48" y="0"/>
                  </a:lnTo>
                  <a:lnTo>
                    <a:pt x="38" y="2"/>
                  </a:lnTo>
                  <a:lnTo>
                    <a:pt x="30" y="6"/>
                  </a:lnTo>
                  <a:lnTo>
                    <a:pt x="20" y="12"/>
                  </a:lnTo>
                  <a:lnTo>
                    <a:pt x="14" y="18"/>
                  </a:lnTo>
                  <a:lnTo>
                    <a:pt x="8" y="28"/>
                  </a:lnTo>
                  <a:lnTo>
                    <a:pt x="4" y="40"/>
                  </a:lnTo>
                  <a:lnTo>
                    <a:pt x="0" y="52"/>
                  </a:lnTo>
                  <a:lnTo>
                    <a:pt x="0" y="70"/>
                  </a:lnTo>
                  <a:lnTo>
                    <a:pt x="2" y="88"/>
                  </a:lnTo>
                  <a:lnTo>
                    <a:pt x="8" y="102"/>
                  </a:lnTo>
                  <a:lnTo>
                    <a:pt x="18" y="116"/>
                  </a:lnTo>
                  <a:lnTo>
                    <a:pt x="36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37" name="Freeform 11"/>
            <p:cNvSpPr>
              <a:spLocks/>
            </p:cNvSpPr>
            <p:nvPr/>
          </p:nvSpPr>
          <p:spPr bwMode="auto">
            <a:xfrm>
              <a:off x="483" y="1404"/>
              <a:ext cx="40" cy="72"/>
            </a:xfrm>
            <a:custGeom>
              <a:avLst/>
              <a:gdLst>
                <a:gd name="T0" fmla="*/ 0 w 40"/>
                <a:gd name="T1" fmla="*/ 40 h 72"/>
                <a:gd name="T2" fmla="*/ 0 w 40"/>
                <a:gd name="T3" fmla="*/ 40 h 72"/>
                <a:gd name="T4" fmla="*/ 0 w 40"/>
                <a:gd name="T5" fmla="*/ 26 h 72"/>
                <a:gd name="T6" fmla="*/ 2 w 40"/>
                <a:gd name="T7" fmla="*/ 14 h 72"/>
                <a:gd name="T8" fmla="*/ 6 w 40"/>
                <a:gd name="T9" fmla="*/ 4 h 72"/>
                <a:gd name="T10" fmla="*/ 10 w 40"/>
                <a:gd name="T11" fmla="*/ 2 h 72"/>
                <a:gd name="T12" fmla="*/ 14 w 40"/>
                <a:gd name="T13" fmla="*/ 0 h 72"/>
                <a:gd name="T14" fmla="*/ 14 w 40"/>
                <a:gd name="T15" fmla="*/ 0 h 72"/>
                <a:gd name="T16" fmla="*/ 18 w 40"/>
                <a:gd name="T17" fmla="*/ 0 h 72"/>
                <a:gd name="T18" fmla="*/ 22 w 40"/>
                <a:gd name="T19" fmla="*/ 2 h 72"/>
                <a:gd name="T20" fmla="*/ 28 w 40"/>
                <a:gd name="T21" fmla="*/ 8 h 72"/>
                <a:gd name="T22" fmla="*/ 34 w 40"/>
                <a:gd name="T23" fmla="*/ 18 h 72"/>
                <a:gd name="T24" fmla="*/ 38 w 40"/>
                <a:gd name="T25" fmla="*/ 32 h 72"/>
                <a:gd name="T26" fmla="*/ 38 w 40"/>
                <a:gd name="T27" fmla="*/ 32 h 72"/>
                <a:gd name="T28" fmla="*/ 40 w 40"/>
                <a:gd name="T29" fmla="*/ 46 h 72"/>
                <a:gd name="T30" fmla="*/ 38 w 40"/>
                <a:gd name="T31" fmla="*/ 58 h 72"/>
                <a:gd name="T32" fmla="*/ 32 w 40"/>
                <a:gd name="T33" fmla="*/ 66 h 72"/>
                <a:gd name="T34" fmla="*/ 30 w 40"/>
                <a:gd name="T35" fmla="*/ 70 h 72"/>
                <a:gd name="T36" fmla="*/ 26 w 40"/>
                <a:gd name="T37" fmla="*/ 72 h 72"/>
                <a:gd name="T38" fmla="*/ 26 w 40"/>
                <a:gd name="T39" fmla="*/ 72 h 72"/>
                <a:gd name="T40" fmla="*/ 22 w 40"/>
                <a:gd name="T41" fmla="*/ 72 h 72"/>
                <a:gd name="T42" fmla="*/ 18 w 40"/>
                <a:gd name="T43" fmla="*/ 70 h 72"/>
                <a:gd name="T44" fmla="*/ 10 w 40"/>
                <a:gd name="T45" fmla="*/ 64 h 72"/>
                <a:gd name="T46" fmla="*/ 4 w 40"/>
                <a:gd name="T47" fmla="*/ 52 h 72"/>
                <a:gd name="T48" fmla="*/ 0 w 40"/>
                <a:gd name="T49" fmla="*/ 40 h 72"/>
                <a:gd name="T50" fmla="*/ 0 w 40"/>
                <a:gd name="T51" fmla="*/ 40 h 7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0"/>
                <a:gd name="T79" fmla="*/ 0 h 72"/>
                <a:gd name="T80" fmla="*/ 40 w 40"/>
                <a:gd name="T81" fmla="*/ 72 h 7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0" h="72">
                  <a:moveTo>
                    <a:pt x="0" y="40"/>
                  </a:moveTo>
                  <a:lnTo>
                    <a:pt x="0" y="40"/>
                  </a:lnTo>
                  <a:lnTo>
                    <a:pt x="0" y="26"/>
                  </a:lnTo>
                  <a:lnTo>
                    <a:pt x="2" y="14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8" y="8"/>
                  </a:lnTo>
                  <a:lnTo>
                    <a:pt x="34" y="18"/>
                  </a:lnTo>
                  <a:lnTo>
                    <a:pt x="38" y="32"/>
                  </a:lnTo>
                  <a:lnTo>
                    <a:pt x="40" y="46"/>
                  </a:lnTo>
                  <a:lnTo>
                    <a:pt x="38" y="58"/>
                  </a:lnTo>
                  <a:lnTo>
                    <a:pt x="32" y="66"/>
                  </a:lnTo>
                  <a:lnTo>
                    <a:pt x="30" y="70"/>
                  </a:lnTo>
                  <a:lnTo>
                    <a:pt x="26" y="72"/>
                  </a:lnTo>
                  <a:lnTo>
                    <a:pt x="22" y="72"/>
                  </a:lnTo>
                  <a:lnTo>
                    <a:pt x="18" y="70"/>
                  </a:lnTo>
                  <a:lnTo>
                    <a:pt x="10" y="64"/>
                  </a:lnTo>
                  <a:lnTo>
                    <a:pt x="4" y="5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38" name="Freeform 12"/>
            <p:cNvSpPr>
              <a:spLocks/>
            </p:cNvSpPr>
            <p:nvPr/>
          </p:nvSpPr>
          <p:spPr bwMode="auto">
            <a:xfrm>
              <a:off x="665" y="1400"/>
              <a:ext cx="74" cy="90"/>
            </a:xfrm>
            <a:custGeom>
              <a:avLst/>
              <a:gdLst>
                <a:gd name="T0" fmla="*/ 30 w 74"/>
                <a:gd name="T1" fmla="*/ 86 h 90"/>
                <a:gd name="T2" fmla="*/ 30 w 74"/>
                <a:gd name="T3" fmla="*/ 86 h 90"/>
                <a:gd name="T4" fmla="*/ 48 w 74"/>
                <a:gd name="T5" fmla="*/ 84 h 90"/>
                <a:gd name="T6" fmla="*/ 66 w 74"/>
                <a:gd name="T7" fmla="*/ 84 h 90"/>
                <a:gd name="T8" fmla="*/ 66 w 74"/>
                <a:gd name="T9" fmla="*/ 84 h 90"/>
                <a:gd name="T10" fmla="*/ 70 w 74"/>
                <a:gd name="T11" fmla="*/ 74 h 90"/>
                <a:gd name="T12" fmla="*/ 74 w 74"/>
                <a:gd name="T13" fmla="*/ 60 h 90"/>
                <a:gd name="T14" fmla="*/ 74 w 74"/>
                <a:gd name="T15" fmla="*/ 60 h 90"/>
                <a:gd name="T16" fmla="*/ 74 w 74"/>
                <a:gd name="T17" fmla="*/ 50 h 90"/>
                <a:gd name="T18" fmla="*/ 74 w 74"/>
                <a:gd name="T19" fmla="*/ 40 h 90"/>
                <a:gd name="T20" fmla="*/ 72 w 74"/>
                <a:gd name="T21" fmla="*/ 32 h 90"/>
                <a:gd name="T22" fmla="*/ 70 w 74"/>
                <a:gd name="T23" fmla="*/ 24 h 90"/>
                <a:gd name="T24" fmla="*/ 64 w 74"/>
                <a:gd name="T25" fmla="*/ 16 h 90"/>
                <a:gd name="T26" fmla="*/ 60 w 74"/>
                <a:gd name="T27" fmla="*/ 10 h 90"/>
                <a:gd name="T28" fmla="*/ 52 w 74"/>
                <a:gd name="T29" fmla="*/ 4 h 90"/>
                <a:gd name="T30" fmla="*/ 46 w 74"/>
                <a:gd name="T31" fmla="*/ 2 h 90"/>
                <a:gd name="T32" fmla="*/ 46 w 74"/>
                <a:gd name="T33" fmla="*/ 2 h 90"/>
                <a:gd name="T34" fmla="*/ 38 w 74"/>
                <a:gd name="T35" fmla="*/ 0 h 90"/>
                <a:gd name="T36" fmla="*/ 30 w 74"/>
                <a:gd name="T37" fmla="*/ 2 h 90"/>
                <a:gd name="T38" fmla="*/ 24 w 74"/>
                <a:gd name="T39" fmla="*/ 4 h 90"/>
                <a:gd name="T40" fmla="*/ 18 w 74"/>
                <a:gd name="T41" fmla="*/ 8 h 90"/>
                <a:gd name="T42" fmla="*/ 12 w 74"/>
                <a:gd name="T43" fmla="*/ 14 h 90"/>
                <a:gd name="T44" fmla="*/ 8 w 74"/>
                <a:gd name="T45" fmla="*/ 22 h 90"/>
                <a:gd name="T46" fmla="*/ 4 w 74"/>
                <a:gd name="T47" fmla="*/ 30 h 90"/>
                <a:gd name="T48" fmla="*/ 2 w 74"/>
                <a:gd name="T49" fmla="*/ 40 h 90"/>
                <a:gd name="T50" fmla="*/ 2 w 74"/>
                <a:gd name="T51" fmla="*/ 40 h 90"/>
                <a:gd name="T52" fmla="*/ 0 w 74"/>
                <a:gd name="T53" fmla="*/ 54 h 90"/>
                <a:gd name="T54" fmla="*/ 2 w 74"/>
                <a:gd name="T55" fmla="*/ 68 h 90"/>
                <a:gd name="T56" fmla="*/ 8 w 74"/>
                <a:gd name="T57" fmla="*/ 80 h 90"/>
                <a:gd name="T58" fmla="*/ 14 w 74"/>
                <a:gd name="T59" fmla="*/ 90 h 90"/>
                <a:gd name="T60" fmla="*/ 14 w 74"/>
                <a:gd name="T61" fmla="*/ 90 h 90"/>
                <a:gd name="T62" fmla="*/ 30 w 74"/>
                <a:gd name="T63" fmla="*/ 86 h 90"/>
                <a:gd name="T64" fmla="*/ 30 w 74"/>
                <a:gd name="T65" fmla="*/ 86 h 9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4"/>
                <a:gd name="T100" fmla="*/ 0 h 90"/>
                <a:gd name="T101" fmla="*/ 74 w 74"/>
                <a:gd name="T102" fmla="*/ 90 h 9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4" h="90">
                  <a:moveTo>
                    <a:pt x="30" y="86"/>
                  </a:moveTo>
                  <a:lnTo>
                    <a:pt x="30" y="86"/>
                  </a:lnTo>
                  <a:lnTo>
                    <a:pt x="48" y="84"/>
                  </a:lnTo>
                  <a:lnTo>
                    <a:pt x="66" y="84"/>
                  </a:lnTo>
                  <a:lnTo>
                    <a:pt x="70" y="74"/>
                  </a:lnTo>
                  <a:lnTo>
                    <a:pt x="74" y="60"/>
                  </a:lnTo>
                  <a:lnTo>
                    <a:pt x="74" y="50"/>
                  </a:lnTo>
                  <a:lnTo>
                    <a:pt x="74" y="40"/>
                  </a:lnTo>
                  <a:lnTo>
                    <a:pt x="72" y="32"/>
                  </a:lnTo>
                  <a:lnTo>
                    <a:pt x="70" y="24"/>
                  </a:lnTo>
                  <a:lnTo>
                    <a:pt x="64" y="16"/>
                  </a:lnTo>
                  <a:lnTo>
                    <a:pt x="60" y="10"/>
                  </a:lnTo>
                  <a:lnTo>
                    <a:pt x="52" y="4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18" y="8"/>
                  </a:lnTo>
                  <a:lnTo>
                    <a:pt x="12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2" y="40"/>
                  </a:lnTo>
                  <a:lnTo>
                    <a:pt x="0" y="54"/>
                  </a:lnTo>
                  <a:lnTo>
                    <a:pt x="2" y="68"/>
                  </a:lnTo>
                  <a:lnTo>
                    <a:pt x="8" y="80"/>
                  </a:lnTo>
                  <a:lnTo>
                    <a:pt x="14" y="90"/>
                  </a:lnTo>
                  <a:lnTo>
                    <a:pt x="30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39" name="Freeform 13"/>
            <p:cNvSpPr>
              <a:spLocks/>
            </p:cNvSpPr>
            <p:nvPr/>
          </p:nvSpPr>
          <p:spPr bwMode="auto">
            <a:xfrm>
              <a:off x="679" y="1396"/>
              <a:ext cx="32" cy="56"/>
            </a:xfrm>
            <a:custGeom>
              <a:avLst/>
              <a:gdLst>
                <a:gd name="T0" fmla="*/ 2 w 32"/>
                <a:gd name="T1" fmla="*/ 32 h 56"/>
                <a:gd name="T2" fmla="*/ 2 w 32"/>
                <a:gd name="T3" fmla="*/ 32 h 56"/>
                <a:gd name="T4" fmla="*/ 0 w 32"/>
                <a:gd name="T5" fmla="*/ 20 h 56"/>
                <a:gd name="T6" fmla="*/ 2 w 32"/>
                <a:gd name="T7" fmla="*/ 10 h 56"/>
                <a:gd name="T8" fmla="*/ 6 w 32"/>
                <a:gd name="T9" fmla="*/ 4 h 56"/>
                <a:gd name="T10" fmla="*/ 12 w 32"/>
                <a:gd name="T11" fmla="*/ 0 h 56"/>
                <a:gd name="T12" fmla="*/ 12 w 32"/>
                <a:gd name="T13" fmla="*/ 0 h 56"/>
                <a:gd name="T14" fmla="*/ 18 w 32"/>
                <a:gd name="T15" fmla="*/ 2 h 56"/>
                <a:gd name="T16" fmla="*/ 24 w 32"/>
                <a:gd name="T17" fmla="*/ 6 h 56"/>
                <a:gd name="T18" fmla="*/ 28 w 32"/>
                <a:gd name="T19" fmla="*/ 16 h 56"/>
                <a:gd name="T20" fmla="*/ 32 w 32"/>
                <a:gd name="T21" fmla="*/ 26 h 56"/>
                <a:gd name="T22" fmla="*/ 32 w 32"/>
                <a:gd name="T23" fmla="*/ 26 h 56"/>
                <a:gd name="T24" fmla="*/ 32 w 32"/>
                <a:gd name="T25" fmla="*/ 36 h 56"/>
                <a:gd name="T26" fmla="*/ 30 w 32"/>
                <a:gd name="T27" fmla="*/ 46 h 56"/>
                <a:gd name="T28" fmla="*/ 26 w 32"/>
                <a:gd name="T29" fmla="*/ 52 h 56"/>
                <a:gd name="T30" fmla="*/ 22 w 32"/>
                <a:gd name="T31" fmla="*/ 56 h 56"/>
                <a:gd name="T32" fmla="*/ 22 w 32"/>
                <a:gd name="T33" fmla="*/ 56 h 56"/>
                <a:gd name="T34" fmla="*/ 14 w 32"/>
                <a:gd name="T35" fmla="*/ 54 h 56"/>
                <a:gd name="T36" fmla="*/ 10 w 32"/>
                <a:gd name="T37" fmla="*/ 50 h 56"/>
                <a:gd name="T38" fmla="*/ 4 w 32"/>
                <a:gd name="T39" fmla="*/ 42 h 56"/>
                <a:gd name="T40" fmla="*/ 2 w 32"/>
                <a:gd name="T41" fmla="*/ 32 h 56"/>
                <a:gd name="T42" fmla="*/ 2 w 32"/>
                <a:gd name="T43" fmla="*/ 32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"/>
                <a:gd name="T67" fmla="*/ 0 h 56"/>
                <a:gd name="T68" fmla="*/ 32 w 32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" h="56">
                  <a:moveTo>
                    <a:pt x="2" y="32"/>
                  </a:moveTo>
                  <a:lnTo>
                    <a:pt x="2" y="32"/>
                  </a:lnTo>
                  <a:lnTo>
                    <a:pt x="0" y="20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4" y="6"/>
                  </a:lnTo>
                  <a:lnTo>
                    <a:pt x="28" y="16"/>
                  </a:lnTo>
                  <a:lnTo>
                    <a:pt x="32" y="26"/>
                  </a:lnTo>
                  <a:lnTo>
                    <a:pt x="32" y="36"/>
                  </a:lnTo>
                  <a:lnTo>
                    <a:pt x="30" y="46"/>
                  </a:lnTo>
                  <a:lnTo>
                    <a:pt x="26" y="52"/>
                  </a:lnTo>
                  <a:lnTo>
                    <a:pt x="22" y="56"/>
                  </a:lnTo>
                  <a:lnTo>
                    <a:pt x="14" y="54"/>
                  </a:lnTo>
                  <a:lnTo>
                    <a:pt x="10" y="50"/>
                  </a:lnTo>
                  <a:lnTo>
                    <a:pt x="4" y="42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0" name="Freeform 14"/>
            <p:cNvSpPr>
              <a:spLocks/>
            </p:cNvSpPr>
            <p:nvPr/>
          </p:nvSpPr>
          <p:spPr bwMode="auto">
            <a:xfrm>
              <a:off x="323" y="1642"/>
              <a:ext cx="612" cy="380"/>
            </a:xfrm>
            <a:custGeom>
              <a:avLst/>
              <a:gdLst>
                <a:gd name="T0" fmla="*/ 12 w 612"/>
                <a:gd name="T1" fmla="*/ 40 h 380"/>
                <a:gd name="T2" fmla="*/ 6 w 612"/>
                <a:gd name="T3" fmla="*/ 76 h 380"/>
                <a:gd name="T4" fmla="*/ 0 w 612"/>
                <a:gd name="T5" fmla="*/ 130 h 380"/>
                <a:gd name="T6" fmla="*/ 4 w 612"/>
                <a:gd name="T7" fmla="*/ 194 h 380"/>
                <a:gd name="T8" fmla="*/ 18 w 612"/>
                <a:gd name="T9" fmla="*/ 244 h 380"/>
                <a:gd name="T10" fmla="*/ 32 w 612"/>
                <a:gd name="T11" fmla="*/ 274 h 380"/>
                <a:gd name="T12" fmla="*/ 54 w 612"/>
                <a:gd name="T13" fmla="*/ 302 h 380"/>
                <a:gd name="T14" fmla="*/ 82 w 612"/>
                <a:gd name="T15" fmla="*/ 324 h 380"/>
                <a:gd name="T16" fmla="*/ 116 w 612"/>
                <a:gd name="T17" fmla="*/ 340 h 380"/>
                <a:gd name="T18" fmla="*/ 162 w 612"/>
                <a:gd name="T19" fmla="*/ 348 h 380"/>
                <a:gd name="T20" fmla="*/ 216 w 612"/>
                <a:gd name="T21" fmla="*/ 348 h 380"/>
                <a:gd name="T22" fmla="*/ 280 w 612"/>
                <a:gd name="T23" fmla="*/ 338 h 380"/>
                <a:gd name="T24" fmla="*/ 324 w 612"/>
                <a:gd name="T25" fmla="*/ 324 h 380"/>
                <a:gd name="T26" fmla="*/ 446 w 612"/>
                <a:gd name="T27" fmla="*/ 244 h 380"/>
                <a:gd name="T28" fmla="*/ 482 w 612"/>
                <a:gd name="T29" fmla="*/ 296 h 380"/>
                <a:gd name="T30" fmla="*/ 506 w 612"/>
                <a:gd name="T31" fmla="*/ 340 h 380"/>
                <a:gd name="T32" fmla="*/ 516 w 612"/>
                <a:gd name="T33" fmla="*/ 370 h 380"/>
                <a:gd name="T34" fmla="*/ 516 w 612"/>
                <a:gd name="T35" fmla="*/ 380 h 380"/>
                <a:gd name="T36" fmla="*/ 536 w 612"/>
                <a:gd name="T37" fmla="*/ 380 h 380"/>
                <a:gd name="T38" fmla="*/ 564 w 612"/>
                <a:gd name="T39" fmla="*/ 372 h 380"/>
                <a:gd name="T40" fmla="*/ 596 w 612"/>
                <a:gd name="T41" fmla="*/ 352 h 380"/>
                <a:gd name="T42" fmla="*/ 612 w 612"/>
                <a:gd name="T43" fmla="*/ 334 h 380"/>
                <a:gd name="T44" fmla="*/ 588 w 612"/>
                <a:gd name="T45" fmla="*/ 326 h 380"/>
                <a:gd name="T46" fmla="*/ 564 w 612"/>
                <a:gd name="T47" fmla="*/ 322 h 380"/>
                <a:gd name="T48" fmla="*/ 536 w 612"/>
                <a:gd name="T49" fmla="*/ 324 h 380"/>
                <a:gd name="T50" fmla="*/ 530 w 612"/>
                <a:gd name="T51" fmla="*/ 298 h 380"/>
                <a:gd name="T52" fmla="*/ 506 w 612"/>
                <a:gd name="T53" fmla="*/ 242 h 380"/>
                <a:gd name="T54" fmla="*/ 488 w 612"/>
                <a:gd name="T55" fmla="*/ 214 h 380"/>
                <a:gd name="T56" fmla="*/ 464 w 612"/>
                <a:gd name="T57" fmla="*/ 190 h 380"/>
                <a:gd name="T58" fmla="*/ 436 w 612"/>
                <a:gd name="T59" fmla="*/ 176 h 380"/>
                <a:gd name="T60" fmla="*/ 402 w 612"/>
                <a:gd name="T61" fmla="*/ 174 h 380"/>
                <a:gd name="T62" fmla="*/ 382 w 612"/>
                <a:gd name="T63" fmla="*/ 0 h 380"/>
                <a:gd name="T64" fmla="*/ 374 w 612"/>
                <a:gd name="T65" fmla="*/ 6 h 380"/>
                <a:gd name="T66" fmla="*/ 326 w 612"/>
                <a:gd name="T67" fmla="*/ 34 h 380"/>
                <a:gd name="T68" fmla="*/ 284 w 612"/>
                <a:gd name="T69" fmla="*/ 52 h 380"/>
                <a:gd name="T70" fmla="*/ 232 w 612"/>
                <a:gd name="T71" fmla="*/ 64 h 380"/>
                <a:gd name="T72" fmla="*/ 168 w 612"/>
                <a:gd name="T73" fmla="*/ 70 h 380"/>
                <a:gd name="T74" fmla="*/ 94 w 612"/>
                <a:gd name="T75" fmla="*/ 62 h 380"/>
                <a:gd name="T76" fmla="*/ 12 w 612"/>
                <a:gd name="T77" fmla="*/ 40 h 38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12"/>
                <a:gd name="T118" fmla="*/ 0 h 380"/>
                <a:gd name="T119" fmla="*/ 612 w 612"/>
                <a:gd name="T120" fmla="*/ 380 h 38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12" h="380">
                  <a:moveTo>
                    <a:pt x="12" y="40"/>
                  </a:moveTo>
                  <a:lnTo>
                    <a:pt x="12" y="40"/>
                  </a:lnTo>
                  <a:lnTo>
                    <a:pt x="8" y="56"/>
                  </a:lnTo>
                  <a:lnTo>
                    <a:pt x="6" y="76"/>
                  </a:lnTo>
                  <a:lnTo>
                    <a:pt x="2" y="102"/>
                  </a:lnTo>
                  <a:lnTo>
                    <a:pt x="0" y="130"/>
                  </a:lnTo>
                  <a:lnTo>
                    <a:pt x="2" y="162"/>
                  </a:lnTo>
                  <a:lnTo>
                    <a:pt x="4" y="194"/>
                  </a:lnTo>
                  <a:lnTo>
                    <a:pt x="12" y="228"/>
                  </a:lnTo>
                  <a:lnTo>
                    <a:pt x="18" y="244"/>
                  </a:lnTo>
                  <a:lnTo>
                    <a:pt x="24" y="260"/>
                  </a:lnTo>
                  <a:lnTo>
                    <a:pt x="32" y="274"/>
                  </a:lnTo>
                  <a:lnTo>
                    <a:pt x="42" y="288"/>
                  </a:lnTo>
                  <a:lnTo>
                    <a:pt x="54" y="302"/>
                  </a:lnTo>
                  <a:lnTo>
                    <a:pt x="66" y="314"/>
                  </a:lnTo>
                  <a:lnTo>
                    <a:pt x="82" y="324"/>
                  </a:lnTo>
                  <a:lnTo>
                    <a:pt x="98" y="332"/>
                  </a:lnTo>
                  <a:lnTo>
                    <a:pt x="116" y="340"/>
                  </a:lnTo>
                  <a:lnTo>
                    <a:pt x="138" y="346"/>
                  </a:lnTo>
                  <a:lnTo>
                    <a:pt x="162" y="348"/>
                  </a:lnTo>
                  <a:lnTo>
                    <a:pt x="188" y="350"/>
                  </a:lnTo>
                  <a:lnTo>
                    <a:pt x="216" y="348"/>
                  </a:lnTo>
                  <a:lnTo>
                    <a:pt x="246" y="346"/>
                  </a:lnTo>
                  <a:lnTo>
                    <a:pt x="280" y="338"/>
                  </a:lnTo>
                  <a:lnTo>
                    <a:pt x="316" y="330"/>
                  </a:lnTo>
                  <a:lnTo>
                    <a:pt x="324" y="324"/>
                  </a:lnTo>
                  <a:lnTo>
                    <a:pt x="446" y="244"/>
                  </a:lnTo>
                  <a:lnTo>
                    <a:pt x="458" y="260"/>
                  </a:lnTo>
                  <a:lnTo>
                    <a:pt x="482" y="296"/>
                  </a:lnTo>
                  <a:lnTo>
                    <a:pt x="494" y="318"/>
                  </a:lnTo>
                  <a:lnTo>
                    <a:pt x="506" y="340"/>
                  </a:lnTo>
                  <a:lnTo>
                    <a:pt x="514" y="360"/>
                  </a:lnTo>
                  <a:lnTo>
                    <a:pt x="516" y="370"/>
                  </a:lnTo>
                  <a:lnTo>
                    <a:pt x="516" y="380"/>
                  </a:lnTo>
                  <a:lnTo>
                    <a:pt x="526" y="380"/>
                  </a:lnTo>
                  <a:lnTo>
                    <a:pt x="536" y="380"/>
                  </a:lnTo>
                  <a:lnTo>
                    <a:pt x="548" y="378"/>
                  </a:lnTo>
                  <a:lnTo>
                    <a:pt x="564" y="372"/>
                  </a:lnTo>
                  <a:lnTo>
                    <a:pt x="580" y="364"/>
                  </a:lnTo>
                  <a:lnTo>
                    <a:pt x="596" y="352"/>
                  </a:lnTo>
                  <a:lnTo>
                    <a:pt x="612" y="334"/>
                  </a:lnTo>
                  <a:lnTo>
                    <a:pt x="604" y="332"/>
                  </a:lnTo>
                  <a:lnTo>
                    <a:pt x="588" y="326"/>
                  </a:lnTo>
                  <a:lnTo>
                    <a:pt x="578" y="324"/>
                  </a:lnTo>
                  <a:lnTo>
                    <a:pt x="564" y="322"/>
                  </a:lnTo>
                  <a:lnTo>
                    <a:pt x="550" y="322"/>
                  </a:lnTo>
                  <a:lnTo>
                    <a:pt x="536" y="324"/>
                  </a:lnTo>
                  <a:lnTo>
                    <a:pt x="530" y="298"/>
                  </a:lnTo>
                  <a:lnTo>
                    <a:pt x="520" y="272"/>
                  </a:lnTo>
                  <a:lnTo>
                    <a:pt x="506" y="242"/>
                  </a:lnTo>
                  <a:lnTo>
                    <a:pt x="498" y="228"/>
                  </a:lnTo>
                  <a:lnTo>
                    <a:pt x="488" y="214"/>
                  </a:lnTo>
                  <a:lnTo>
                    <a:pt x="476" y="200"/>
                  </a:lnTo>
                  <a:lnTo>
                    <a:pt x="464" y="190"/>
                  </a:lnTo>
                  <a:lnTo>
                    <a:pt x="450" y="182"/>
                  </a:lnTo>
                  <a:lnTo>
                    <a:pt x="436" y="176"/>
                  </a:lnTo>
                  <a:lnTo>
                    <a:pt x="420" y="174"/>
                  </a:lnTo>
                  <a:lnTo>
                    <a:pt x="402" y="174"/>
                  </a:lnTo>
                  <a:lnTo>
                    <a:pt x="332" y="230"/>
                  </a:lnTo>
                  <a:lnTo>
                    <a:pt x="382" y="0"/>
                  </a:lnTo>
                  <a:lnTo>
                    <a:pt x="374" y="6"/>
                  </a:lnTo>
                  <a:lnTo>
                    <a:pt x="356" y="18"/>
                  </a:lnTo>
                  <a:lnTo>
                    <a:pt x="326" y="34"/>
                  </a:lnTo>
                  <a:lnTo>
                    <a:pt x="306" y="44"/>
                  </a:lnTo>
                  <a:lnTo>
                    <a:pt x="284" y="52"/>
                  </a:lnTo>
                  <a:lnTo>
                    <a:pt x="260" y="58"/>
                  </a:lnTo>
                  <a:lnTo>
                    <a:pt x="232" y="64"/>
                  </a:lnTo>
                  <a:lnTo>
                    <a:pt x="202" y="68"/>
                  </a:lnTo>
                  <a:lnTo>
                    <a:pt x="168" y="70"/>
                  </a:lnTo>
                  <a:lnTo>
                    <a:pt x="132" y="68"/>
                  </a:lnTo>
                  <a:lnTo>
                    <a:pt x="94" y="62"/>
                  </a:lnTo>
                  <a:lnTo>
                    <a:pt x="54" y="54"/>
                  </a:lnTo>
                  <a:lnTo>
                    <a:pt x="12" y="4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1" name="Freeform 15"/>
            <p:cNvSpPr>
              <a:spLocks/>
            </p:cNvSpPr>
            <p:nvPr/>
          </p:nvSpPr>
          <p:spPr bwMode="auto">
            <a:xfrm>
              <a:off x="665" y="1914"/>
              <a:ext cx="208" cy="222"/>
            </a:xfrm>
            <a:custGeom>
              <a:avLst/>
              <a:gdLst>
                <a:gd name="T0" fmla="*/ 0 w 208"/>
                <a:gd name="T1" fmla="*/ 30 h 222"/>
                <a:gd name="T2" fmla="*/ 0 w 208"/>
                <a:gd name="T3" fmla="*/ 30 h 222"/>
                <a:gd name="T4" fmla="*/ 14 w 208"/>
                <a:gd name="T5" fmla="*/ 38 h 222"/>
                <a:gd name="T6" fmla="*/ 28 w 208"/>
                <a:gd name="T7" fmla="*/ 48 h 222"/>
                <a:gd name="T8" fmla="*/ 44 w 208"/>
                <a:gd name="T9" fmla="*/ 62 h 222"/>
                <a:gd name="T10" fmla="*/ 52 w 208"/>
                <a:gd name="T11" fmla="*/ 72 h 222"/>
                <a:gd name="T12" fmla="*/ 60 w 208"/>
                <a:gd name="T13" fmla="*/ 84 h 222"/>
                <a:gd name="T14" fmla="*/ 66 w 208"/>
                <a:gd name="T15" fmla="*/ 98 h 222"/>
                <a:gd name="T16" fmla="*/ 74 w 208"/>
                <a:gd name="T17" fmla="*/ 114 h 222"/>
                <a:gd name="T18" fmla="*/ 78 w 208"/>
                <a:gd name="T19" fmla="*/ 132 h 222"/>
                <a:gd name="T20" fmla="*/ 82 w 208"/>
                <a:gd name="T21" fmla="*/ 152 h 222"/>
                <a:gd name="T22" fmla="*/ 84 w 208"/>
                <a:gd name="T23" fmla="*/ 174 h 222"/>
                <a:gd name="T24" fmla="*/ 84 w 208"/>
                <a:gd name="T25" fmla="*/ 198 h 222"/>
                <a:gd name="T26" fmla="*/ 84 w 208"/>
                <a:gd name="T27" fmla="*/ 198 h 222"/>
                <a:gd name="T28" fmla="*/ 88 w 208"/>
                <a:gd name="T29" fmla="*/ 202 h 222"/>
                <a:gd name="T30" fmla="*/ 102 w 208"/>
                <a:gd name="T31" fmla="*/ 210 h 222"/>
                <a:gd name="T32" fmla="*/ 114 w 208"/>
                <a:gd name="T33" fmla="*/ 214 h 222"/>
                <a:gd name="T34" fmla="*/ 126 w 208"/>
                <a:gd name="T35" fmla="*/ 216 h 222"/>
                <a:gd name="T36" fmla="*/ 142 w 208"/>
                <a:gd name="T37" fmla="*/ 220 h 222"/>
                <a:gd name="T38" fmla="*/ 160 w 208"/>
                <a:gd name="T39" fmla="*/ 220 h 222"/>
                <a:gd name="T40" fmla="*/ 160 w 208"/>
                <a:gd name="T41" fmla="*/ 220 h 222"/>
                <a:gd name="T42" fmla="*/ 176 w 208"/>
                <a:gd name="T43" fmla="*/ 222 h 222"/>
                <a:gd name="T44" fmla="*/ 190 w 208"/>
                <a:gd name="T45" fmla="*/ 222 h 222"/>
                <a:gd name="T46" fmla="*/ 202 w 208"/>
                <a:gd name="T47" fmla="*/ 220 h 222"/>
                <a:gd name="T48" fmla="*/ 206 w 208"/>
                <a:gd name="T49" fmla="*/ 218 h 222"/>
                <a:gd name="T50" fmla="*/ 208 w 208"/>
                <a:gd name="T51" fmla="*/ 216 h 222"/>
                <a:gd name="T52" fmla="*/ 208 w 208"/>
                <a:gd name="T53" fmla="*/ 212 h 222"/>
                <a:gd name="T54" fmla="*/ 204 w 208"/>
                <a:gd name="T55" fmla="*/ 208 h 222"/>
                <a:gd name="T56" fmla="*/ 196 w 208"/>
                <a:gd name="T57" fmla="*/ 202 h 222"/>
                <a:gd name="T58" fmla="*/ 184 w 208"/>
                <a:gd name="T59" fmla="*/ 194 h 222"/>
                <a:gd name="T60" fmla="*/ 144 w 208"/>
                <a:gd name="T61" fmla="*/ 176 h 222"/>
                <a:gd name="T62" fmla="*/ 144 w 208"/>
                <a:gd name="T63" fmla="*/ 176 h 222"/>
                <a:gd name="T64" fmla="*/ 132 w 208"/>
                <a:gd name="T65" fmla="*/ 148 h 222"/>
                <a:gd name="T66" fmla="*/ 120 w 208"/>
                <a:gd name="T67" fmla="*/ 120 h 222"/>
                <a:gd name="T68" fmla="*/ 104 w 208"/>
                <a:gd name="T69" fmla="*/ 88 h 222"/>
                <a:gd name="T70" fmla="*/ 86 w 208"/>
                <a:gd name="T71" fmla="*/ 56 h 222"/>
                <a:gd name="T72" fmla="*/ 68 w 208"/>
                <a:gd name="T73" fmla="*/ 28 h 222"/>
                <a:gd name="T74" fmla="*/ 60 w 208"/>
                <a:gd name="T75" fmla="*/ 16 h 222"/>
                <a:gd name="T76" fmla="*/ 50 w 208"/>
                <a:gd name="T77" fmla="*/ 8 h 222"/>
                <a:gd name="T78" fmla="*/ 42 w 208"/>
                <a:gd name="T79" fmla="*/ 2 h 222"/>
                <a:gd name="T80" fmla="*/ 34 w 208"/>
                <a:gd name="T81" fmla="*/ 0 h 222"/>
                <a:gd name="T82" fmla="*/ 0 w 208"/>
                <a:gd name="T83" fmla="*/ 30 h 22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08"/>
                <a:gd name="T127" fmla="*/ 0 h 222"/>
                <a:gd name="T128" fmla="*/ 208 w 208"/>
                <a:gd name="T129" fmla="*/ 222 h 22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08" h="222">
                  <a:moveTo>
                    <a:pt x="0" y="30"/>
                  </a:moveTo>
                  <a:lnTo>
                    <a:pt x="0" y="30"/>
                  </a:lnTo>
                  <a:lnTo>
                    <a:pt x="14" y="38"/>
                  </a:lnTo>
                  <a:lnTo>
                    <a:pt x="28" y="48"/>
                  </a:lnTo>
                  <a:lnTo>
                    <a:pt x="44" y="62"/>
                  </a:lnTo>
                  <a:lnTo>
                    <a:pt x="52" y="72"/>
                  </a:lnTo>
                  <a:lnTo>
                    <a:pt x="60" y="84"/>
                  </a:lnTo>
                  <a:lnTo>
                    <a:pt x="66" y="98"/>
                  </a:lnTo>
                  <a:lnTo>
                    <a:pt x="74" y="114"/>
                  </a:lnTo>
                  <a:lnTo>
                    <a:pt x="78" y="132"/>
                  </a:lnTo>
                  <a:lnTo>
                    <a:pt x="82" y="152"/>
                  </a:lnTo>
                  <a:lnTo>
                    <a:pt x="84" y="174"/>
                  </a:lnTo>
                  <a:lnTo>
                    <a:pt x="84" y="198"/>
                  </a:lnTo>
                  <a:lnTo>
                    <a:pt x="88" y="202"/>
                  </a:lnTo>
                  <a:lnTo>
                    <a:pt x="102" y="210"/>
                  </a:lnTo>
                  <a:lnTo>
                    <a:pt x="114" y="214"/>
                  </a:lnTo>
                  <a:lnTo>
                    <a:pt x="126" y="216"/>
                  </a:lnTo>
                  <a:lnTo>
                    <a:pt x="142" y="220"/>
                  </a:lnTo>
                  <a:lnTo>
                    <a:pt x="160" y="220"/>
                  </a:lnTo>
                  <a:lnTo>
                    <a:pt x="176" y="222"/>
                  </a:lnTo>
                  <a:lnTo>
                    <a:pt x="190" y="222"/>
                  </a:lnTo>
                  <a:lnTo>
                    <a:pt x="202" y="220"/>
                  </a:lnTo>
                  <a:lnTo>
                    <a:pt x="206" y="218"/>
                  </a:lnTo>
                  <a:lnTo>
                    <a:pt x="208" y="216"/>
                  </a:lnTo>
                  <a:lnTo>
                    <a:pt x="208" y="212"/>
                  </a:lnTo>
                  <a:lnTo>
                    <a:pt x="204" y="208"/>
                  </a:lnTo>
                  <a:lnTo>
                    <a:pt x="196" y="202"/>
                  </a:lnTo>
                  <a:lnTo>
                    <a:pt x="184" y="194"/>
                  </a:lnTo>
                  <a:lnTo>
                    <a:pt x="144" y="176"/>
                  </a:lnTo>
                  <a:lnTo>
                    <a:pt x="132" y="148"/>
                  </a:lnTo>
                  <a:lnTo>
                    <a:pt x="120" y="120"/>
                  </a:lnTo>
                  <a:lnTo>
                    <a:pt x="104" y="88"/>
                  </a:lnTo>
                  <a:lnTo>
                    <a:pt x="86" y="56"/>
                  </a:lnTo>
                  <a:lnTo>
                    <a:pt x="68" y="28"/>
                  </a:lnTo>
                  <a:lnTo>
                    <a:pt x="60" y="16"/>
                  </a:lnTo>
                  <a:lnTo>
                    <a:pt x="50" y="8"/>
                  </a:lnTo>
                  <a:lnTo>
                    <a:pt x="42" y="2"/>
                  </a:lnTo>
                  <a:lnTo>
                    <a:pt x="34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2" name="Freeform 16"/>
            <p:cNvSpPr>
              <a:spLocks/>
            </p:cNvSpPr>
            <p:nvPr/>
          </p:nvSpPr>
          <p:spPr bwMode="auto">
            <a:xfrm>
              <a:off x="569" y="1628"/>
              <a:ext cx="220" cy="204"/>
            </a:xfrm>
            <a:custGeom>
              <a:avLst/>
              <a:gdLst>
                <a:gd name="T0" fmla="*/ 38 w 220"/>
                <a:gd name="T1" fmla="*/ 144 h 204"/>
                <a:gd name="T2" fmla="*/ 38 w 220"/>
                <a:gd name="T3" fmla="*/ 144 h 204"/>
                <a:gd name="T4" fmla="*/ 46 w 220"/>
                <a:gd name="T5" fmla="*/ 146 h 204"/>
                <a:gd name="T6" fmla="*/ 66 w 220"/>
                <a:gd name="T7" fmla="*/ 152 h 204"/>
                <a:gd name="T8" fmla="*/ 94 w 220"/>
                <a:gd name="T9" fmla="*/ 158 h 204"/>
                <a:gd name="T10" fmla="*/ 110 w 220"/>
                <a:gd name="T11" fmla="*/ 160 h 204"/>
                <a:gd name="T12" fmla="*/ 124 w 220"/>
                <a:gd name="T13" fmla="*/ 162 h 204"/>
                <a:gd name="T14" fmla="*/ 138 w 220"/>
                <a:gd name="T15" fmla="*/ 160 h 204"/>
                <a:gd name="T16" fmla="*/ 152 w 220"/>
                <a:gd name="T17" fmla="*/ 156 h 204"/>
                <a:gd name="T18" fmla="*/ 164 w 220"/>
                <a:gd name="T19" fmla="*/ 150 h 204"/>
                <a:gd name="T20" fmla="*/ 172 w 220"/>
                <a:gd name="T21" fmla="*/ 140 h 204"/>
                <a:gd name="T22" fmla="*/ 178 w 220"/>
                <a:gd name="T23" fmla="*/ 126 h 204"/>
                <a:gd name="T24" fmla="*/ 180 w 220"/>
                <a:gd name="T25" fmla="*/ 108 h 204"/>
                <a:gd name="T26" fmla="*/ 178 w 220"/>
                <a:gd name="T27" fmla="*/ 86 h 204"/>
                <a:gd name="T28" fmla="*/ 170 w 220"/>
                <a:gd name="T29" fmla="*/ 58 h 204"/>
                <a:gd name="T30" fmla="*/ 170 w 220"/>
                <a:gd name="T31" fmla="*/ 58 h 204"/>
                <a:gd name="T32" fmla="*/ 162 w 220"/>
                <a:gd name="T33" fmla="*/ 58 h 204"/>
                <a:gd name="T34" fmla="*/ 154 w 220"/>
                <a:gd name="T35" fmla="*/ 58 h 204"/>
                <a:gd name="T36" fmla="*/ 148 w 220"/>
                <a:gd name="T37" fmla="*/ 54 h 204"/>
                <a:gd name="T38" fmla="*/ 146 w 220"/>
                <a:gd name="T39" fmla="*/ 52 h 204"/>
                <a:gd name="T40" fmla="*/ 144 w 220"/>
                <a:gd name="T41" fmla="*/ 48 h 204"/>
                <a:gd name="T42" fmla="*/ 144 w 220"/>
                <a:gd name="T43" fmla="*/ 44 h 204"/>
                <a:gd name="T44" fmla="*/ 146 w 220"/>
                <a:gd name="T45" fmla="*/ 38 h 204"/>
                <a:gd name="T46" fmla="*/ 154 w 220"/>
                <a:gd name="T47" fmla="*/ 24 h 204"/>
                <a:gd name="T48" fmla="*/ 172 w 220"/>
                <a:gd name="T49" fmla="*/ 4 h 204"/>
                <a:gd name="T50" fmla="*/ 172 w 220"/>
                <a:gd name="T51" fmla="*/ 4 h 204"/>
                <a:gd name="T52" fmla="*/ 184 w 220"/>
                <a:gd name="T53" fmla="*/ 2 h 204"/>
                <a:gd name="T54" fmla="*/ 194 w 220"/>
                <a:gd name="T55" fmla="*/ 0 h 204"/>
                <a:gd name="T56" fmla="*/ 206 w 220"/>
                <a:gd name="T57" fmla="*/ 0 h 204"/>
                <a:gd name="T58" fmla="*/ 212 w 220"/>
                <a:gd name="T59" fmla="*/ 0 h 204"/>
                <a:gd name="T60" fmla="*/ 216 w 220"/>
                <a:gd name="T61" fmla="*/ 2 h 204"/>
                <a:gd name="T62" fmla="*/ 218 w 220"/>
                <a:gd name="T63" fmla="*/ 6 h 204"/>
                <a:gd name="T64" fmla="*/ 220 w 220"/>
                <a:gd name="T65" fmla="*/ 10 h 204"/>
                <a:gd name="T66" fmla="*/ 220 w 220"/>
                <a:gd name="T67" fmla="*/ 16 h 204"/>
                <a:gd name="T68" fmla="*/ 218 w 220"/>
                <a:gd name="T69" fmla="*/ 24 h 204"/>
                <a:gd name="T70" fmla="*/ 214 w 220"/>
                <a:gd name="T71" fmla="*/ 34 h 204"/>
                <a:gd name="T72" fmla="*/ 208 w 220"/>
                <a:gd name="T73" fmla="*/ 46 h 204"/>
                <a:gd name="T74" fmla="*/ 208 w 220"/>
                <a:gd name="T75" fmla="*/ 46 h 204"/>
                <a:gd name="T76" fmla="*/ 212 w 220"/>
                <a:gd name="T77" fmla="*/ 60 h 204"/>
                <a:gd name="T78" fmla="*/ 214 w 220"/>
                <a:gd name="T79" fmla="*/ 76 h 204"/>
                <a:gd name="T80" fmla="*/ 216 w 220"/>
                <a:gd name="T81" fmla="*/ 96 h 204"/>
                <a:gd name="T82" fmla="*/ 214 w 220"/>
                <a:gd name="T83" fmla="*/ 118 h 204"/>
                <a:gd name="T84" fmla="*/ 210 w 220"/>
                <a:gd name="T85" fmla="*/ 130 h 204"/>
                <a:gd name="T86" fmla="*/ 206 w 220"/>
                <a:gd name="T87" fmla="*/ 142 h 204"/>
                <a:gd name="T88" fmla="*/ 200 w 220"/>
                <a:gd name="T89" fmla="*/ 154 h 204"/>
                <a:gd name="T90" fmla="*/ 192 w 220"/>
                <a:gd name="T91" fmla="*/ 164 h 204"/>
                <a:gd name="T92" fmla="*/ 180 w 220"/>
                <a:gd name="T93" fmla="*/ 176 h 204"/>
                <a:gd name="T94" fmla="*/ 168 w 220"/>
                <a:gd name="T95" fmla="*/ 188 h 204"/>
                <a:gd name="T96" fmla="*/ 168 w 220"/>
                <a:gd name="T97" fmla="*/ 188 h 204"/>
                <a:gd name="T98" fmla="*/ 144 w 220"/>
                <a:gd name="T99" fmla="*/ 194 h 204"/>
                <a:gd name="T100" fmla="*/ 120 w 220"/>
                <a:gd name="T101" fmla="*/ 198 h 204"/>
                <a:gd name="T102" fmla="*/ 90 w 220"/>
                <a:gd name="T103" fmla="*/ 202 h 204"/>
                <a:gd name="T104" fmla="*/ 60 w 220"/>
                <a:gd name="T105" fmla="*/ 204 h 204"/>
                <a:gd name="T106" fmla="*/ 46 w 220"/>
                <a:gd name="T107" fmla="*/ 204 h 204"/>
                <a:gd name="T108" fmla="*/ 34 w 220"/>
                <a:gd name="T109" fmla="*/ 204 h 204"/>
                <a:gd name="T110" fmla="*/ 22 w 220"/>
                <a:gd name="T111" fmla="*/ 200 h 204"/>
                <a:gd name="T112" fmla="*/ 12 w 220"/>
                <a:gd name="T113" fmla="*/ 196 h 204"/>
                <a:gd name="T114" fmla="*/ 6 w 220"/>
                <a:gd name="T115" fmla="*/ 190 h 204"/>
                <a:gd name="T116" fmla="*/ 0 w 220"/>
                <a:gd name="T117" fmla="*/ 182 h 204"/>
                <a:gd name="T118" fmla="*/ 38 w 220"/>
                <a:gd name="T119" fmla="*/ 144 h 2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20"/>
                <a:gd name="T181" fmla="*/ 0 h 204"/>
                <a:gd name="T182" fmla="*/ 220 w 220"/>
                <a:gd name="T183" fmla="*/ 204 h 20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20" h="204">
                  <a:moveTo>
                    <a:pt x="38" y="144"/>
                  </a:moveTo>
                  <a:lnTo>
                    <a:pt x="38" y="144"/>
                  </a:lnTo>
                  <a:lnTo>
                    <a:pt x="46" y="146"/>
                  </a:lnTo>
                  <a:lnTo>
                    <a:pt x="66" y="152"/>
                  </a:lnTo>
                  <a:lnTo>
                    <a:pt x="94" y="158"/>
                  </a:lnTo>
                  <a:lnTo>
                    <a:pt x="110" y="160"/>
                  </a:lnTo>
                  <a:lnTo>
                    <a:pt x="124" y="162"/>
                  </a:lnTo>
                  <a:lnTo>
                    <a:pt x="138" y="160"/>
                  </a:lnTo>
                  <a:lnTo>
                    <a:pt x="152" y="156"/>
                  </a:lnTo>
                  <a:lnTo>
                    <a:pt x="164" y="150"/>
                  </a:lnTo>
                  <a:lnTo>
                    <a:pt x="172" y="140"/>
                  </a:lnTo>
                  <a:lnTo>
                    <a:pt x="178" y="126"/>
                  </a:lnTo>
                  <a:lnTo>
                    <a:pt x="180" y="108"/>
                  </a:lnTo>
                  <a:lnTo>
                    <a:pt x="178" y="86"/>
                  </a:lnTo>
                  <a:lnTo>
                    <a:pt x="170" y="58"/>
                  </a:lnTo>
                  <a:lnTo>
                    <a:pt x="162" y="58"/>
                  </a:lnTo>
                  <a:lnTo>
                    <a:pt x="154" y="58"/>
                  </a:lnTo>
                  <a:lnTo>
                    <a:pt x="148" y="54"/>
                  </a:lnTo>
                  <a:lnTo>
                    <a:pt x="146" y="52"/>
                  </a:lnTo>
                  <a:lnTo>
                    <a:pt x="144" y="48"/>
                  </a:lnTo>
                  <a:lnTo>
                    <a:pt x="144" y="44"/>
                  </a:lnTo>
                  <a:lnTo>
                    <a:pt x="146" y="38"/>
                  </a:lnTo>
                  <a:lnTo>
                    <a:pt x="154" y="24"/>
                  </a:lnTo>
                  <a:lnTo>
                    <a:pt x="172" y="4"/>
                  </a:lnTo>
                  <a:lnTo>
                    <a:pt x="184" y="2"/>
                  </a:lnTo>
                  <a:lnTo>
                    <a:pt x="194" y="0"/>
                  </a:lnTo>
                  <a:lnTo>
                    <a:pt x="206" y="0"/>
                  </a:lnTo>
                  <a:lnTo>
                    <a:pt x="212" y="0"/>
                  </a:lnTo>
                  <a:lnTo>
                    <a:pt x="216" y="2"/>
                  </a:lnTo>
                  <a:lnTo>
                    <a:pt x="218" y="6"/>
                  </a:lnTo>
                  <a:lnTo>
                    <a:pt x="220" y="10"/>
                  </a:lnTo>
                  <a:lnTo>
                    <a:pt x="220" y="16"/>
                  </a:lnTo>
                  <a:lnTo>
                    <a:pt x="218" y="24"/>
                  </a:lnTo>
                  <a:lnTo>
                    <a:pt x="214" y="34"/>
                  </a:lnTo>
                  <a:lnTo>
                    <a:pt x="208" y="46"/>
                  </a:lnTo>
                  <a:lnTo>
                    <a:pt x="212" y="60"/>
                  </a:lnTo>
                  <a:lnTo>
                    <a:pt x="214" y="76"/>
                  </a:lnTo>
                  <a:lnTo>
                    <a:pt x="216" y="96"/>
                  </a:lnTo>
                  <a:lnTo>
                    <a:pt x="214" y="118"/>
                  </a:lnTo>
                  <a:lnTo>
                    <a:pt x="210" y="130"/>
                  </a:lnTo>
                  <a:lnTo>
                    <a:pt x="206" y="142"/>
                  </a:lnTo>
                  <a:lnTo>
                    <a:pt x="200" y="154"/>
                  </a:lnTo>
                  <a:lnTo>
                    <a:pt x="192" y="164"/>
                  </a:lnTo>
                  <a:lnTo>
                    <a:pt x="180" y="176"/>
                  </a:lnTo>
                  <a:lnTo>
                    <a:pt x="168" y="188"/>
                  </a:lnTo>
                  <a:lnTo>
                    <a:pt x="144" y="194"/>
                  </a:lnTo>
                  <a:lnTo>
                    <a:pt x="120" y="198"/>
                  </a:lnTo>
                  <a:lnTo>
                    <a:pt x="90" y="202"/>
                  </a:lnTo>
                  <a:lnTo>
                    <a:pt x="60" y="204"/>
                  </a:lnTo>
                  <a:lnTo>
                    <a:pt x="46" y="204"/>
                  </a:lnTo>
                  <a:lnTo>
                    <a:pt x="34" y="204"/>
                  </a:lnTo>
                  <a:lnTo>
                    <a:pt x="22" y="200"/>
                  </a:lnTo>
                  <a:lnTo>
                    <a:pt x="12" y="196"/>
                  </a:lnTo>
                  <a:lnTo>
                    <a:pt x="6" y="190"/>
                  </a:lnTo>
                  <a:lnTo>
                    <a:pt x="0" y="182"/>
                  </a:lnTo>
                  <a:lnTo>
                    <a:pt x="38" y="144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3" name="Freeform 17"/>
            <p:cNvSpPr>
              <a:spLocks/>
            </p:cNvSpPr>
            <p:nvPr/>
          </p:nvSpPr>
          <p:spPr bwMode="auto">
            <a:xfrm>
              <a:off x="131" y="1358"/>
              <a:ext cx="246" cy="444"/>
            </a:xfrm>
            <a:custGeom>
              <a:avLst/>
              <a:gdLst>
                <a:gd name="T0" fmla="*/ 204 w 246"/>
                <a:gd name="T1" fmla="*/ 360 h 444"/>
                <a:gd name="T2" fmla="*/ 204 w 246"/>
                <a:gd name="T3" fmla="*/ 360 h 444"/>
                <a:gd name="T4" fmla="*/ 124 w 246"/>
                <a:gd name="T5" fmla="*/ 316 h 444"/>
                <a:gd name="T6" fmla="*/ 70 w 246"/>
                <a:gd name="T7" fmla="*/ 282 h 444"/>
                <a:gd name="T8" fmla="*/ 52 w 246"/>
                <a:gd name="T9" fmla="*/ 272 h 444"/>
                <a:gd name="T10" fmla="*/ 44 w 246"/>
                <a:gd name="T11" fmla="*/ 266 h 444"/>
                <a:gd name="T12" fmla="*/ 44 w 246"/>
                <a:gd name="T13" fmla="*/ 266 h 444"/>
                <a:gd name="T14" fmla="*/ 42 w 246"/>
                <a:gd name="T15" fmla="*/ 236 h 444"/>
                <a:gd name="T16" fmla="*/ 40 w 246"/>
                <a:gd name="T17" fmla="*/ 208 h 444"/>
                <a:gd name="T18" fmla="*/ 40 w 246"/>
                <a:gd name="T19" fmla="*/ 172 h 444"/>
                <a:gd name="T20" fmla="*/ 44 w 246"/>
                <a:gd name="T21" fmla="*/ 136 h 444"/>
                <a:gd name="T22" fmla="*/ 46 w 246"/>
                <a:gd name="T23" fmla="*/ 118 h 444"/>
                <a:gd name="T24" fmla="*/ 50 w 246"/>
                <a:gd name="T25" fmla="*/ 102 h 444"/>
                <a:gd name="T26" fmla="*/ 54 w 246"/>
                <a:gd name="T27" fmla="*/ 88 h 444"/>
                <a:gd name="T28" fmla="*/ 60 w 246"/>
                <a:gd name="T29" fmla="*/ 76 h 444"/>
                <a:gd name="T30" fmla="*/ 68 w 246"/>
                <a:gd name="T31" fmla="*/ 66 h 444"/>
                <a:gd name="T32" fmla="*/ 78 w 246"/>
                <a:gd name="T33" fmla="*/ 60 h 444"/>
                <a:gd name="T34" fmla="*/ 78 w 246"/>
                <a:gd name="T35" fmla="*/ 60 h 444"/>
                <a:gd name="T36" fmla="*/ 84 w 246"/>
                <a:gd name="T37" fmla="*/ 64 h 444"/>
                <a:gd name="T38" fmla="*/ 96 w 246"/>
                <a:gd name="T39" fmla="*/ 70 h 444"/>
                <a:gd name="T40" fmla="*/ 104 w 246"/>
                <a:gd name="T41" fmla="*/ 72 h 444"/>
                <a:gd name="T42" fmla="*/ 112 w 246"/>
                <a:gd name="T43" fmla="*/ 70 h 444"/>
                <a:gd name="T44" fmla="*/ 120 w 246"/>
                <a:gd name="T45" fmla="*/ 66 h 444"/>
                <a:gd name="T46" fmla="*/ 126 w 246"/>
                <a:gd name="T47" fmla="*/ 56 h 444"/>
                <a:gd name="T48" fmla="*/ 166 w 246"/>
                <a:gd name="T49" fmla="*/ 46 h 444"/>
                <a:gd name="T50" fmla="*/ 166 w 246"/>
                <a:gd name="T51" fmla="*/ 46 h 444"/>
                <a:gd name="T52" fmla="*/ 164 w 246"/>
                <a:gd name="T53" fmla="*/ 36 h 444"/>
                <a:gd name="T54" fmla="*/ 160 w 246"/>
                <a:gd name="T55" fmla="*/ 28 h 444"/>
                <a:gd name="T56" fmla="*/ 154 w 246"/>
                <a:gd name="T57" fmla="*/ 18 h 444"/>
                <a:gd name="T58" fmla="*/ 144 w 246"/>
                <a:gd name="T59" fmla="*/ 8 h 444"/>
                <a:gd name="T60" fmla="*/ 136 w 246"/>
                <a:gd name="T61" fmla="*/ 6 h 444"/>
                <a:gd name="T62" fmla="*/ 128 w 246"/>
                <a:gd name="T63" fmla="*/ 2 h 444"/>
                <a:gd name="T64" fmla="*/ 116 w 246"/>
                <a:gd name="T65" fmla="*/ 0 h 444"/>
                <a:gd name="T66" fmla="*/ 104 w 246"/>
                <a:gd name="T67" fmla="*/ 0 h 444"/>
                <a:gd name="T68" fmla="*/ 90 w 246"/>
                <a:gd name="T69" fmla="*/ 0 h 444"/>
                <a:gd name="T70" fmla="*/ 74 w 246"/>
                <a:gd name="T71" fmla="*/ 2 h 444"/>
                <a:gd name="T72" fmla="*/ 20 w 246"/>
                <a:gd name="T73" fmla="*/ 62 h 444"/>
                <a:gd name="T74" fmla="*/ 20 w 246"/>
                <a:gd name="T75" fmla="*/ 62 h 444"/>
                <a:gd name="T76" fmla="*/ 12 w 246"/>
                <a:gd name="T77" fmla="*/ 92 h 444"/>
                <a:gd name="T78" fmla="*/ 6 w 246"/>
                <a:gd name="T79" fmla="*/ 126 h 444"/>
                <a:gd name="T80" fmla="*/ 2 w 246"/>
                <a:gd name="T81" fmla="*/ 166 h 444"/>
                <a:gd name="T82" fmla="*/ 0 w 246"/>
                <a:gd name="T83" fmla="*/ 210 h 444"/>
                <a:gd name="T84" fmla="*/ 0 w 246"/>
                <a:gd name="T85" fmla="*/ 232 h 444"/>
                <a:gd name="T86" fmla="*/ 4 w 246"/>
                <a:gd name="T87" fmla="*/ 252 h 444"/>
                <a:gd name="T88" fmla="*/ 8 w 246"/>
                <a:gd name="T89" fmla="*/ 270 h 444"/>
                <a:gd name="T90" fmla="*/ 14 w 246"/>
                <a:gd name="T91" fmla="*/ 288 h 444"/>
                <a:gd name="T92" fmla="*/ 22 w 246"/>
                <a:gd name="T93" fmla="*/ 304 h 444"/>
                <a:gd name="T94" fmla="*/ 32 w 246"/>
                <a:gd name="T95" fmla="*/ 316 h 444"/>
                <a:gd name="T96" fmla="*/ 246 w 246"/>
                <a:gd name="T97" fmla="*/ 444 h 444"/>
                <a:gd name="T98" fmla="*/ 204 w 246"/>
                <a:gd name="T99" fmla="*/ 360 h 44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46"/>
                <a:gd name="T151" fmla="*/ 0 h 444"/>
                <a:gd name="T152" fmla="*/ 246 w 246"/>
                <a:gd name="T153" fmla="*/ 444 h 44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46" h="444">
                  <a:moveTo>
                    <a:pt x="204" y="360"/>
                  </a:moveTo>
                  <a:lnTo>
                    <a:pt x="204" y="360"/>
                  </a:lnTo>
                  <a:lnTo>
                    <a:pt x="124" y="316"/>
                  </a:lnTo>
                  <a:lnTo>
                    <a:pt x="70" y="282"/>
                  </a:lnTo>
                  <a:lnTo>
                    <a:pt x="52" y="272"/>
                  </a:lnTo>
                  <a:lnTo>
                    <a:pt x="44" y="266"/>
                  </a:lnTo>
                  <a:lnTo>
                    <a:pt x="42" y="236"/>
                  </a:lnTo>
                  <a:lnTo>
                    <a:pt x="40" y="208"/>
                  </a:lnTo>
                  <a:lnTo>
                    <a:pt x="40" y="172"/>
                  </a:lnTo>
                  <a:lnTo>
                    <a:pt x="44" y="136"/>
                  </a:lnTo>
                  <a:lnTo>
                    <a:pt x="46" y="118"/>
                  </a:lnTo>
                  <a:lnTo>
                    <a:pt x="50" y="102"/>
                  </a:lnTo>
                  <a:lnTo>
                    <a:pt x="54" y="88"/>
                  </a:lnTo>
                  <a:lnTo>
                    <a:pt x="60" y="76"/>
                  </a:lnTo>
                  <a:lnTo>
                    <a:pt x="68" y="66"/>
                  </a:lnTo>
                  <a:lnTo>
                    <a:pt x="78" y="60"/>
                  </a:lnTo>
                  <a:lnTo>
                    <a:pt x="84" y="64"/>
                  </a:lnTo>
                  <a:lnTo>
                    <a:pt x="96" y="70"/>
                  </a:lnTo>
                  <a:lnTo>
                    <a:pt x="104" y="72"/>
                  </a:lnTo>
                  <a:lnTo>
                    <a:pt x="112" y="70"/>
                  </a:lnTo>
                  <a:lnTo>
                    <a:pt x="120" y="66"/>
                  </a:lnTo>
                  <a:lnTo>
                    <a:pt x="126" y="56"/>
                  </a:lnTo>
                  <a:lnTo>
                    <a:pt x="166" y="46"/>
                  </a:lnTo>
                  <a:lnTo>
                    <a:pt x="164" y="36"/>
                  </a:lnTo>
                  <a:lnTo>
                    <a:pt x="160" y="28"/>
                  </a:lnTo>
                  <a:lnTo>
                    <a:pt x="154" y="18"/>
                  </a:lnTo>
                  <a:lnTo>
                    <a:pt x="144" y="8"/>
                  </a:lnTo>
                  <a:lnTo>
                    <a:pt x="136" y="6"/>
                  </a:lnTo>
                  <a:lnTo>
                    <a:pt x="128" y="2"/>
                  </a:lnTo>
                  <a:lnTo>
                    <a:pt x="116" y="0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74" y="2"/>
                  </a:lnTo>
                  <a:lnTo>
                    <a:pt x="20" y="62"/>
                  </a:lnTo>
                  <a:lnTo>
                    <a:pt x="12" y="92"/>
                  </a:lnTo>
                  <a:lnTo>
                    <a:pt x="6" y="126"/>
                  </a:lnTo>
                  <a:lnTo>
                    <a:pt x="2" y="166"/>
                  </a:lnTo>
                  <a:lnTo>
                    <a:pt x="0" y="210"/>
                  </a:lnTo>
                  <a:lnTo>
                    <a:pt x="0" y="232"/>
                  </a:lnTo>
                  <a:lnTo>
                    <a:pt x="4" y="252"/>
                  </a:lnTo>
                  <a:lnTo>
                    <a:pt x="8" y="270"/>
                  </a:lnTo>
                  <a:lnTo>
                    <a:pt x="14" y="288"/>
                  </a:lnTo>
                  <a:lnTo>
                    <a:pt x="22" y="304"/>
                  </a:lnTo>
                  <a:lnTo>
                    <a:pt x="32" y="316"/>
                  </a:lnTo>
                  <a:lnTo>
                    <a:pt x="246" y="444"/>
                  </a:lnTo>
                  <a:lnTo>
                    <a:pt x="204" y="36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4" name="Freeform 18"/>
            <p:cNvSpPr>
              <a:spLocks/>
            </p:cNvSpPr>
            <p:nvPr/>
          </p:nvSpPr>
          <p:spPr bwMode="auto">
            <a:xfrm>
              <a:off x="821" y="1152"/>
              <a:ext cx="268" cy="272"/>
            </a:xfrm>
            <a:custGeom>
              <a:avLst/>
              <a:gdLst>
                <a:gd name="T0" fmla="*/ 116 w 268"/>
                <a:gd name="T1" fmla="*/ 170 h 272"/>
                <a:gd name="T2" fmla="*/ 130 w 268"/>
                <a:gd name="T3" fmla="*/ 174 h 272"/>
                <a:gd name="T4" fmla="*/ 146 w 268"/>
                <a:gd name="T5" fmla="*/ 176 h 272"/>
                <a:gd name="T6" fmla="*/ 160 w 268"/>
                <a:gd name="T7" fmla="*/ 176 h 272"/>
                <a:gd name="T8" fmla="*/ 188 w 268"/>
                <a:gd name="T9" fmla="*/ 166 h 272"/>
                <a:gd name="T10" fmla="*/ 200 w 268"/>
                <a:gd name="T11" fmla="*/ 156 h 272"/>
                <a:gd name="T12" fmla="*/ 210 w 268"/>
                <a:gd name="T13" fmla="*/ 148 h 272"/>
                <a:gd name="T14" fmla="*/ 222 w 268"/>
                <a:gd name="T15" fmla="*/ 126 h 272"/>
                <a:gd name="T16" fmla="*/ 224 w 268"/>
                <a:gd name="T17" fmla="*/ 116 h 272"/>
                <a:gd name="T18" fmla="*/ 222 w 268"/>
                <a:gd name="T19" fmla="*/ 108 h 272"/>
                <a:gd name="T20" fmla="*/ 214 w 268"/>
                <a:gd name="T21" fmla="*/ 90 h 272"/>
                <a:gd name="T22" fmla="*/ 204 w 268"/>
                <a:gd name="T23" fmla="*/ 80 h 272"/>
                <a:gd name="T24" fmla="*/ 196 w 268"/>
                <a:gd name="T25" fmla="*/ 72 h 272"/>
                <a:gd name="T26" fmla="*/ 158 w 268"/>
                <a:gd name="T27" fmla="*/ 56 h 272"/>
                <a:gd name="T28" fmla="*/ 114 w 268"/>
                <a:gd name="T29" fmla="*/ 46 h 272"/>
                <a:gd name="T30" fmla="*/ 100 w 268"/>
                <a:gd name="T31" fmla="*/ 44 h 272"/>
                <a:gd name="T32" fmla="*/ 78 w 268"/>
                <a:gd name="T33" fmla="*/ 46 h 272"/>
                <a:gd name="T34" fmla="*/ 62 w 268"/>
                <a:gd name="T35" fmla="*/ 52 h 272"/>
                <a:gd name="T36" fmla="*/ 62 w 268"/>
                <a:gd name="T37" fmla="*/ 52 h 272"/>
                <a:gd name="T38" fmla="*/ 60 w 268"/>
                <a:gd name="T39" fmla="*/ 52 h 272"/>
                <a:gd name="T40" fmla="*/ 48 w 268"/>
                <a:gd name="T41" fmla="*/ 60 h 272"/>
                <a:gd name="T42" fmla="*/ 44 w 268"/>
                <a:gd name="T43" fmla="*/ 64 h 272"/>
                <a:gd name="T44" fmla="*/ 44 w 268"/>
                <a:gd name="T45" fmla="*/ 64 h 272"/>
                <a:gd name="T46" fmla="*/ 50 w 268"/>
                <a:gd name="T47" fmla="*/ 68 h 272"/>
                <a:gd name="T48" fmla="*/ 28 w 268"/>
                <a:gd name="T49" fmla="*/ 106 h 272"/>
                <a:gd name="T50" fmla="*/ 8 w 268"/>
                <a:gd name="T51" fmla="*/ 90 h 272"/>
                <a:gd name="T52" fmla="*/ 0 w 268"/>
                <a:gd name="T53" fmla="*/ 66 h 272"/>
                <a:gd name="T54" fmla="*/ 0 w 268"/>
                <a:gd name="T55" fmla="*/ 66 h 272"/>
                <a:gd name="T56" fmla="*/ 4 w 268"/>
                <a:gd name="T57" fmla="*/ 46 h 272"/>
                <a:gd name="T58" fmla="*/ 16 w 268"/>
                <a:gd name="T59" fmla="*/ 30 h 272"/>
                <a:gd name="T60" fmla="*/ 16 w 268"/>
                <a:gd name="T61" fmla="*/ 30 h 272"/>
                <a:gd name="T62" fmla="*/ 42 w 268"/>
                <a:gd name="T63" fmla="*/ 12 h 272"/>
                <a:gd name="T64" fmla="*/ 42 w 268"/>
                <a:gd name="T65" fmla="*/ 12 h 272"/>
                <a:gd name="T66" fmla="*/ 70 w 268"/>
                <a:gd name="T67" fmla="*/ 2 h 272"/>
                <a:gd name="T68" fmla="*/ 100 w 268"/>
                <a:gd name="T69" fmla="*/ 0 h 272"/>
                <a:gd name="T70" fmla="*/ 100 w 268"/>
                <a:gd name="T71" fmla="*/ 0 h 272"/>
                <a:gd name="T72" fmla="*/ 138 w 268"/>
                <a:gd name="T73" fmla="*/ 4 h 272"/>
                <a:gd name="T74" fmla="*/ 174 w 268"/>
                <a:gd name="T75" fmla="*/ 12 h 272"/>
                <a:gd name="T76" fmla="*/ 206 w 268"/>
                <a:gd name="T77" fmla="*/ 28 h 272"/>
                <a:gd name="T78" fmla="*/ 234 w 268"/>
                <a:gd name="T79" fmla="*/ 46 h 272"/>
                <a:gd name="T80" fmla="*/ 234 w 268"/>
                <a:gd name="T81" fmla="*/ 46 h 272"/>
                <a:gd name="T82" fmla="*/ 260 w 268"/>
                <a:gd name="T83" fmla="*/ 80 h 272"/>
                <a:gd name="T84" fmla="*/ 268 w 268"/>
                <a:gd name="T85" fmla="*/ 116 h 272"/>
                <a:gd name="T86" fmla="*/ 268 w 268"/>
                <a:gd name="T87" fmla="*/ 116 h 272"/>
                <a:gd name="T88" fmla="*/ 264 w 268"/>
                <a:gd name="T89" fmla="*/ 138 h 272"/>
                <a:gd name="T90" fmla="*/ 256 w 268"/>
                <a:gd name="T91" fmla="*/ 158 h 272"/>
                <a:gd name="T92" fmla="*/ 228 w 268"/>
                <a:gd name="T93" fmla="*/ 192 h 272"/>
                <a:gd name="T94" fmla="*/ 228 w 268"/>
                <a:gd name="T95" fmla="*/ 192 h 272"/>
                <a:gd name="T96" fmla="*/ 210 w 268"/>
                <a:gd name="T97" fmla="*/ 208 h 272"/>
                <a:gd name="T98" fmla="*/ 190 w 268"/>
                <a:gd name="T99" fmla="*/ 216 h 272"/>
                <a:gd name="T100" fmla="*/ 172 w 268"/>
                <a:gd name="T101" fmla="*/ 220 h 272"/>
                <a:gd name="T102" fmla="*/ 142 w 268"/>
                <a:gd name="T103" fmla="*/ 214 h 272"/>
                <a:gd name="T104" fmla="*/ 116 w 268"/>
                <a:gd name="T105" fmla="*/ 204 h 272"/>
                <a:gd name="T106" fmla="*/ 92 w 268"/>
                <a:gd name="T107" fmla="*/ 272 h 272"/>
                <a:gd name="T108" fmla="*/ 86 w 268"/>
                <a:gd name="T109" fmla="*/ 208 h 272"/>
                <a:gd name="T110" fmla="*/ 82 w 268"/>
                <a:gd name="T111" fmla="*/ 150 h 2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68"/>
                <a:gd name="T169" fmla="*/ 0 h 272"/>
                <a:gd name="T170" fmla="*/ 268 w 268"/>
                <a:gd name="T171" fmla="*/ 272 h 2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68" h="272">
                  <a:moveTo>
                    <a:pt x="82" y="150"/>
                  </a:moveTo>
                  <a:lnTo>
                    <a:pt x="116" y="170"/>
                  </a:lnTo>
                  <a:lnTo>
                    <a:pt x="130" y="174"/>
                  </a:lnTo>
                  <a:lnTo>
                    <a:pt x="146" y="176"/>
                  </a:lnTo>
                  <a:lnTo>
                    <a:pt x="160" y="176"/>
                  </a:lnTo>
                  <a:lnTo>
                    <a:pt x="174" y="172"/>
                  </a:lnTo>
                  <a:lnTo>
                    <a:pt x="188" y="166"/>
                  </a:lnTo>
                  <a:lnTo>
                    <a:pt x="200" y="156"/>
                  </a:lnTo>
                  <a:lnTo>
                    <a:pt x="210" y="148"/>
                  </a:lnTo>
                  <a:lnTo>
                    <a:pt x="218" y="136"/>
                  </a:lnTo>
                  <a:lnTo>
                    <a:pt x="222" y="126"/>
                  </a:lnTo>
                  <a:lnTo>
                    <a:pt x="224" y="116"/>
                  </a:lnTo>
                  <a:lnTo>
                    <a:pt x="222" y="108"/>
                  </a:lnTo>
                  <a:lnTo>
                    <a:pt x="220" y="100"/>
                  </a:lnTo>
                  <a:lnTo>
                    <a:pt x="214" y="90"/>
                  </a:lnTo>
                  <a:lnTo>
                    <a:pt x="204" y="80"/>
                  </a:lnTo>
                  <a:lnTo>
                    <a:pt x="196" y="72"/>
                  </a:lnTo>
                  <a:lnTo>
                    <a:pt x="184" y="66"/>
                  </a:lnTo>
                  <a:lnTo>
                    <a:pt x="158" y="56"/>
                  </a:lnTo>
                  <a:lnTo>
                    <a:pt x="130" y="48"/>
                  </a:lnTo>
                  <a:lnTo>
                    <a:pt x="114" y="46"/>
                  </a:lnTo>
                  <a:lnTo>
                    <a:pt x="100" y="44"/>
                  </a:lnTo>
                  <a:lnTo>
                    <a:pt x="78" y="46"/>
                  </a:lnTo>
                  <a:lnTo>
                    <a:pt x="70" y="50"/>
                  </a:lnTo>
                  <a:lnTo>
                    <a:pt x="62" y="52"/>
                  </a:lnTo>
                  <a:lnTo>
                    <a:pt x="60" y="52"/>
                  </a:lnTo>
                  <a:lnTo>
                    <a:pt x="48" y="60"/>
                  </a:lnTo>
                  <a:lnTo>
                    <a:pt x="44" y="64"/>
                  </a:lnTo>
                  <a:lnTo>
                    <a:pt x="50" y="68"/>
                  </a:lnTo>
                  <a:lnTo>
                    <a:pt x="28" y="106"/>
                  </a:lnTo>
                  <a:lnTo>
                    <a:pt x="16" y="100"/>
                  </a:lnTo>
                  <a:lnTo>
                    <a:pt x="8" y="90"/>
                  </a:lnTo>
                  <a:lnTo>
                    <a:pt x="2" y="78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4" y="46"/>
                  </a:lnTo>
                  <a:lnTo>
                    <a:pt x="10" y="38"/>
                  </a:lnTo>
                  <a:lnTo>
                    <a:pt x="16" y="30"/>
                  </a:lnTo>
                  <a:lnTo>
                    <a:pt x="28" y="20"/>
                  </a:lnTo>
                  <a:lnTo>
                    <a:pt x="42" y="12"/>
                  </a:lnTo>
                  <a:lnTo>
                    <a:pt x="56" y="6"/>
                  </a:lnTo>
                  <a:lnTo>
                    <a:pt x="70" y="2"/>
                  </a:lnTo>
                  <a:lnTo>
                    <a:pt x="86" y="0"/>
                  </a:lnTo>
                  <a:lnTo>
                    <a:pt x="100" y="0"/>
                  </a:lnTo>
                  <a:lnTo>
                    <a:pt x="118" y="2"/>
                  </a:lnTo>
                  <a:lnTo>
                    <a:pt x="138" y="4"/>
                  </a:lnTo>
                  <a:lnTo>
                    <a:pt x="156" y="8"/>
                  </a:lnTo>
                  <a:lnTo>
                    <a:pt x="174" y="12"/>
                  </a:lnTo>
                  <a:lnTo>
                    <a:pt x="190" y="20"/>
                  </a:lnTo>
                  <a:lnTo>
                    <a:pt x="206" y="28"/>
                  </a:lnTo>
                  <a:lnTo>
                    <a:pt x="220" y="36"/>
                  </a:lnTo>
                  <a:lnTo>
                    <a:pt x="234" y="46"/>
                  </a:lnTo>
                  <a:lnTo>
                    <a:pt x="248" y="62"/>
                  </a:lnTo>
                  <a:lnTo>
                    <a:pt x="260" y="80"/>
                  </a:lnTo>
                  <a:lnTo>
                    <a:pt x="266" y="98"/>
                  </a:lnTo>
                  <a:lnTo>
                    <a:pt x="268" y="116"/>
                  </a:lnTo>
                  <a:lnTo>
                    <a:pt x="268" y="128"/>
                  </a:lnTo>
                  <a:lnTo>
                    <a:pt x="264" y="138"/>
                  </a:lnTo>
                  <a:lnTo>
                    <a:pt x="262" y="148"/>
                  </a:lnTo>
                  <a:lnTo>
                    <a:pt x="256" y="158"/>
                  </a:lnTo>
                  <a:lnTo>
                    <a:pt x="244" y="176"/>
                  </a:lnTo>
                  <a:lnTo>
                    <a:pt x="228" y="192"/>
                  </a:lnTo>
                  <a:lnTo>
                    <a:pt x="218" y="200"/>
                  </a:lnTo>
                  <a:lnTo>
                    <a:pt x="210" y="208"/>
                  </a:lnTo>
                  <a:lnTo>
                    <a:pt x="200" y="212"/>
                  </a:lnTo>
                  <a:lnTo>
                    <a:pt x="190" y="216"/>
                  </a:lnTo>
                  <a:lnTo>
                    <a:pt x="182" y="218"/>
                  </a:lnTo>
                  <a:lnTo>
                    <a:pt x="172" y="220"/>
                  </a:lnTo>
                  <a:lnTo>
                    <a:pt x="156" y="218"/>
                  </a:lnTo>
                  <a:lnTo>
                    <a:pt x="142" y="214"/>
                  </a:lnTo>
                  <a:lnTo>
                    <a:pt x="130" y="210"/>
                  </a:lnTo>
                  <a:lnTo>
                    <a:pt x="116" y="204"/>
                  </a:lnTo>
                  <a:lnTo>
                    <a:pt x="92" y="272"/>
                  </a:lnTo>
                  <a:lnTo>
                    <a:pt x="90" y="250"/>
                  </a:lnTo>
                  <a:lnTo>
                    <a:pt x="86" y="208"/>
                  </a:lnTo>
                  <a:lnTo>
                    <a:pt x="82" y="150"/>
                  </a:lnTo>
                  <a:close/>
                </a:path>
              </a:pathLst>
            </a:custGeom>
            <a:solidFill>
              <a:srgbClr val="120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5" name="Freeform 19"/>
            <p:cNvSpPr>
              <a:spLocks/>
            </p:cNvSpPr>
            <p:nvPr/>
          </p:nvSpPr>
          <p:spPr bwMode="auto">
            <a:xfrm>
              <a:off x="879" y="1434"/>
              <a:ext cx="72" cy="72"/>
            </a:xfrm>
            <a:custGeom>
              <a:avLst/>
              <a:gdLst>
                <a:gd name="T0" fmla="*/ 72 w 72"/>
                <a:gd name="T1" fmla="*/ 36 h 72"/>
                <a:gd name="T2" fmla="*/ 72 w 72"/>
                <a:gd name="T3" fmla="*/ 36 h 72"/>
                <a:gd name="T4" fmla="*/ 72 w 72"/>
                <a:gd name="T5" fmla="*/ 30 h 72"/>
                <a:gd name="T6" fmla="*/ 70 w 72"/>
                <a:gd name="T7" fmla="*/ 22 h 72"/>
                <a:gd name="T8" fmla="*/ 66 w 72"/>
                <a:gd name="T9" fmla="*/ 16 h 72"/>
                <a:gd name="T10" fmla="*/ 62 w 72"/>
                <a:gd name="T11" fmla="*/ 10 h 72"/>
                <a:gd name="T12" fmla="*/ 56 w 72"/>
                <a:gd name="T13" fmla="*/ 6 h 72"/>
                <a:gd name="T14" fmla="*/ 50 w 72"/>
                <a:gd name="T15" fmla="*/ 4 h 72"/>
                <a:gd name="T16" fmla="*/ 44 w 72"/>
                <a:gd name="T17" fmla="*/ 2 h 72"/>
                <a:gd name="T18" fmla="*/ 36 w 72"/>
                <a:gd name="T19" fmla="*/ 0 h 72"/>
                <a:gd name="T20" fmla="*/ 36 w 72"/>
                <a:gd name="T21" fmla="*/ 0 h 72"/>
                <a:gd name="T22" fmla="*/ 30 w 72"/>
                <a:gd name="T23" fmla="*/ 2 h 72"/>
                <a:gd name="T24" fmla="*/ 22 w 72"/>
                <a:gd name="T25" fmla="*/ 4 h 72"/>
                <a:gd name="T26" fmla="*/ 16 w 72"/>
                <a:gd name="T27" fmla="*/ 6 h 72"/>
                <a:gd name="T28" fmla="*/ 12 w 72"/>
                <a:gd name="T29" fmla="*/ 10 h 72"/>
                <a:gd name="T30" fmla="*/ 6 w 72"/>
                <a:gd name="T31" fmla="*/ 16 h 72"/>
                <a:gd name="T32" fmla="*/ 4 w 72"/>
                <a:gd name="T33" fmla="*/ 22 h 72"/>
                <a:gd name="T34" fmla="*/ 2 w 72"/>
                <a:gd name="T35" fmla="*/ 30 h 72"/>
                <a:gd name="T36" fmla="*/ 0 w 72"/>
                <a:gd name="T37" fmla="*/ 36 h 72"/>
                <a:gd name="T38" fmla="*/ 0 w 72"/>
                <a:gd name="T39" fmla="*/ 36 h 72"/>
                <a:gd name="T40" fmla="*/ 2 w 72"/>
                <a:gd name="T41" fmla="*/ 44 h 72"/>
                <a:gd name="T42" fmla="*/ 4 w 72"/>
                <a:gd name="T43" fmla="*/ 50 h 72"/>
                <a:gd name="T44" fmla="*/ 6 w 72"/>
                <a:gd name="T45" fmla="*/ 56 h 72"/>
                <a:gd name="T46" fmla="*/ 12 w 72"/>
                <a:gd name="T47" fmla="*/ 62 h 72"/>
                <a:gd name="T48" fmla="*/ 16 w 72"/>
                <a:gd name="T49" fmla="*/ 66 h 72"/>
                <a:gd name="T50" fmla="*/ 22 w 72"/>
                <a:gd name="T51" fmla="*/ 70 h 72"/>
                <a:gd name="T52" fmla="*/ 30 w 72"/>
                <a:gd name="T53" fmla="*/ 72 h 72"/>
                <a:gd name="T54" fmla="*/ 36 w 72"/>
                <a:gd name="T55" fmla="*/ 72 h 72"/>
                <a:gd name="T56" fmla="*/ 36 w 72"/>
                <a:gd name="T57" fmla="*/ 72 h 72"/>
                <a:gd name="T58" fmla="*/ 44 w 72"/>
                <a:gd name="T59" fmla="*/ 72 h 72"/>
                <a:gd name="T60" fmla="*/ 50 w 72"/>
                <a:gd name="T61" fmla="*/ 70 h 72"/>
                <a:gd name="T62" fmla="*/ 56 w 72"/>
                <a:gd name="T63" fmla="*/ 66 h 72"/>
                <a:gd name="T64" fmla="*/ 62 w 72"/>
                <a:gd name="T65" fmla="*/ 62 h 72"/>
                <a:gd name="T66" fmla="*/ 66 w 72"/>
                <a:gd name="T67" fmla="*/ 56 h 72"/>
                <a:gd name="T68" fmla="*/ 70 w 72"/>
                <a:gd name="T69" fmla="*/ 50 h 72"/>
                <a:gd name="T70" fmla="*/ 72 w 72"/>
                <a:gd name="T71" fmla="*/ 44 h 72"/>
                <a:gd name="T72" fmla="*/ 72 w 72"/>
                <a:gd name="T73" fmla="*/ 36 h 72"/>
                <a:gd name="T74" fmla="*/ 72 w 72"/>
                <a:gd name="T75" fmla="*/ 36 h 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2"/>
                <a:gd name="T115" fmla="*/ 0 h 72"/>
                <a:gd name="T116" fmla="*/ 72 w 72"/>
                <a:gd name="T117" fmla="*/ 72 h 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2" h="72">
                  <a:moveTo>
                    <a:pt x="72" y="36"/>
                  </a:moveTo>
                  <a:lnTo>
                    <a:pt x="72" y="36"/>
                  </a:lnTo>
                  <a:lnTo>
                    <a:pt x="72" y="30"/>
                  </a:lnTo>
                  <a:lnTo>
                    <a:pt x="70" y="22"/>
                  </a:lnTo>
                  <a:lnTo>
                    <a:pt x="66" y="16"/>
                  </a:lnTo>
                  <a:lnTo>
                    <a:pt x="62" y="10"/>
                  </a:lnTo>
                  <a:lnTo>
                    <a:pt x="56" y="6"/>
                  </a:lnTo>
                  <a:lnTo>
                    <a:pt x="50" y="4"/>
                  </a:lnTo>
                  <a:lnTo>
                    <a:pt x="44" y="2"/>
                  </a:lnTo>
                  <a:lnTo>
                    <a:pt x="36" y="0"/>
                  </a:lnTo>
                  <a:lnTo>
                    <a:pt x="30" y="2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2" y="10"/>
                  </a:lnTo>
                  <a:lnTo>
                    <a:pt x="6" y="16"/>
                  </a:lnTo>
                  <a:lnTo>
                    <a:pt x="4" y="22"/>
                  </a:lnTo>
                  <a:lnTo>
                    <a:pt x="2" y="30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4" y="50"/>
                  </a:lnTo>
                  <a:lnTo>
                    <a:pt x="6" y="56"/>
                  </a:lnTo>
                  <a:lnTo>
                    <a:pt x="12" y="62"/>
                  </a:lnTo>
                  <a:lnTo>
                    <a:pt x="16" y="66"/>
                  </a:lnTo>
                  <a:lnTo>
                    <a:pt x="22" y="70"/>
                  </a:lnTo>
                  <a:lnTo>
                    <a:pt x="30" y="72"/>
                  </a:lnTo>
                  <a:lnTo>
                    <a:pt x="36" y="72"/>
                  </a:lnTo>
                  <a:lnTo>
                    <a:pt x="44" y="72"/>
                  </a:lnTo>
                  <a:lnTo>
                    <a:pt x="50" y="70"/>
                  </a:lnTo>
                  <a:lnTo>
                    <a:pt x="56" y="66"/>
                  </a:lnTo>
                  <a:lnTo>
                    <a:pt x="62" y="62"/>
                  </a:lnTo>
                  <a:lnTo>
                    <a:pt x="66" y="56"/>
                  </a:lnTo>
                  <a:lnTo>
                    <a:pt x="70" y="50"/>
                  </a:lnTo>
                  <a:lnTo>
                    <a:pt x="72" y="44"/>
                  </a:lnTo>
                  <a:lnTo>
                    <a:pt x="72" y="36"/>
                  </a:lnTo>
                  <a:close/>
                </a:path>
              </a:pathLst>
            </a:custGeom>
            <a:solidFill>
              <a:srgbClr val="120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6" name="Freeform 20"/>
            <p:cNvSpPr>
              <a:spLocks/>
            </p:cNvSpPr>
            <p:nvPr/>
          </p:nvSpPr>
          <p:spPr bwMode="auto">
            <a:xfrm>
              <a:off x="835" y="1206"/>
              <a:ext cx="64" cy="62"/>
            </a:xfrm>
            <a:custGeom>
              <a:avLst/>
              <a:gdLst>
                <a:gd name="T0" fmla="*/ 64 w 64"/>
                <a:gd name="T1" fmla="*/ 30 h 62"/>
                <a:gd name="T2" fmla="*/ 64 w 64"/>
                <a:gd name="T3" fmla="*/ 30 h 62"/>
                <a:gd name="T4" fmla="*/ 64 w 64"/>
                <a:gd name="T5" fmla="*/ 38 h 62"/>
                <a:gd name="T6" fmla="*/ 62 w 64"/>
                <a:gd name="T7" fmla="*/ 44 h 62"/>
                <a:gd name="T8" fmla="*/ 54 w 64"/>
                <a:gd name="T9" fmla="*/ 52 h 62"/>
                <a:gd name="T10" fmla="*/ 44 w 64"/>
                <a:gd name="T11" fmla="*/ 60 h 62"/>
                <a:gd name="T12" fmla="*/ 38 w 64"/>
                <a:gd name="T13" fmla="*/ 62 h 62"/>
                <a:gd name="T14" fmla="*/ 32 w 64"/>
                <a:gd name="T15" fmla="*/ 62 h 62"/>
                <a:gd name="T16" fmla="*/ 32 w 64"/>
                <a:gd name="T17" fmla="*/ 62 h 62"/>
                <a:gd name="T18" fmla="*/ 26 w 64"/>
                <a:gd name="T19" fmla="*/ 62 h 62"/>
                <a:gd name="T20" fmla="*/ 20 w 64"/>
                <a:gd name="T21" fmla="*/ 60 h 62"/>
                <a:gd name="T22" fmla="*/ 10 w 64"/>
                <a:gd name="T23" fmla="*/ 52 h 62"/>
                <a:gd name="T24" fmla="*/ 2 w 64"/>
                <a:gd name="T25" fmla="*/ 44 h 62"/>
                <a:gd name="T26" fmla="*/ 0 w 64"/>
                <a:gd name="T27" fmla="*/ 38 h 62"/>
                <a:gd name="T28" fmla="*/ 0 w 64"/>
                <a:gd name="T29" fmla="*/ 30 h 62"/>
                <a:gd name="T30" fmla="*/ 0 w 64"/>
                <a:gd name="T31" fmla="*/ 30 h 62"/>
                <a:gd name="T32" fmla="*/ 0 w 64"/>
                <a:gd name="T33" fmla="*/ 24 h 62"/>
                <a:gd name="T34" fmla="*/ 2 w 64"/>
                <a:gd name="T35" fmla="*/ 18 h 62"/>
                <a:gd name="T36" fmla="*/ 10 w 64"/>
                <a:gd name="T37" fmla="*/ 10 h 62"/>
                <a:gd name="T38" fmla="*/ 20 w 64"/>
                <a:gd name="T39" fmla="*/ 2 h 62"/>
                <a:gd name="T40" fmla="*/ 26 w 64"/>
                <a:gd name="T41" fmla="*/ 0 h 62"/>
                <a:gd name="T42" fmla="*/ 32 w 64"/>
                <a:gd name="T43" fmla="*/ 0 h 62"/>
                <a:gd name="T44" fmla="*/ 32 w 64"/>
                <a:gd name="T45" fmla="*/ 0 h 62"/>
                <a:gd name="T46" fmla="*/ 38 w 64"/>
                <a:gd name="T47" fmla="*/ 0 h 62"/>
                <a:gd name="T48" fmla="*/ 44 w 64"/>
                <a:gd name="T49" fmla="*/ 2 h 62"/>
                <a:gd name="T50" fmla="*/ 54 w 64"/>
                <a:gd name="T51" fmla="*/ 10 h 62"/>
                <a:gd name="T52" fmla="*/ 62 w 64"/>
                <a:gd name="T53" fmla="*/ 18 h 62"/>
                <a:gd name="T54" fmla="*/ 64 w 64"/>
                <a:gd name="T55" fmla="*/ 24 h 62"/>
                <a:gd name="T56" fmla="*/ 64 w 64"/>
                <a:gd name="T57" fmla="*/ 30 h 62"/>
                <a:gd name="T58" fmla="*/ 64 w 64"/>
                <a:gd name="T59" fmla="*/ 30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4"/>
                <a:gd name="T91" fmla="*/ 0 h 62"/>
                <a:gd name="T92" fmla="*/ 64 w 64"/>
                <a:gd name="T93" fmla="*/ 62 h 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4" h="62">
                  <a:moveTo>
                    <a:pt x="64" y="30"/>
                  </a:moveTo>
                  <a:lnTo>
                    <a:pt x="64" y="30"/>
                  </a:lnTo>
                  <a:lnTo>
                    <a:pt x="64" y="38"/>
                  </a:lnTo>
                  <a:lnTo>
                    <a:pt x="62" y="44"/>
                  </a:lnTo>
                  <a:lnTo>
                    <a:pt x="54" y="52"/>
                  </a:lnTo>
                  <a:lnTo>
                    <a:pt x="44" y="60"/>
                  </a:lnTo>
                  <a:lnTo>
                    <a:pt x="38" y="62"/>
                  </a:lnTo>
                  <a:lnTo>
                    <a:pt x="32" y="62"/>
                  </a:lnTo>
                  <a:lnTo>
                    <a:pt x="26" y="62"/>
                  </a:lnTo>
                  <a:lnTo>
                    <a:pt x="20" y="60"/>
                  </a:lnTo>
                  <a:lnTo>
                    <a:pt x="10" y="52"/>
                  </a:lnTo>
                  <a:lnTo>
                    <a:pt x="2" y="44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10" y="10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54" y="10"/>
                  </a:lnTo>
                  <a:lnTo>
                    <a:pt x="62" y="18"/>
                  </a:lnTo>
                  <a:lnTo>
                    <a:pt x="64" y="24"/>
                  </a:lnTo>
                  <a:lnTo>
                    <a:pt x="64" y="30"/>
                  </a:lnTo>
                  <a:close/>
                </a:path>
              </a:pathLst>
            </a:custGeom>
            <a:solidFill>
              <a:srgbClr val="120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Freeform 21"/>
            <p:cNvSpPr>
              <a:spLocks/>
            </p:cNvSpPr>
            <p:nvPr/>
          </p:nvSpPr>
          <p:spPr bwMode="auto">
            <a:xfrm>
              <a:off x="601" y="1552"/>
              <a:ext cx="108" cy="64"/>
            </a:xfrm>
            <a:custGeom>
              <a:avLst/>
              <a:gdLst>
                <a:gd name="T0" fmla="*/ 0 w 108"/>
                <a:gd name="T1" fmla="*/ 64 h 64"/>
                <a:gd name="T2" fmla="*/ 0 w 108"/>
                <a:gd name="T3" fmla="*/ 64 h 64"/>
                <a:gd name="T4" fmla="*/ 6 w 108"/>
                <a:gd name="T5" fmla="*/ 48 h 64"/>
                <a:gd name="T6" fmla="*/ 14 w 108"/>
                <a:gd name="T7" fmla="*/ 34 h 64"/>
                <a:gd name="T8" fmla="*/ 26 w 108"/>
                <a:gd name="T9" fmla="*/ 18 h 64"/>
                <a:gd name="T10" fmla="*/ 34 w 108"/>
                <a:gd name="T11" fmla="*/ 12 h 64"/>
                <a:gd name="T12" fmla="*/ 40 w 108"/>
                <a:gd name="T13" fmla="*/ 6 h 64"/>
                <a:gd name="T14" fmla="*/ 50 w 108"/>
                <a:gd name="T15" fmla="*/ 2 h 64"/>
                <a:gd name="T16" fmla="*/ 60 w 108"/>
                <a:gd name="T17" fmla="*/ 0 h 64"/>
                <a:gd name="T18" fmla="*/ 70 w 108"/>
                <a:gd name="T19" fmla="*/ 2 h 64"/>
                <a:gd name="T20" fmla="*/ 82 w 108"/>
                <a:gd name="T21" fmla="*/ 6 h 64"/>
                <a:gd name="T22" fmla="*/ 94 w 108"/>
                <a:gd name="T23" fmla="*/ 12 h 64"/>
                <a:gd name="T24" fmla="*/ 108 w 108"/>
                <a:gd name="T25" fmla="*/ 24 h 64"/>
                <a:gd name="T26" fmla="*/ 108 w 108"/>
                <a:gd name="T27" fmla="*/ 24 h 64"/>
                <a:gd name="T28" fmla="*/ 98 w 108"/>
                <a:gd name="T29" fmla="*/ 20 h 64"/>
                <a:gd name="T30" fmla="*/ 86 w 108"/>
                <a:gd name="T31" fmla="*/ 16 h 64"/>
                <a:gd name="T32" fmla="*/ 72 w 108"/>
                <a:gd name="T33" fmla="*/ 16 h 64"/>
                <a:gd name="T34" fmla="*/ 54 w 108"/>
                <a:gd name="T35" fmla="*/ 20 h 64"/>
                <a:gd name="T36" fmla="*/ 46 w 108"/>
                <a:gd name="T37" fmla="*/ 22 h 64"/>
                <a:gd name="T38" fmla="*/ 36 w 108"/>
                <a:gd name="T39" fmla="*/ 26 h 64"/>
                <a:gd name="T40" fmla="*/ 28 w 108"/>
                <a:gd name="T41" fmla="*/ 34 h 64"/>
                <a:gd name="T42" fmla="*/ 18 w 108"/>
                <a:gd name="T43" fmla="*/ 42 h 64"/>
                <a:gd name="T44" fmla="*/ 8 w 108"/>
                <a:gd name="T45" fmla="*/ 52 h 64"/>
                <a:gd name="T46" fmla="*/ 0 w 108"/>
                <a:gd name="T47" fmla="*/ 64 h 64"/>
                <a:gd name="T48" fmla="*/ 0 w 108"/>
                <a:gd name="T49" fmla="*/ 64 h 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8"/>
                <a:gd name="T76" fmla="*/ 0 h 64"/>
                <a:gd name="T77" fmla="*/ 108 w 108"/>
                <a:gd name="T78" fmla="*/ 64 h 6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8" h="64">
                  <a:moveTo>
                    <a:pt x="0" y="64"/>
                  </a:moveTo>
                  <a:lnTo>
                    <a:pt x="0" y="64"/>
                  </a:lnTo>
                  <a:lnTo>
                    <a:pt x="6" y="48"/>
                  </a:lnTo>
                  <a:lnTo>
                    <a:pt x="14" y="34"/>
                  </a:lnTo>
                  <a:lnTo>
                    <a:pt x="26" y="18"/>
                  </a:lnTo>
                  <a:lnTo>
                    <a:pt x="34" y="12"/>
                  </a:lnTo>
                  <a:lnTo>
                    <a:pt x="40" y="6"/>
                  </a:lnTo>
                  <a:lnTo>
                    <a:pt x="50" y="2"/>
                  </a:lnTo>
                  <a:lnTo>
                    <a:pt x="60" y="0"/>
                  </a:lnTo>
                  <a:lnTo>
                    <a:pt x="70" y="2"/>
                  </a:lnTo>
                  <a:lnTo>
                    <a:pt x="82" y="6"/>
                  </a:lnTo>
                  <a:lnTo>
                    <a:pt x="94" y="12"/>
                  </a:lnTo>
                  <a:lnTo>
                    <a:pt x="108" y="24"/>
                  </a:lnTo>
                  <a:lnTo>
                    <a:pt x="98" y="20"/>
                  </a:lnTo>
                  <a:lnTo>
                    <a:pt x="86" y="16"/>
                  </a:lnTo>
                  <a:lnTo>
                    <a:pt x="72" y="16"/>
                  </a:lnTo>
                  <a:lnTo>
                    <a:pt x="54" y="20"/>
                  </a:lnTo>
                  <a:lnTo>
                    <a:pt x="46" y="22"/>
                  </a:lnTo>
                  <a:lnTo>
                    <a:pt x="36" y="26"/>
                  </a:lnTo>
                  <a:lnTo>
                    <a:pt x="28" y="34"/>
                  </a:lnTo>
                  <a:lnTo>
                    <a:pt x="18" y="42"/>
                  </a:lnTo>
                  <a:lnTo>
                    <a:pt x="8" y="52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0661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7000"/>
          </a:xfrm>
        </p:spPr>
        <p:txBody>
          <a:bodyPr/>
          <a:lstStyle/>
          <a:p>
            <a:pPr algn="ctr"/>
            <a:r>
              <a:rPr lang="en-US" altLang="en-US" dirty="0" smtClean="0"/>
              <a:t>Student Accounting</a:t>
            </a:r>
          </a:p>
        </p:txBody>
      </p:sp>
      <p:sp>
        <p:nvSpPr>
          <p:cNvPr id="50179" name="TextBox 3"/>
          <p:cNvSpPr txBox="1">
            <a:spLocks noChangeArrowheads="1"/>
          </p:cNvSpPr>
          <p:nvPr/>
        </p:nvSpPr>
        <p:spPr bwMode="auto">
          <a:xfrm>
            <a:off x="298450" y="1535113"/>
            <a:ext cx="86614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007233"/>
              </a:buClr>
              <a:buChar char="•"/>
              <a:defRPr sz="32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800100" indent="-342900">
              <a:spcBef>
                <a:spcPct val="20000"/>
              </a:spcBef>
              <a:buClr>
                <a:srgbClr val="007233"/>
              </a:buClr>
              <a:buChar char="•"/>
              <a:defRPr sz="2800">
                <a:solidFill>
                  <a:srgbClr val="161616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233"/>
              </a:buClr>
              <a:buChar char="•"/>
              <a:defRPr sz="2400">
                <a:solidFill>
                  <a:srgbClr val="161616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rgbClr val="007233"/>
              </a:solidFill>
              <a:latin typeface="Tahoma" panose="020B060403050404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7233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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Monday – Friday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endParaRPr lang="en-US" altLang="en-US" sz="24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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8:00 a.m. – 5:00 p.m.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endParaRPr lang="en-US" altLang="en-US" sz="24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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Fax: (817) 735-0677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endParaRPr lang="en-US" altLang="en-US" sz="24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 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StudentFin@unthsc.edu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endParaRPr lang="en-US" altLang="en-US" sz="24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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</a:t>
            </a:r>
          </a:p>
          <a:p>
            <a:pPr lvl="1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www.hsc.unt.edu/departments/ofpb/sfcs/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6363"/>
          </a:xfrm>
        </p:spPr>
        <p:txBody>
          <a:bodyPr/>
          <a:lstStyle/>
          <a:p>
            <a:pPr algn="ctr"/>
            <a:r>
              <a:rPr lang="en-US" altLang="en-US" dirty="0" smtClean="0"/>
              <a:t>Student Accounting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879" y="1749425"/>
            <a:ext cx="853224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600" b="1" u="sng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Accounts</a:t>
            </a:r>
            <a:r>
              <a:rPr lang="en-US" sz="1600" b="1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1600" b="1" u="sng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Cashiers Office</a:t>
            </a:r>
          </a:p>
          <a:p>
            <a:pPr eaLnBrk="1" hangingPunct="1">
              <a:defRPr/>
            </a:pPr>
            <a:endParaRPr lang="en-US" sz="16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 Nell Cates, </a:t>
            </a:r>
            <a:r>
              <a:rPr lang="en-US" sz="1600" i="1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 Accountant		</a:t>
            </a:r>
            <a:r>
              <a:rPr lang="en-US" sz="16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Peggy Jacobs, </a:t>
            </a:r>
            <a:r>
              <a:rPr lang="en-US" sz="1600" i="1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 Analyst </a:t>
            </a:r>
            <a:r>
              <a:rPr lang="en-US" sz="1600" i="1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	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 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SSC </a:t>
            </a:r>
            <a:r>
              <a:rPr lang="en-US" sz="16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</a:t>
            </a:r>
            <a:r>
              <a:rPr lang="en-US" sz="16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817-735-2667			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</a:t>
            </a:r>
            <a:r>
              <a:rPr lang="en-US" sz="16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16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SSC 159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</a:t>
            </a:r>
            <a:r>
              <a:rPr lang="en-US" sz="16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817-735-2534</a:t>
            </a:r>
            <a:endParaRPr lang="en-US" sz="16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sz="1600" dirty="0" smtClean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Emily Vixay, </a:t>
            </a:r>
            <a:r>
              <a:rPr lang="en-US" sz="1600" i="1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 Analyst			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Thresia </a:t>
            </a:r>
            <a:r>
              <a:rPr lang="en-US" sz="16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Taylor, </a:t>
            </a:r>
            <a:r>
              <a:rPr lang="en-US" sz="1600" i="1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 Analyst II</a:t>
            </a:r>
            <a:endParaRPr lang="en-US" sz="1600" i="1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 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SSC 150-B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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817-735-0676			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</a:t>
            </a:r>
            <a:r>
              <a:rPr lang="en-US" sz="16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16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SSC 159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</a:t>
            </a:r>
            <a:r>
              <a:rPr lang="en-US" sz="16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817-735-2534</a:t>
            </a:r>
            <a:endParaRPr lang="en-US" sz="16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Sameh Alami, </a:t>
            </a:r>
            <a:r>
              <a:rPr lang="en-US" sz="1600" i="1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Accountant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 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SSC 150-A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</a:t>
            </a:r>
            <a:r>
              <a:rPr lang="en-US" sz="16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817-735-2026</a:t>
            </a:r>
            <a:endParaRPr lang="en-US" sz="16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sz="1600" dirty="0" smtClean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sz="1600" dirty="0" smtClean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600" b="1" u="sng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Loans and Collections</a:t>
            </a:r>
            <a:r>
              <a:rPr lang="en-US" sz="1600" b="1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600" b="1" u="sng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Refunds (in Denton)</a:t>
            </a:r>
            <a:endParaRPr lang="en-US" sz="1600" b="1" u="sng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Jessica Phillips, </a:t>
            </a:r>
            <a:r>
              <a:rPr lang="en-US" sz="1600" i="1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 Analyst </a:t>
            </a:r>
            <a:r>
              <a:rPr lang="en-US" sz="1600" i="1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		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Courtney Potts, </a:t>
            </a:r>
            <a:r>
              <a:rPr lang="en-US" sz="1600" i="1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Accountant</a:t>
            </a:r>
            <a:endParaRPr lang="en-US" sz="1600" i="1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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SSC 150-C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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817-735-2548			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</a:t>
            </a:r>
            <a:r>
              <a:rPr lang="en-US" sz="16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940-565-3226</a:t>
            </a:r>
            <a:endParaRPr lang="en-US" sz="16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0072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13"/>
          </a:xfrm>
        </p:spPr>
        <p:txBody>
          <a:bodyPr/>
          <a:lstStyle/>
          <a:p>
            <a:pPr algn="ctr"/>
            <a:r>
              <a:rPr lang="en-US" altLang="en-US" dirty="0" smtClean="0"/>
              <a:t>Student Accounting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894" y="1629918"/>
            <a:ext cx="8304212" cy="48320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buFont typeface="Wingdings" pitchFamily="2" charset="2"/>
              <a:buChar char="v"/>
              <a:defRPr/>
            </a:pPr>
            <a:r>
              <a:rPr lang="en-US" sz="2000" b="1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Tuition and Fee </a:t>
            </a:r>
            <a:r>
              <a:rPr lang="en-US" sz="2000" b="1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Charges</a:t>
            </a:r>
          </a:p>
          <a:p>
            <a:pPr eaLnBrk="1" hangingPunct="1">
              <a:defRPr/>
            </a:pPr>
            <a:endParaRPr lang="en-US" sz="20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only on Student Center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charges may result from changes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enrollment during 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add/drop.  Check your student center.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endParaRPr lang="en-US" sz="10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Tuition and Fee </a:t>
            </a:r>
            <a:r>
              <a:rPr lang="en-US" sz="2000" b="1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</a:p>
          <a:p>
            <a:pPr eaLnBrk="1" hangingPunct="1">
              <a:defRPr/>
            </a:pPr>
            <a:endParaRPr lang="en-US" sz="20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deadline is the day before the class 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starts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 at the Cashier’s office by </a:t>
            </a:r>
            <a:r>
              <a:rPr lang="en-US" sz="20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or </a:t>
            </a:r>
            <a:r>
              <a:rPr lang="en-US" sz="20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 only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 payment with credit or debit 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 – 2.7% fee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Installment Payment Plans available for Fall and Spring </a:t>
            </a:r>
            <a:r>
              <a:rPr lang="en-US" sz="2000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wire 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transfers – Bank information in Student Accounting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Flywire Peer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for international payments using foreign currency</a:t>
            </a:r>
          </a:p>
          <a:p>
            <a:pPr lvl="1" eaLnBrk="1" hangingPunct="1">
              <a:defRPr/>
            </a:pPr>
            <a:endParaRPr lang="en-US" sz="10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dirty="0">
              <a:solidFill>
                <a:srgbClr val="7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ctr"/>
            <a:r>
              <a:rPr lang="en-US" altLang="en-US" dirty="0" smtClean="0"/>
              <a:t>Student Accounting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393700" y="1600200"/>
            <a:ext cx="8283956" cy="47183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000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Process Exemptions and Waivers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Employment Waivers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Competitive Scholarship Waivers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President’s Educational Scholarship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Hazlewood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www.collegeforalltexans.com</a:t>
            </a:r>
            <a:endParaRPr lang="en-US" altLang="en-US" sz="2000" dirty="0" smtClean="0">
              <a:solidFill>
                <a:srgbClr val="007233"/>
              </a:solidFill>
              <a:latin typeface="+mj-lt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altLang="en-US" sz="800" dirty="0" smtClean="0">
              <a:solidFill>
                <a:srgbClr val="007233"/>
              </a:solidFill>
              <a:latin typeface="+mj-lt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 Third Party Billing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Military billing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National Health Service Corps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Texas Tomorrow Fund</a:t>
            </a:r>
          </a:p>
          <a:p>
            <a:pPr marL="457200" lvl="1" indent="0">
              <a:buNone/>
            </a:pPr>
            <a:endParaRPr lang="en-US" altLang="en-US" sz="800" dirty="0" smtClean="0">
              <a:solidFill>
                <a:srgbClr val="007233"/>
              </a:solidFill>
              <a:latin typeface="+mj-lt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 Tax Information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1098-T information online via self service</a:t>
            </a:r>
            <a:endParaRPr lang="en-US" altLang="en-US" sz="2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ctr"/>
            <a:r>
              <a:rPr lang="en-US" altLang="en-US" dirty="0" smtClean="0"/>
              <a:t>Student Accounting</a:t>
            </a:r>
            <a:br>
              <a:rPr lang="en-US" altLang="en-US" dirty="0" smtClean="0"/>
            </a:br>
            <a:r>
              <a:rPr lang="en-US" altLang="en-US" dirty="0" smtClean="0"/>
              <a:t>Refunds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273050" y="1533525"/>
            <a:ext cx="8293100" cy="46513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altLang="en-US" sz="2000" dirty="0" smtClean="0">
              <a:solidFill>
                <a:srgbClr val="007233"/>
              </a:solidFill>
              <a:latin typeface="+mj-lt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b="1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Once your Financial Aid is disbursed, we will process your refund:</a:t>
            </a:r>
          </a:p>
          <a:p>
            <a:pPr marL="0" indent="0">
              <a:buNone/>
            </a:pPr>
            <a:endParaRPr lang="en-US" altLang="en-US" sz="2000" dirty="0" smtClean="0">
              <a:solidFill>
                <a:srgbClr val="007233"/>
              </a:solidFill>
              <a:latin typeface="+mj-lt"/>
              <a:cs typeface="Tahom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7030A0"/>
                </a:solidFill>
                <a:latin typeface="+mj-lt"/>
                <a:cs typeface="Tahoma" panose="020B0604030504040204" pitchFamily="34" charset="0"/>
              </a:rPr>
              <a:t>the next business day if it is the first disbursement of the term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7030A0"/>
                </a:solidFill>
                <a:latin typeface="+mj-lt"/>
                <a:cs typeface="Tahoma" panose="020B0604030504040204" pitchFamily="34" charset="0"/>
              </a:rPr>
              <a:t>on either Tuesday or Thursday for the rest of the term</a:t>
            </a:r>
          </a:p>
          <a:p>
            <a:pPr marL="0" indent="0">
              <a:buNone/>
            </a:pPr>
            <a:endParaRPr lang="en-US" altLang="en-US" sz="2000" dirty="0" smtClean="0">
              <a:solidFill>
                <a:srgbClr val="007233"/>
              </a:solidFill>
              <a:latin typeface="+mj-lt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b="1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You may receive your refund via:</a:t>
            </a:r>
          </a:p>
          <a:p>
            <a:pPr marL="0" indent="0">
              <a:buNone/>
            </a:pPr>
            <a:endParaRPr lang="en-US" altLang="en-US" sz="2000" dirty="0" smtClean="0">
              <a:solidFill>
                <a:srgbClr val="007233"/>
              </a:solidFill>
              <a:latin typeface="+mj-lt"/>
              <a:cs typeface="Tahom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7030A0"/>
                </a:solidFill>
                <a:latin typeface="+mj-lt"/>
                <a:cs typeface="Tahoma" panose="020B0604030504040204" pitchFamily="34" charset="0"/>
              </a:rPr>
              <a:t>Paper Check to pick up in Cashiers Office (mailed after a week)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7030A0"/>
                </a:solidFill>
                <a:latin typeface="+mj-lt"/>
                <a:cs typeface="Tahoma" panose="020B0604030504040204" pitchFamily="34" charset="0"/>
              </a:rPr>
              <a:t>Direct Deposit into your bank account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2000" dirty="0" smtClean="0">
              <a:solidFill>
                <a:srgbClr val="007233"/>
              </a:solidFill>
              <a:latin typeface="+mj-lt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000" b="1" dirty="0" smtClean="0">
                <a:solidFill>
                  <a:srgbClr val="007233"/>
                </a:solidFill>
                <a:latin typeface="+mj-lt"/>
                <a:cs typeface="Tahoma" panose="020B0604030504040204" pitchFamily="34" charset="0"/>
              </a:rPr>
              <a:t>You may sign up for Direct Deposit on your MyHSC Student Center</a:t>
            </a:r>
            <a:endParaRPr lang="en-US" altLang="en-US" sz="2400" b="1" dirty="0" smtClean="0">
              <a:solidFill>
                <a:srgbClr val="007233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altLang="en-US" sz="1800" dirty="0" smtClean="0">
              <a:solidFill>
                <a:srgbClr val="007233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CONTACT INFO</a:t>
            </a:r>
            <a:endParaRPr lang="en-US" altLang="en-US" smtClean="0"/>
          </a:p>
        </p:txBody>
      </p:sp>
      <p:sp>
        <p:nvSpPr>
          <p:cNvPr id="72707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600200"/>
            <a:ext cx="4156075" cy="44958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Registrar’s Office</a:t>
            </a:r>
          </a:p>
          <a:p>
            <a:pPr lvl="1" eaLnBrk="1" hangingPunct="1"/>
            <a:r>
              <a:rPr lang="en-US" altLang="en-US" b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registrar@unthsc.edu 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P:(817) 735-2201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F:(817) 735-0448</a:t>
            </a:r>
          </a:p>
          <a:p>
            <a:pPr lvl="1"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Financial Aid Office</a:t>
            </a:r>
          </a:p>
          <a:p>
            <a:pPr lvl="1" eaLnBrk="1" hangingPunct="1"/>
            <a:r>
              <a:rPr lang="en-US" altLang="en-US" b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finaid@unthsc.edu 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P:(817) 735-2505</a:t>
            </a:r>
          </a:p>
          <a:p>
            <a:pPr lvl="1"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F:(817) 735-0448</a:t>
            </a:r>
          </a:p>
          <a:p>
            <a:endParaRPr lang="en-US" altLang="en-US" smtClean="0"/>
          </a:p>
        </p:txBody>
      </p:sp>
      <p:sp>
        <p:nvSpPr>
          <p:cNvPr id="72708" name="Content Placeholder 5"/>
          <p:cNvSpPr>
            <a:spLocks noGrp="1"/>
          </p:cNvSpPr>
          <p:nvPr>
            <p:ph sz="half" idx="2"/>
          </p:nvPr>
        </p:nvSpPr>
        <p:spPr>
          <a:xfrm>
            <a:off x="4549775" y="1651681"/>
            <a:ext cx="4503737" cy="499268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 Finance</a:t>
            </a:r>
          </a:p>
          <a:p>
            <a:pPr lvl="1" eaLnBrk="1" hangingPunct="1"/>
            <a:r>
              <a:rPr lang="en-US" altLang="en-US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StudentFin@unthsc.edu 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P:(817) 735-2026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P:(817) 735-0676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F:(817) 735-0677</a:t>
            </a:r>
          </a:p>
          <a:p>
            <a:endParaRPr lang="en-US" altLang="en-US" dirty="0" smtClean="0"/>
          </a:p>
        </p:txBody>
      </p:sp>
      <p:pic>
        <p:nvPicPr>
          <p:cNvPr id="72709" name="Picture 4" descr="http://www.yesyes.co.nz/images/phone_carto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4032250"/>
            <a:ext cx="2232025" cy="2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180895"/>
            <a:ext cx="9144000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6000" kern="0" dirty="0" smtClean="0"/>
              <a:t>Student Accounting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0328" y="1870364"/>
            <a:ext cx="7897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  <a:endParaRPr lang="en-US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0327" y="2542309"/>
            <a:ext cx="8198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Jessica Phillips			Email:  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Jessica.Phillips@untsystem.edu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Phone:  817-735-2548  		Fax:  817-735-0677</a:t>
            </a:r>
          </a:p>
          <a:p>
            <a:pPr algn="ctr"/>
            <a:endParaRPr lang="en-US" sz="20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0326" y="3565505"/>
            <a:ext cx="81984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Heartland ECSI</a:t>
            </a:r>
          </a:p>
          <a:p>
            <a:pPr algn="ctr"/>
            <a:endParaRPr lang="en-US" sz="2000" b="1" dirty="0" smtClean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Website:  </a:t>
            </a:r>
            <a:r>
              <a:rPr lang="en-US" sz="20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www.heartlandecsi.com</a:t>
            </a:r>
            <a:endParaRPr lang="en-US" sz="20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Phone:  		800-437-6931</a:t>
            </a:r>
          </a:p>
          <a:p>
            <a:pPr algn="ctr"/>
            <a:r>
              <a:rPr lang="en-US" sz="20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Address:  100 Global View Drive</a:t>
            </a:r>
          </a:p>
          <a:p>
            <a:pPr algn="ctr"/>
            <a:r>
              <a:rPr lang="en-US" sz="2000" dirty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Warrendale, PA 15086</a:t>
            </a:r>
          </a:p>
          <a:p>
            <a:pPr algn="ctr"/>
            <a:endParaRPr lang="en-US" sz="2000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41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Box 2"/>
          <p:cNvSpPr txBox="1">
            <a:spLocks noChangeArrowheads="1"/>
          </p:cNvSpPr>
          <p:nvPr/>
        </p:nvSpPr>
        <p:spPr bwMode="auto">
          <a:xfrm>
            <a:off x="968375" y="2590800"/>
            <a:ext cx="75660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233"/>
              </a:buClr>
              <a:buChar char="•"/>
              <a:defRPr sz="32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7233"/>
              </a:buClr>
              <a:buChar char="•"/>
              <a:defRPr sz="2800">
                <a:solidFill>
                  <a:srgbClr val="161616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233"/>
              </a:buClr>
              <a:buChar char="•"/>
              <a:defRPr sz="2400">
                <a:solidFill>
                  <a:srgbClr val="161616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80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rgbClr val="008000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6000" kern="0" dirty="0" smtClean="0"/>
              <a:t>Student Accounting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7427" y="3127664"/>
            <a:ext cx="3958937" cy="2805301"/>
          </a:xfrm>
          <a:prstGeom prst="rect">
            <a:avLst/>
          </a:prstGeom>
        </p:spPr>
        <p:txBody>
          <a:bodyPr>
            <a:normAutofit/>
          </a:bodyPr>
          <a:lstStyle>
            <a:lvl1pPr marL="288925" indent="-2889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800">
                <a:solidFill>
                  <a:srgbClr val="16161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400">
                <a:solidFill>
                  <a:srgbClr val="16161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3"/>
              </a:buClr>
              <a:buChar char="•"/>
              <a:defRPr sz="2000">
                <a:solidFill>
                  <a:srgbClr val="16161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 smtClean="0">
                <a:latin typeface="+mj-lt"/>
              </a:rPr>
              <a:t>Heartland ECSI 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+mj-lt"/>
                <a:hlinkClick r:id="rId2"/>
              </a:rPr>
              <a:t>https://heartland.ecsi.net/</a:t>
            </a:r>
            <a:r>
              <a:rPr lang="en-US" sz="2000" kern="0" dirty="0" smtClean="0">
                <a:latin typeface="+mj-lt"/>
              </a:rPr>
              <a:t> 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+mj-lt"/>
              </a:rPr>
              <a:t>Create A username and password 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+mj-lt"/>
              </a:rPr>
              <a:t>School Code: Wi5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+mj-lt"/>
              </a:rPr>
              <a:t>Account Number: SS#</a:t>
            </a:r>
          </a:p>
          <a:p>
            <a:pPr marL="0" indent="0">
              <a:buFontTx/>
              <a:buNone/>
            </a:pPr>
            <a:r>
              <a:rPr lang="en-US" sz="2000" kern="0" dirty="0" smtClean="0">
                <a:latin typeface="+mj-lt"/>
              </a:rPr>
              <a:t>Passcode – Has to be obtained thru ECSI</a:t>
            </a:r>
            <a:endParaRPr lang="en-US" sz="2000" kern="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328" y="1870364"/>
            <a:ext cx="7897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2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SERVICER</a:t>
            </a:r>
            <a:endParaRPr lang="en-US" dirty="0">
              <a:solidFill>
                <a:srgbClr val="0072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664" y="2846310"/>
            <a:ext cx="4653357" cy="358419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52104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5771</TotalTime>
  <Words>372</Words>
  <Application>Microsoft Office PowerPoint</Application>
  <PresentationFormat>On-screen Show (4:3)</PresentationFormat>
  <Paragraphs>120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Tahoma</vt:lpstr>
      <vt:lpstr>Times New Roman</vt:lpstr>
      <vt:lpstr>Verdana</vt:lpstr>
      <vt:lpstr>Wingdings</vt:lpstr>
      <vt:lpstr>Slit</vt:lpstr>
      <vt:lpstr>2_Slit</vt:lpstr>
      <vt:lpstr>Student Accounting </vt:lpstr>
      <vt:lpstr>Student Accounting</vt:lpstr>
      <vt:lpstr>Student Accounting</vt:lpstr>
      <vt:lpstr>Student Accounting</vt:lpstr>
      <vt:lpstr>Student Accounting</vt:lpstr>
      <vt:lpstr>Student Accounting Refunds</vt:lpstr>
      <vt:lpstr>CONTACT INFO</vt:lpstr>
      <vt:lpstr>PowerPoint Presentation</vt:lpstr>
      <vt:lpstr>PowerPoint Presentation</vt:lpstr>
      <vt:lpstr>PowerPoint Presentation</vt:lpstr>
      <vt:lpstr>PowerPoint Presentation</vt:lpstr>
    </vt:vector>
  </TitlesOfParts>
  <Company>UNT Health Science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cbluemel</dc:creator>
  <cp:lastModifiedBy>Cates, Jo</cp:lastModifiedBy>
  <cp:revision>506</cp:revision>
  <cp:lastPrinted>2016-05-25T12:55:38Z</cp:lastPrinted>
  <dcterms:created xsi:type="dcterms:W3CDTF">2007-02-05T23:20:45Z</dcterms:created>
  <dcterms:modified xsi:type="dcterms:W3CDTF">2016-07-11T13:24:43Z</dcterms:modified>
</cp:coreProperties>
</file>