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40"/>
  </p:notesMasterIdLst>
  <p:handoutMasterIdLst>
    <p:handoutMasterId r:id="rId41"/>
  </p:handoutMasterIdLst>
  <p:sldIdLst>
    <p:sldId id="341" r:id="rId2"/>
    <p:sldId id="345" r:id="rId3"/>
    <p:sldId id="353" r:id="rId4"/>
    <p:sldId id="352" r:id="rId5"/>
    <p:sldId id="362" r:id="rId6"/>
    <p:sldId id="361" r:id="rId7"/>
    <p:sldId id="375" r:id="rId8"/>
    <p:sldId id="408" r:id="rId9"/>
    <p:sldId id="403" r:id="rId10"/>
    <p:sldId id="407" r:id="rId11"/>
    <p:sldId id="423" r:id="rId12"/>
    <p:sldId id="388" r:id="rId13"/>
    <p:sldId id="398" r:id="rId14"/>
    <p:sldId id="374" r:id="rId15"/>
    <p:sldId id="404" r:id="rId16"/>
    <p:sldId id="364" r:id="rId17"/>
    <p:sldId id="406" r:id="rId18"/>
    <p:sldId id="379" r:id="rId19"/>
    <p:sldId id="410" r:id="rId20"/>
    <p:sldId id="367" r:id="rId21"/>
    <p:sldId id="417" r:id="rId22"/>
    <p:sldId id="355" r:id="rId23"/>
    <p:sldId id="354" r:id="rId24"/>
    <p:sldId id="424" r:id="rId25"/>
    <p:sldId id="412" r:id="rId26"/>
    <p:sldId id="413" r:id="rId27"/>
    <p:sldId id="360" r:id="rId28"/>
    <p:sldId id="414" r:id="rId29"/>
    <p:sldId id="401" r:id="rId30"/>
    <p:sldId id="402" r:id="rId31"/>
    <p:sldId id="415" r:id="rId32"/>
    <p:sldId id="416" r:id="rId33"/>
    <p:sldId id="418" r:id="rId34"/>
    <p:sldId id="419" r:id="rId35"/>
    <p:sldId id="420" r:id="rId36"/>
    <p:sldId id="421" r:id="rId37"/>
    <p:sldId id="422" r:id="rId38"/>
    <p:sldId id="397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53E"/>
    <a:srgbClr val="007233"/>
    <a:srgbClr val="FFFF00"/>
    <a:srgbClr val="FF66FF"/>
    <a:srgbClr val="33CAFF"/>
    <a:srgbClr val="FF99CC"/>
    <a:srgbClr val="FCEA04"/>
    <a:srgbClr val="00EA6A"/>
    <a:srgbClr val="AD03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903" autoAdjust="0"/>
  </p:normalViewPr>
  <p:slideViewPr>
    <p:cSldViewPr snapToGrid="0">
      <p:cViewPr varScale="1">
        <p:scale>
          <a:sx n="108" d="100"/>
          <a:sy n="108" d="100"/>
        </p:scale>
        <p:origin x="-2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7050"/>
    </p:cViewPr>
  </p:sorterViewPr>
  <p:notesViewPr>
    <p:cSldViewPr snapToGrid="0">
      <p:cViewPr varScale="1">
        <p:scale>
          <a:sx n="51" d="100"/>
          <a:sy n="51" d="100"/>
        </p:scale>
        <p:origin x="-16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D4474-5105-4572-B94F-B4F5E4782FD6}" type="doc">
      <dgm:prSet loTypeId="urn:microsoft.com/office/officeart/2005/8/layout/vList5" loCatId="list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2F9F6499-8A87-4895-8D43-E581613B5309}">
      <dgm:prSet phldrT="[Text]"/>
      <dgm:spPr>
        <a:pattFill prst="pct50">
          <a:fgClr>
            <a:srgbClr val="00853E"/>
          </a:fgClr>
          <a:bgClr>
            <a:schemeClr val="tx1">
              <a:lumMod val="50000"/>
            </a:schemeClr>
          </a:bgClr>
        </a:patt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1</a:t>
          </a:r>
          <a:endParaRPr lang="en-US" dirty="0">
            <a:solidFill>
              <a:srgbClr val="000000"/>
            </a:solidFill>
          </a:endParaRPr>
        </a:p>
      </dgm:t>
    </dgm:pt>
    <dgm:pt modelId="{8BE1F363-58DE-4B33-B37E-0576AF4C4787}" type="parTrans" cxnId="{56033E77-E82D-4032-A015-87996624844C}">
      <dgm:prSet/>
      <dgm:spPr/>
      <dgm:t>
        <a:bodyPr/>
        <a:lstStyle/>
        <a:p>
          <a:endParaRPr lang="en-US"/>
        </a:p>
      </dgm:t>
    </dgm:pt>
    <dgm:pt modelId="{0A8B6C8B-4565-4C5E-8A04-DECBA3F46D66}" type="sibTrans" cxnId="{56033E77-E82D-4032-A015-87996624844C}">
      <dgm:prSet/>
      <dgm:spPr/>
      <dgm:t>
        <a:bodyPr/>
        <a:lstStyle/>
        <a:p>
          <a:endParaRPr lang="en-US"/>
        </a:p>
      </dgm:t>
    </dgm:pt>
    <dgm:pt modelId="{99B877B8-CEBA-47B2-AA4F-B6ED659DFB7F}">
      <dgm:prSet phldrT="[Text]" custT="1"/>
      <dgm:spPr>
        <a:solidFill>
          <a:srgbClr val="00853E">
            <a:alpha val="90000"/>
          </a:srgbClr>
        </a:solidFill>
      </dgm:spPr>
      <dgm:t>
        <a:bodyPr/>
        <a:lstStyle/>
        <a:p>
          <a:pPr marL="914400" indent="-914400"/>
          <a:r>
            <a:rPr lang="en-US" sz="3600" dirty="0" smtClean="0">
              <a:solidFill>
                <a:srgbClr val="000000"/>
              </a:solidFill>
            </a:rPr>
            <a:t>Department Chair/Director</a:t>
          </a:r>
          <a:endParaRPr lang="en-US" sz="3600" dirty="0">
            <a:solidFill>
              <a:srgbClr val="000000"/>
            </a:solidFill>
          </a:endParaRPr>
        </a:p>
      </dgm:t>
    </dgm:pt>
    <dgm:pt modelId="{1184EA28-87DB-4EC7-A57A-64384041F7CF}" type="parTrans" cxnId="{D1624B4E-FCEA-4785-9064-904C735ACA86}">
      <dgm:prSet/>
      <dgm:spPr/>
      <dgm:t>
        <a:bodyPr/>
        <a:lstStyle/>
        <a:p>
          <a:endParaRPr lang="en-US"/>
        </a:p>
      </dgm:t>
    </dgm:pt>
    <dgm:pt modelId="{7220D579-BC7E-48B4-ABD2-8DF515E1294B}" type="sibTrans" cxnId="{D1624B4E-FCEA-4785-9064-904C735ACA86}">
      <dgm:prSet/>
      <dgm:spPr/>
      <dgm:t>
        <a:bodyPr/>
        <a:lstStyle/>
        <a:p>
          <a:endParaRPr lang="en-US"/>
        </a:p>
      </dgm:t>
    </dgm:pt>
    <dgm:pt modelId="{0271F4F0-5F5A-47C3-B389-0A268DAC8A8F}">
      <dgm:prSet phldrT="[Text]"/>
      <dgm:spPr>
        <a:pattFill prst="pct50">
          <a:fgClr>
            <a:srgbClr val="00853E"/>
          </a:fgClr>
          <a:bgClr>
            <a:schemeClr val="tx1">
              <a:lumMod val="50000"/>
            </a:schemeClr>
          </a:bgClr>
        </a:patt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2</a:t>
          </a:r>
          <a:endParaRPr lang="en-US" dirty="0">
            <a:solidFill>
              <a:srgbClr val="000000"/>
            </a:solidFill>
          </a:endParaRPr>
        </a:p>
      </dgm:t>
    </dgm:pt>
    <dgm:pt modelId="{B813AACA-9F16-49A8-9E63-661611B26DE3}" type="parTrans" cxnId="{817213B6-C95C-4C1D-A93D-DFCF721D3032}">
      <dgm:prSet/>
      <dgm:spPr/>
      <dgm:t>
        <a:bodyPr/>
        <a:lstStyle/>
        <a:p>
          <a:endParaRPr lang="en-US"/>
        </a:p>
      </dgm:t>
    </dgm:pt>
    <dgm:pt modelId="{38D60B73-0A26-40D5-B734-2D9E6C83CE35}" type="sibTrans" cxnId="{817213B6-C95C-4C1D-A93D-DFCF721D3032}">
      <dgm:prSet/>
      <dgm:spPr/>
      <dgm:t>
        <a:bodyPr/>
        <a:lstStyle/>
        <a:p>
          <a:endParaRPr lang="en-US"/>
        </a:p>
      </dgm:t>
    </dgm:pt>
    <dgm:pt modelId="{6E265761-6ED8-4B00-AFCC-DD3BC9B2A0E6}">
      <dgm:prSet phldrT="[Text]" custT="1"/>
      <dgm:spPr>
        <a:solidFill>
          <a:srgbClr val="007233">
            <a:alpha val="70000"/>
          </a:srgbClr>
        </a:solidFill>
      </dgm:spPr>
      <dgm:t>
        <a:bodyPr/>
        <a:lstStyle/>
        <a:p>
          <a:pPr marL="914400" indent="-914400"/>
          <a:r>
            <a:rPr lang="en-US" sz="3600" dirty="0" smtClean="0">
              <a:solidFill>
                <a:srgbClr val="000000"/>
              </a:solidFill>
            </a:rPr>
            <a:t>Contract Liaison</a:t>
          </a:r>
          <a:endParaRPr lang="en-US" sz="3600" dirty="0">
            <a:solidFill>
              <a:srgbClr val="000000"/>
            </a:solidFill>
          </a:endParaRPr>
        </a:p>
      </dgm:t>
    </dgm:pt>
    <dgm:pt modelId="{85680AB6-5036-43F7-B88B-07D38C7CC8FC}" type="parTrans" cxnId="{8FD5E510-8583-423C-A869-3680BD377554}">
      <dgm:prSet/>
      <dgm:spPr/>
      <dgm:t>
        <a:bodyPr/>
        <a:lstStyle/>
        <a:p>
          <a:endParaRPr lang="en-US"/>
        </a:p>
      </dgm:t>
    </dgm:pt>
    <dgm:pt modelId="{A2131EA3-16AF-46F1-B299-12B3BBD74613}" type="sibTrans" cxnId="{8FD5E510-8583-423C-A869-3680BD377554}">
      <dgm:prSet/>
      <dgm:spPr/>
      <dgm:t>
        <a:bodyPr/>
        <a:lstStyle/>
        <a:p>
          <a:endParaRPr lang="en-US"/>
        </a:p>
      </dgm:t>
    </dgm:pt>
    <dgm:pt modelId="{48EC9D48-B447-420E-8D76-417C0F1F1CD4}">
      <dgm:prSet phldrT="[Text]"/>
      <dgm:spPr>
        <a:pattFill prst="pct50">
          <a:fgClr>
            <a:srgbClr val="00853E"/>
          </a:fgClr>
          <a:bgClr>
            <a:schemeClr val="tx1">
              <a:lumMod val="50000"/>
            </a:schemeClr>
          </a:bgClr>
        </a:patt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3</a:t>
          </a:r>
          <a:endParaRPr lang="en-US" dirty="0">
            <a:solidFill>
              <a:srgbClr val="000000"/>
            </a:solidFill>
          </a:endParaRPr>
        </a:p>
      </dgm:t>
    </dgm:pt>
    <dgm:pt modelId="{B05FBB73-44A5-4F18-846C-7EA77CBAC763}" type="parTrans" cxnId="{B41F2B84-7419-478C-82ED-9493339403D8}">
      <dgm:prSet/>
      <dgm:spPr/>
      <dgm:t>
        <a:bodyPr/>
        <a:lstStyle/>
        <a:p>
          <a:endParaRPr lang="en-US"/>
        </a:p>
      </dgm:t>
    </dgm:pt>
    <dgm:pt modelId="{320F60E1-FB82-4791-B46B-C5644EE3822A}" type="sibTrans" cxnId="{B41F2B84-7419-478C-82ED-9493339403D8}">
      <dgm:prSet/>
      <dgm:spPr/>
      <dgm:t>
        <a:bodyPr/>
        <a:lstStyle/>
        <a:p>
          <a:endParaRPr lang="en-US"/>
        </a:p>
      </dgm:t>
    </dgm:pt>
    <dgm:pt modelId="{B44B4F92-697B-47A8-A203-7E3E66A70CA3}">
      <dgm:prSet phldrT="[Text]" custT="1"/>
      <dgm:spPr>
        <a:solidFill>
          <a:srgbClr val="00853E">
            <a:alpha val="50000"/>
          </a:srgbClr>
        </a:solidFill>
      </dgm:spPr>
      <dgm:t>
        <a:bodyPr/>
        <a:lstStyle/>
        <a:p>
          <a:pPr marL="914400" indent="-914400"/>
          <a:r>
            <a:rPr lang="en-US" sz="3600" dirty="0" smtClean="0">
              <a:solidFill>
                <a:srgbClr val="000000"/>
              </a:solidFill>
            </a:rPr>
            <a:t>Other required approvers</a:t>
          </a:r>
          <a:endParaRPr lang="en-US" sz="1800" dirty="0">
            <a:solidFill>
              <a:srgbClr val="000000"/>
            </a:solidFill>
          </a:endParaRPr>
        </a:p>
      </dgm:t>
    </dgm:pt>
    <dgm:pt modelId="{3C1D84FF-3019-4EEC-84EE-12F53C6F92D7}" type="parTrans" cxnId="{69A7597D-2B65-4DA2-8FC4-495C8676B465}">
      <dgm:prSet/>
      <dgm:spPr/>
      <dgm:t>
        <a:bodyPr/>
        <a:lstStyle/>
        <a:p>
          <a:endParaRPr lang="en-US"/>
        </a:p>
      </dgm:t>
    </dgm:pt>
    <dgm:pt modelId="{32C13B34-2AED-48BD-952A-01E8A856D85A}" type="sibTrans" cxnId="{69A7597D-2B65-4DA2-8FC4-495C8676B465}">
      <dgm:prSet/>
      <dgm:spPr/>
      <dgm:t>
        <a:bodyPr/>
        <a:lstStyle/>
        <a:p>
          <a:endParaRPr lang="en-US"/>
        </a:p>
      </dgm:t>
    </dgm:pt>
    <dgm:pt modelId="{095D306C-70DB-49D8-998A-CDB04C0FFA4C}">
      <dgm:prSet phldrT="[Text]" custT="1"/>
      <dgm:spPr>
        <a:solidFill>
          <a:srgbClr val="00853E">
            <a:alpha val="50000"/>
          </a:srgbClr>
        </a:solidFill>
      </dgm:spPr>
      <dgm:t>
        <a:bodyPr/>
        <a:lstStyle/>
        <a:p>
          <a:pPr marL="914400" indent="-914400"/>
          <a:r>
            <a:rPr lang="en-US" sz="1800" dirty="0" smtClean="0">
              <a:solidFill>
                <a:srgbClr val="000000"/>
              </a:solidFill>
            </a:rPr>
            <a:t>(OCA, Purchasing, OGC (if applicable)</a:t>
          </a:r>
          <a:endParaRPr lang="en-US" sz="1800" dirty="0">
            <a:solidFill>
              <a:srgbClr val="000000"/>
            </a:solidFill>
          </a:endParaRPr>
        </a:p>
      </dgm:t>
    </dgm:pt>
    <dgm:pt modelId="{B766B356-86E4-48DB-8175-CFBE1257C6BE}" type="parTrans" cxnId="{72DE693D-5C2F-4395-9498-556033F49CB4}">
      <dgm:prSet/>
      <dgm:spPr/>
      <dgm:t>
        <a:bodyPr/>
        <a:lstStyle/>
        <a:p>
          <a:endParaRPr lang="en-US"/>
        </a:p>
      </dgm:t>
    </dgm:pt>
    <dgm:pt modelId="{3B269330-8D39-409B-82D2-449741E60F97}" type="sibTrans" cxnId="{72DE693D-5C2F-4395-9498-556033F49CB4}">
      <dgm:prSet/>
      <dgm:spPr/>
      <dgm:t>
        <a:bodyPr/>
        <a:lstStyle/>
        <a:p>
          <a:endParaRPr lang="en-US"/>
        </a:p>
      </dgm:t>
    </dgm:pt>
    <dgm:pt modelId="{65C10D57-AE46-48A6-9842-DE26D8A0E0B1}" type="pres">
      <dgm:prSet presAssocID="{EEDD4474-5105-4572-B94F-B4F5E4782F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74B167-69C0-4A98-A5AE-46F0EFFD5FF5}" type="pres">
      <dgm:prSet presAssocID="{2F9F6499-8A87-4895-8D43-E581613B5309}" presName="linNode" presStyleCnt="0"/>
      <dgm:spPr/>
      <dgm:t>
        <a:bodyPr/>
        <a:lstStyle/>
        <a:p>
          <a:endParaRPr lang="en-US"/>
        </a:p>
      </dgm:t>
    </dgm:pt>
    <dgm:pt modelId="{9E87D3F1-4C62-44C2-839D-F5FF792F807F}" type="pres">
      <dgm:prSet presAssocID="{2F9F6499-8A87-4895-8D43-E581613B5309}" presName="parentText" presStyleLbl="node1" presStyleIdx="0" presStyleCnt="3" custScaleX="392209" custScaleY="37952" custLinFactX="47599" custLinFactNeighborX="100000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193D7722-BC70-46AA-A506-3DB4A98F9308}" type="pres">
      <dgm:prSet presAssocID="{2F9F6499-8A87-4895-8D43-E581613B5309}" presName="descendantText" presStyleLbl="alignAccFollowNode1" presStyleIdx="0" presStyleCnt="3" custScaleX="1428222" custScaleY="63623" custLinFactX="-45438" custLinFactNeighborX="-100000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0402F198-01DE-4387-8861-BED7BC71E74D}" type="pres">
      <dgm:prSet presAssocID="{0A8B6C8B-4565-4C5E-8A04-DECBA3F46D66}" presName="sp" presStyleCnt="0"/>
      <dgm:spPr/>
      <dgm:t>
        <a:bodyPr/>
        <a:lstStyle/>
        <a:p>
          <a:endParaRPr lang="en-US"/>
        </a:p>
      </dgm:t>
    </dgm:pt>
    <dgm:pt modelId="{0D507EBB-1CE4-4569-A615-7B867D686189}" type="pres">
      <dgm:prSet presAssocID="{0271F4F0-5F5A-47C3-B389-0A268DAC8A8F}" presName="linNode" presStyleCnt="0"/>
      <dgm:spPr/>
      <dgm:t>
        <a:bodyPr/>
        <a:lstStyle/>
        <a:p>
          <a:endParaRPr lang="en-US"/>
        </a:p>
      </dgm:t>
    </dgm:pt>
    <dgm:pt modelId="{A60E8B29-3A41-41E6-92ED-087DF974D6A6}" type="pres">
      <dgm:prSet presAssocID="{0271F4F0-5F5A-47C3-B389-0A268DAC8A8F}" presName="parentText" presStyleLbl="node1" presStyleIdx="1" presStyleCnt="3" custScaleX="391478" custScaleY="37952" custLinFactX="47599" custLinFactNeighborX="100000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12A3826-2E3C-4C07-A727-88547A37A6F8}" type="pres">
      <dgm:prSet presAssocID="{0271F4F0-5F5A-47C3-B389-0A268DAC8A8F}" presName="descendantText" presStyleLbl="alignAccFollowNode1" presStyleIdx="1" presStyleCnt="3" custScaleX="1428222" custScaleY="63623" custLinFactX="-45438" custLinFactNeighborX="-100000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en-US"/>
        </a:p>
      </dgm:t>
    </dgm:pt>
    <dgm:pt modelId="{C0B75B6E-1394-4A93-8E4F-271E63A6A3DE}" type="pres">
      <dgm:prSet presAssocID="{38D60B73-0A26-40D5-B734-2D9E6C83CE35}" presName="sp" presStyleCnt="0"/>
      <dgm:spPr/>
      <dgm:t>
        <a:bodyPr/>
        <a:lstStyle/>
        <a:p>
          <a:endParaRPr lang="en-US"/>
        </a:p>
      </dgm:t>
    </dgm:pt>
    <dgm:pt modelId="{2F2F68BE-C28B-4D93-AB40-F2BA188B62C6}" type="pres">
      <dgm:prSet presAssocID="{48EC9D48-B447-420E-8D76-417C0F1F1CD4}" presName="linNode" presStyleCnt="0"/>
      <dgm:spPr/>
      <dgm:t>
        <a:bodyPr/>
        <a:lstStyle/>
        <a:p>
          <a:endParaRPr lang="en-US"/>
        </a:p>
      </dgm:t>
    </dgm:pt>
    <dgm:pt modelId="{3364F820-B13F-496A-8388-7D4ADED4386F}" type="pres">
      <dgm:prSet presAssocID="{48EC9D48-B447-420E-8D76-417C0F1F1CD4}" presName="parentText" presStyleLbl="node1" presStyleIdx="2" presStyleCnt="3" custScaleX="391478" custScaleY="37952" custLinFactX="47599" custLinFactNeighborX="100000" custLinFactNeighborY="937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B8C87BA3-2339-4CFC-B0F3-582D7C37476C}" type="pres">
      <dgm:prSet presAssocID="{48EC9D48-B447-420E-8D76-417C0F1F1CD4}" presName="descendantText" presStyleLbl="alignAccFollowNode1" presStyleIdx="2" presStyleCnt="3" custScaleX="1428222" custScaleY="63623" custLinFactX="-45438" custLinFactNeighborX="-100000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en-US"/>
        </a:p>
      </dgm:t>
    </dgm:pt>
  </dgm:ptLst>
  <dgm:cxnLst>
    <dgm:cxn modelId="{56033E77-E82D-4032-A015-87996624844C}" srcId="{EEDD4474-5105-4572-B94F-B4F5E4782FD6}" destId="{2F9F6499-8A87-4895-8D43-E581613B5309}" srcOrd="0" destOrd="0" parTransId="{8BE1F363-58DE-4B33-B37E-0576AF4C4787}" sibTransId="{0A8B6C8B-4565-4C5E-8A04-DECBA3F46D66}"/>
    <dgm:cxn modelId="{4664E573-0910-410E-B181-406FA9DEFF65}" type="presOf" srcId="{99B877B8-CEBA-47B2-AA4F-B6ED659DFB7F}" destId="{193D7722-BC70-46AA-A506-3DB4A98F9308}" srcOrd="0" destOrd="0" presId="urn:microsoft.com/office/officeart/2005/8/layout/vList5"/>
    <dgm:cxn modelId="{7487A27E-6F3C-4D1E-9FAD-EF201EE7E9EB}" type="presOf" srcId="{095D306C-70DB-49D8-998A-CDB04C0FFA4C}" destId="{B8C87BA3-2339-4CFC-B0F3-582D7C37476C}" srcOrd="0" destOrd="1" presId="urn:microsoft.com/office/officeart/2005/8/layout/vList5"/>
    <dgm:cxn modelId="{B41F2B84-7419-478C-82ED-9493339403D8}" srcId="{EEDD4474-5105-4572-B94F-B4F5E4782FD6}" destId="{48EC9D48-B447-420E-8D76-417C0F1F1CD4}" srcOrd="2" destOrd="0" parTransId="{B05FBB73-44A5-4F18-846C-7EA77CBAC763}" sibTransId="{320F60E1-FB82-4791-B46B-C5644EE3822A}"/>
    <dgm:cxn modelId="{6F12DB74-C3B0-4373-83B1-91F34CF016D5}" type="presOf" srcId="{48EC9D48-B447-420E-8D76-417C0F1F1CD4}" destId="{3364F820-B13F-496A-8388-7D4ADED4386F}" srcOrd="0" destOrd="0" presId="urn:microsoft.com/office/officeart/2005/8/layout/vList5"/>
    <dgm:cxn modelId="{38BBFF68-76A5-4DC3-9E9F-8F647911F259}" type="presOf" srcId="{6E265761-6ED8-4B00-AFCC-DD3BC9B2A0E6}" destId="{D12A3826-2E3C-4C07-A727-88547A37A6F8}" srcOrd="0" destOrd="0" presId="urn:microsoft.com/office/officeart/2005/8/layout/vList5"/>
    <dgm:cxn modelId="{D1624B4E-FCEA-4785-9064-904C735ACA86}" srcId="{2F9F6499-8A87-4895-8D43-E581613B5309}" destId="{99B877B8-CEBA-47B2-AA4F-B6ED659DFB7F}" srcOrd="0" destOrd="0" parTransId="{1184EA28-87DB-4EC7-A57A-64384041F7CF}" sibTransId="{7220D579-BC7E-48B4-ABD2-8DF515E1294B}"/>
    <dgm:cxn modelId="{8A791DBE-FF59-4A15-A4A0-DFE1E866C158}" type="presOf" srcId="{EEDD4474-5105-4572-B94F-B4F5E4782FD6}" destId="{65C10D57-AE46-48A6-9842-DE26D8A0E0B1}" srcOrd="0" destOrd="0" presId="urn:microsoft.com/office/officeart/2005/8/layout/vList5"/>
    <dgm:cxn modelId="{0514C5FD-15B8-4BAB-9640-317E31D1361B}" type="presOf" srcId="{2F9F6499-8A87-4895-8D43-E581613B5309}" destId="{9E87D3F1-4C62-44C2-839D-F5FF792F807F}" srcOrd="0" destOrd="0" presId="urn:microsoft.com/office/officeart/2005/8/layout/vList5"/>
    <dgm:cxn modelId="{69A7597D-2B65-4DA2-8FC4-495C8676B465}" srcId="{48EC9D48-B447-420E-8D76-417C0F1F1CD4}" destId="{B44B4F92-697B-47A8-A203-7E3E66A70CA3}" srcOrd="0" destOrd="0" parTransId="{3C1D84FF-3019-4EEC-84EE-12F53C6F92D7}" sibTransId="{32C13B34-2AED-48BD-952A-01E8A856D85A}"/>
    <dgm:cxn modelId="{74D45778-C87F-4522-949E-5D0630E31CA6}" type="presOf" srcId="{0271F4F0-5F5A-47C3-B389-0A268DAC8A8F}" destId="{A60E8B29-3A41-41E6-92ED-087DF974D6A6}" srcOrd="0" destOrd="0" presId="urn:microsoft.com/office/officeart/2005/8/layout/vList5"/>
    <dgm:cxn modelId="{8FD5E510-8583-423C-A869-3680BD377554}" srcId="{0271F4F0-5F5A-47C3-B389-0A268DAC8A8F}" destId="{6E265761-6ED8-4B00-AFCC-DD3BC9B2A0E6}" srcOrd="0" destOrd="0" parTransId="{85680AB6-5036-43F7-B88B-07D38C7CC8FC}" sibTransId="{A2131EA3-16AF-46F1-B299-12B3BBD74613}"/>
    <dgm:cxn modelId="{817213B6-C95C-4C1D-A93D-DFCF721D3032}" srcId="{EEDD4474-5105-4572-B94F-B4F5E4782FD6}" destId="{0271F4F0-5F5A-47C3-B389-0A268DAC8A8F}" srcOrd="1" destOrd="0" parTransId="{B813AACA-9F16-49A8-9E63-661611B26DE3}" sibTransId="{38D60B73-0A26-40D5-B734-2D9E6C83CE35}"/>
    <dgm:cxn modelId="{0D7098AE-8A5D-46CD-8915-12C9A72A49C0}" type="presOf" srcId="{B44B4F92-697B-47A8-A203-7E3E66A70CA3}" destId="{B8C87BA3-2339-4CFC-B0F3-582D7C37476C}" srcOrd="0" destOrd="0" presId="urn:microsoft.com/office/officeart/2005/8/layout/vList5"/>
    <dgm:cxn modelId="{72DE693D-5C2F-4395-9498-556033F49CB4}" srcId="{48EC9D48-B447-420E-8D76-417C0F1F1CD4}" destId="{095D306C-70DB-49D8-998A-CDB04C0FFA4C}" srcOrd="1" destOrd="0" parTransId="{B766B356-86E4-48DB-8175-CFBE1257C6BE}" sibTransId="{3B269330-8D39-409B-82D2-449741E60F97}"/>
    <dgm:cxn modelId="{5F8FF956-F7AC-4068-9152-3BE4D394EC56}" type="presParOf" srcId="{65C10D57-AE46-48A6-9842-DE26D8A0E0B1}" destId="{5474B167-69C0-4A98-A5AE-46F0EFFD5FF5}" srcOrd="0" destOrd="0" presId="urn:microsoft.com/office/officeart/2005/8/layout/vList5"/>
    <dgm:cxn modelId="{68B3E27E-EE2F-42B3-8243-2011D3F3162E}" type="presParOf" srcId="{5474B167-69C0-4A98-A5AE-46F0EFFD5FF5}" destId="{9E87D3F1-4C62-44C2-839D-F5FF792F807F}" srcOrd="0" destOrd="0" presId="urn:microsoft.com/office/officeart/2005/8/layout/vList5"/>
    <dgm:cxn modelId="{B048B10D-88ED-4E7D-81C7-5B4267CF5B17}" type="presParOf" srcId="{5474B167-69C0-4A98-A5AE-46F0EFFD5FF5}" destId="{193D7722-BC70-46AA-A506-3DB4A98F9308}" srcOrd="1" destOrd="0" presId="urn:microsoft.com/office/officeart/2005/8/layout/vList5"/>
    <dgm:cxn modelId="{FC0E7537-674D-4ABB-97D4-937F0E466E88}" type="presParOf" srcId="{65C10D57-AE46-48A6-9842-DE26D8A0E0B1}" destId="{0402F198-01DE-4387-8861-BED7BC71E74D}" srcOrd="1" destOrd="0" presId="urn:microsoft.com/office/officeart/2005/8/layout/vList5"/>
    <dgm:cxn modelId="{E271461E-D468-43AE-B608-89133A408D87}" type="presParOf" srcId="{65C10D57-AE46-48A6-9842-DE26D8A0E0B1}" destId="{0D507EBB-1CE4-4569-A615-7B867D686189}" srcOrd="2" destOrd="0" presId="urn:microsoft.com/office/officeart/2005/8/layout/vList5"/>
    <dgm:cxn modelId="{7CEAECDE-4BDB-44EC-A251-52D0D839CD72}" type="presParOf" srcId="{0D507EBB-1CE4-4569-A615-7B867D686189}" destId="{A60E8B29-3A41-41E6-92ED-087DF974D6A6}" srcOrd="0" destOrd="0" presId="urn:microsoft.com/office/officeart/2005/8/layout/vList5"/>
    <dgm:cxn modelId="{D694FE15-DA26-4421-8AD3-EC3490CCD91F}" type="presParOf" srcId="{0D507EBB-1CE4-4569-A615-7B867D686189}" destId="{D12A3826-2E3C-4C07-A727-88547A37A6F8}" srcOrd="1" destOrd="0" presId="urn:microsoft.com/office/officeart/2005/8/layout/vList5"/>
    <dgm:cxn modelId="{CBCC5317-C152-475D-A9D5-85C109DB549C}" type="presParOf" srcId="{65C10D57-AE46-48A6-9842-DE26D8A0E0B1}" destId="{C0B75B6E-1394-4A93-8E4F-271E63A6A3DE}" srcOrd="3" destOrd="0" presId="urn:microsoft.com/office/officeart/2005/8/layout/vList5"/>
    <dgm:cxn modelId="{17E5ACCA-4DD0-4C52-B9D6-90F34B262CDF}" type="presParOf" srcId="{65C10D57-AE46-48A6-9842-DE26D8A0E0B1}" destId="{2F2F68BE-C28B-4D93-AB40-F2BA188B62C6}" srcOrd="4" destOrd="0" presId="urn:microsoft.com/office/officeart/2005/8/layout/vList5"/>
    <dgm:cxn modelId="{5FEF2213-9B1F-4391-B2D0-37A0706D2CFF}" type="presParOf" srcId="{2F2F68BE-C28B-4D93-AB40-F2BA188B62C6}" destId="{3364F820-B13F-496A-8388-7D4ADED4386F}" srcOrd="0" destOrd="0" presId="urn:microsoft.com/office/officeart/2005/8/layout/vList5"/>
    <dgm:cxn modelId="{A20FF3E0-7DC2-442F-BF84-C993E72403D6}" type="presParOf" srcId="{2F2F68BE-C28B-4D93-AB40-F2BA188B62C6}" destId="{B8C87BA3-2339-4CFC-B0F3-582D7C37476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3AFE2-18BD-4EBA-99E8-71548F73BA4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647429-2DD4-4AF8-9506-5ADFBEE1ECA0}">
      <dgm:prSet phldrT="[Text]" custT="1"/>
      <dgm:spPr>
        <a:solidFill>
          <a:srgbClr val="007233"/>
        </a:solidFill>
      </dgm:spPr>
      <dgm:t>
        <a:bodyPr/>
        <a:lstStyle/>
        <a:p>
          <a:r>
            <a:rPr lang="en-US" sz="2400" dirty="0" smtClean="0">
              <a:solidFill>
                <a:srgbClr val="000000"/>
              </a:solidFill>
            </a:rPr>
            <a:t>UNT System Board of Regents (BOR)</a:t>
          </a:r>
          <a:endParaRPr lang="en-US" sz="2400" dirty="0">
            <a:solidFill>
              <a:srgbClr val="000000"/>
            </a:solidFill>
          </a:endParaRPr>
        </a:p>
      </dgm:t>
    </dgm:pt>
    <dgm:pt modelId="{E1DBD934-A8EB-4CA1-B286-03FF9F302D04}" type="parTrans" cxnId="{17866878-62FF-4066-96E2-F56B675AF604}">
      <dgm:prSet/>
      <dgm:spPr/>
      <dgm:t>
        <a:bodyPr/>
        <a:lstStyle/>
        <a:p>
          <a:endParaRPr lang="en-US"/>
        </a:p>
      </dgm:t>
    </dgm:pt>
    <dgm:pt modelId="{CCED1C42-6998-4DDF-B0FA-4F37E5DA1545}" type="sibTrans" cxnId="{17866878-62FF-4066-96E2-F56B675AF604}">
      <dgm:prSet custT="1"/>
      <dgm:spPr>
        <a:ln>
          <a:solidFill>
            <a:srgbClr val="007233"/>
          </a:solidFill>
        </a:ln>
      </dgm:spPr>
      <dgm:t>
        <a:bodyPr/>
        <a:lstStyle/>
        <a:p>
          <a:pPr algn="ctr"/>
          <a:r>
            <a: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Approves contracts valued at $1,000,000 or more. 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EF97FF-2300-476E-9DBF-08E88C9F36B1}" type="asst">
      <dgm:prSet phldrT="[Text]" custT="1"/>
      <dgm:spPr>
        <a:solidFill>
          <a:srgbClr val="007233"/>
        </a:solidFill>
      </dgm:spPr>
      <dgm:t>
        <a:bodyPr/>
        <a:lstStyle/>
        <a:p>
          <a:r>
            <a: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UNT System Chancellor</a:t>
          </a:r>
          <a:endParaRPr lang="en-US" sz="2800" dirty="0"/>
        </a:p>
      </dgm:t>
    </dgm:pt>
    <dgm:pt modelId="{B1A58C2D-9BBA-48B9-B701-2B0B6096B929}" type="parTrans" cxnId="{CCE8FE41-D207-444D-ABE8-0F4BD1ABB925}">
      <dgm:prSet/>
      <dgm:spPr>
        <a:ln>
          <a:solidFill>
            <a:srgbClr val="007233"/>
          </a:solidFill>
        </a:ln>
      </dgm:spPr>
      <dgm:t>
        <a:bodyPr/>
        <a:lstStyle/>
        <a:p>
          <a:endParaRPr lang="en-US"/>
        </a:p>
      </dgm:t>
    </dgm:pt>
    <dgm:pt modelId="{2B7C5D30-ED0C-43BA-9A6B-766A952501D4}" type="sibTrans" cxnId="{CCE8FE41-D207-444D-ABE8-0F4BD1ABB925}">
      <dgm:prSet custT="1"/>
      <dgm:spPr>
        <a:ln>
          <a:solidFill>
            <a:srgbClr val="007233"/>
          </a:solidFill>
        </a:ln>
      </dgm:spPr>
      <dgm:t>
        <a:bodyPr/>
        <a:lstStyle/>
        <a:p>
          <a:pPr algn="ctr"/>
          <a:r>
            <a:rPr lang="en-U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Approves and signs contracts valued at </a:t>
          </a:r>
          <a:r>
            <a:rPr lang="en-US" sz="18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more</a:t>
          </a:r>
          <a:r>
            <a:rPr lang="en-U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than $500,000.</a:t>
          </a:r>
          <a:endParaRPr lang="en-US" sz="1800" dirty="0"/>
        </a:p>
      </dgm:t>
    </dgm:pt>
    <dgm:pt modelId="{700EFC35-4B8E-4F05-8D5B-1DD59B33DA4E}" type="asst">
      <dgm:prSet custT="1"/>
      <dgm:spPr>
        <a:solidFill>
          <a:srgbClr val="007233"/>
        </a:solidFill>
      </dgm:spPr>
      <dgm:t>
        <a:bodyPr/>
        <a:lstStyle/>
        <a:p>
          <a:r>
            <a:rPr lang="en-US" sz="2800" dirty="0" smtClean="0">
              <a:solidFill>
                <a:srgbClr val="000000"/>
              </a:solidFill>
            </a:rPr>
            <a:t>UNTHSC President</a:t>
          </a:r>
          <a:endParaRPr lang="en-US" sz="2800" dirty="0">
            <a:solidFill>
              <a:srgbClr val="000000"/>
            </a:solidFill>
          </a:endParaRPr>
        </a:p>
      </dgm:t>
    </dgm:pt>
    <dgm:pt modelId="{1F122B47-4833-47E6-BCA9-5EE479C3F5E0}" type="parTrans" cxnId="{85ADE173-F10B-4B8C-A58B-7FBACE9CA279}">
      <dgm:prSet/>
      <dgm:spPr>
        <a:ln>
          <a:solidFill>
            <a:srgbClr val="007233"/>
          </a:solidFill>
        </a:ln>
      </dgm:spPr>
      <dgm:t>
        <a:bodyPr/>
        <a:lstStyle/>
        <a:p>
          <a:endParaRPr lang="en-US"/>
        </a:p>
      </dgm:t>
    </dgm:pt>
    <dgm:pt modelId="{5CF37B86-0E86-47AD-AEC3-A7A1A6B244A6}" type="sibTrans" cxnId="{85ADE173-F10B-4B8C-A58B-7FBACE9CA279}">
      <dgm:prSet/>
      <dgm:spPr>
        <a:ln>
          <a:solidFill>
            <a:srgbClr val="007233"/>
          </a:solidFill>
        </a:ln>
      </dgm:spPr>
      <dgm:t>
        <a:bodyPr/>
        <a:lstStyle/>
        <a:p>
          <a:pPr algn="ctr"/>
          <a:r>
            <a:rPr lang="en-US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rPr>
            <a:t>Approves and signs contracts valued at $500,000 or </a:t>
          </a:r>
          <a:r>
            <a:rPr lang="en-US" i="1" dirty="0" smtClean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rPr>
            <a:t>less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rPr>
            <a:t>.</a:t>
          </a:r>
          <a:endParaRPr lang="en-US" dirty="0"/>
        </a:p>
      </dgm:t>
    </dgm:pt>
    <dgm:pt modelId="{3CD759AD-79FD-4B9F-91E5-4CBFBB8DA15B}" type="pres">
      <dgm:prSet presAssocID="{DE43AFE2-18BD-4EBA-99E8-71548F73BA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DD3C4E-3849-4E2C-B1DC-7633C0EB6D32}" type="pres">
      <dgm:prSet presAssocID="{99647429-2DD4-4AF8-9506-5ADFBEE1ECA0}" presName="hierRoot1" presStyleCnt="0">
        <dgm:presLayoutVars>
          <dgm:hierBranch val="init"/>
        </dgm:presLayoutVars>
      </dgm:prSet>
      <dgm:spPr/>
    </dgm:pt>
    <dgm:pt modelId="{23C3415D-BDB0-4A27-ADE6-5D4904BA9A38}" type="pres">
      <dgm:prSet presAssocID="{99647429-2DD4-4AF8-9506-5ADFBEE1ECA0}" presName="rootComposite1" presStyleCnt="0"/>
      <dgm:spPr/>
    </dgm:pt>
    <dgm:pt modelId="{DF69D707-B02B-4C95-9F3C-BFE5077FC146}" type="pres">
      <dgm:prSet presAssocID="{99647429-2DD4-4AF8-9506-5ADFBEE1ECA0}" presName="rootText1" presStyleLbl="node0" presStyleIdx="0" presStyleCnt="1" custScaleX="120427" custLinFactNeighborY="-4310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292C69C-DCAF-484A-A304-3C249F9B5EC7}" type="pres">
      <dgm:prSet presAssocID="{99647429-2DD4-4AF8-9506-5ADFBEE1ECA0}" presName="titleText1" presStyleLbl="fgAcc0" presStyleIdx="0" presStyleCnt="1" custScaleX="237542" custLinFactNeighborX="-974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E4A00F8-4409-4040-B21E-F57C82D09B79}" type="pres">
      <dgm:prSet presAssocID="{99647429-2DD4-4AF8-9506-5ADFBEE1ECA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6F1B683-E0DA-48A2-85D8-82D1006D761F}" type="pres">
      <dgm:prSet presAssocID="{99647429-2DD4-4AF8-9506-5ADFBEE1ECA0}" presName="hierChild2" presStyleCnt="0"/>
      <dgm:spPr/>
    </dgm:pt>
    <dgm:pt modelId="{AEA295F0-FA46-4A15-9576-E23B28B3BB5D}" type="pres">
      <dgm:prSet presAssocID="{99647429-2DD4-4AF8-9506-5ADFBEE1ECA0}" presName="hierChild3" presStyleCnt="0"/>
      <dgm:spPr/>
    </dgm:pt>
    <dgm:pt modelId="{B502DEEF-AF64-488A-AA26-7E8E0B8337A3}" type="pres">
      <dgm:prSet presAssocID="{B1A58C2D-9BBA-48B9-B701-2B0B6096B929}" presName="Name96" presStyleLbl="parChTrans1D2" presStyleIdx="0" presStyleCnt="2"/>
      <dgm:spPr/>
      <dgm:t>
        <a:bodyPr/>
        <a:lstStyle/>
        <a:p>
          <a:endParaRPr lang="en-US"/>
        </a:p>
      </dgm:t>
    </dgm:pt>
    <dgm:pt modelId="{A937A00F-40B4-4E01-B847-C56295BFBBB2}" type="pres">
      <dgm:prSet presAssocID="{72EF97FF-2300-476E-9DBF-08E88C9F36B1}" presName="hierRoot3" presStyleCnt="0">
        <dgm:presLayoutVars>
          <dgm:hierBranch val="init"/>
        </dgm:presLayoutVars>
      </dgm:prSet>
      <dgm:spPr/>
    </dgm:pt>
    <dgm:pt modelId="{BD7D00AF-EAF7-4B17-A0FB-68C75534197A}" type="pres">
      <dgm:prSet presAssocID="{72EF97FF-2300-476E-9DBF-08E88C9F36B1}" presName="rootComposite3" presStyleCnt="0"/>
      <dgm:spPr/>
    </dgm:pt>
    <dgm:pt modelId="{FFEECBD0-9437-4D1C-B548-43C048D64A66}" type="pres">
      <dgm:prSet presAssocID="{72EF97FF-2300-476E-9DBF-08E88C9F36B1}" presName="rootText3" presStyleLbl="asst1" presStyleIdx="0" presStyleCnt="2" custScaleX="114676" custScaleY="1013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BBEE73-7AB4-422C-BBAB-A4C41848E132}" type="pres">
      <dgm:prSet presAssocID="{72EF97FF-2300-476E-9DBF-08E88C9F36B1}" presName="titleText3" presStyleLbl="fgAcc2" presStyleIdx="0" presStyleCnt="2" custScaleX="145996" custScaleY="121429" custLinFactNeighborX="-694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D9912A3-BB0D-49B3-8A4D-61EE42E27D20}" type="pres">
      <dgm:prSet presAssocID="{72EF97FF-2300-476E-9DBF-08E88C9F36B1}" presName="rootConnector3" presStyleLbl="asst1" presStyleIdx="0" presStyleCnt="2"/>
      <dgm:spPr/>
      <dgm:t>
        <a:bodyPr/>
        <a:lstStyle/>
        <a:p>
          <a:endParaRPr lang="en-US"/>
        </a:p>
      </dgm:t>
    </dgm:pt>
    <dgm:pt modelId="{C94D7DEE-7BC5-41BF-B964-9B7FEF2C5105}" type="pres">
      <dgm:prSet presAssocID="{72EF97FF-2300-476E-9DBF-08E88C9F36B1}" presName="hierChild6" presStyleCnt="0"/>
      <dgm:spPr/>
    </dgm:pt>
    <dgm:pt modelId="{9E0F2F0B-FBE6-43FF-B5E9-DB0C703A5411}" type="pres">
      <dgm:prSet presAssocID="{72EF97FF-2300-476E-9DBF-08E88C9F36B1}" presName="hierChild7" presStyleCnt="0"/>
      <dgm:spPr/>
    </dgm:pt>
    <dgm:pt modelId="{32519561-D364-4B87-BFF5-8EEA1A839F87}" type="pres">
      <dgm:prSet presAssocID="{1F122B47-4833-47E6-BCA9-5EE479C3F5E0}" presName="Name96" presStyleLbl="parChTrans1D2" presStyleIdx="1" presStyleCnt="2"/>
      <dgm:spPr/>
      <dgm:t>
        <a:bodyPr/>
        <a:lstStyle/>
        <a:p>
          <a:endParaRPr lang="en-US"/>
        </a:p>
      </dgm:t>
    </dgm:pt>
    <dgm:pt modelId="{E9A2E82B-81E1-4C4D-9FCB-8C1A1FB8BAE2}" type="pres">
      <dgm:prSet presAssocID="{700EFC35-4B8E-4F05-8D5B-1DD59B33DA4E}" presName="hierRoot3" presStyleCnt="0">
        <dgm:presLayoutVars>
          <dgm:hierBranch val="init"/>
        </dgm:presLayoutVars>
      </dgm:prSet>
      <dgm:spPr/>
    </dgm:pt>
    <dgm:pt modelId="{6B8BABAC-7B9C-46FE-BF02-923A27208130}" type="pres">
      <dgm:prSet presAssocID="{700EFC35-4B8E-4F05-8D5B-1DD59B33DA4E}" presName="rootComposite3" presStyleCnt="0"/>
      <dgm:spPr/>
    </dgm:pt>
    <dgm:pt modelId="{507CD92E-7A83-4A9A-81D9-554A642DB3D5}" type="pres">
      <dgm:prSet presAssocID="{700EFC35-4B8E-4F05-8D5B-1DD59B33DA4E}" presName="rootText3" presStyleLbl="asst1" presStyleIdx="1" presStyleCnt="2" custScaleX="1135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4BED0F-E5B6-4AF3-808F-F9E6A7816F14}" type="pres">
      <dgm:prSet presAssocID="{700EFC35-4B8E-4F05-8D5B-1DD59B33DA4E}" presName="titleText3" presStyleLbl="fgAcc2" presStyleIdx="1" presStyleCnt="2" custScaleX="157923" custScaleY="12142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3ABA1C3-89CE-454A-9671-F3D1956355F6}" type="pres">
      <dgm:prSet presAssocID="{700EFC35-4B8E-4F05-8D5B-1DD59B33DA4E}" presName="rootConnector3" presStyleLbl="asst1" presStyleIdx="1" presStyleCnt="2"/>
      <dgm:spPr/>
      <dgm:t>
        <a:bodyPr/>
        <a:lstStyle/>
        <a:p>
          <a:endParaRPr lang="en-US"/>
        </a:p>
      </dgm:t>
    </dgm:pt>
    <dgm:pt modelId="{791B7151-82BF-4EF8-827E-6A42A6795B7F}" type="pres">
      <dgm:prSet presAssocID="{700EFC35-4B8E-4F05-8D5B-1DD59B33DA4E}" presName="hierChild6" presStyleCnt="0"/>
      <dgm:spPr/>
    </dgm:pt>
    <dgm:pt modelId="{0C0FF925-D16E-4EE2-927F-0EEA44C4A471}" type="pres">
      <dgm:prSet presAssocID="{700EFC35-4B8E-4F05-8D5B-1DD59B33DA4E}" presName="hierChild7" presStyleCnt="0"/>
      <dgm:spPr/>
    </dgm:pt>
  </dgm:ptLst>
  <dgm:cxnLst>
    <dgm:cxn modelId="{4EE3CB3F-1F1F-4B66-8A43-7E85C618B688}" type="presOf" srcId="{DE43AFE2-18BD-4EBA-99E8-71548F73BA47}" destId="{3CD759AD-79FD-4B9F-91E5-4CBFBB8DA15B}" srcOrd="0" destOrd="0" presId="urn:microsoft.com/office/officeart/2008/layout/NameandTitleOrganizationalChart"/>
    <dgm:cxn modelId="{3E4D4D3B-225D-401B-8FD0-DC37FF2D0913}" type="presOf" srcId="{CCED1C42-6998-4DDF-B0FA-4F37E5DA1545}" destId="{8292C69C-DCAF-484A-A304-3C249F9B5EC7}" srcOrd="0" destOrd="0" presId="urn:microsoft.com/office/officeart/2008/layout/NameandTitleOrganizationalChart"/>
    <dgm:cxn modelId="{8990787B-BB3A-4D5C-A835-7AF16DDB43FF}" type="presOf" srcId="{99647429-2DD4-4AF8-9506-5ADFBEE1ECA0}" destId="{2E4A00F8-4409-4040-B21E-F57C82D09B79}" srcOrd="1" destOrd="0" presId="urn:microsoft.com/office/officeart/2008/layout/NameandTitleOrganizationalChart"/>
    <dgm:cxn modelId="{800542A9-5D7F-4C50-A2CD-260499625515}" type="presOf" srcId="{72EF97FF-2300-476E-9DBF-08E88C9F36B1}" destId="{7D9912A3-BB0D-49B3-8A4D-61EE42E27D20}" srcOrd="1" destOrd="0" presId="urn:microsoft.com/office/officeart/2008/layout/NameandTitleOrganizationalChart"/>
    <dgm:cxn modelId="{2B37A855-4FAF-478A-9C3C-329F3955EF96}" type="presOf" srcId="{72EF97FF-2300-476E-9DBF-08E88C9F36B1}" destId="{FFEECBD0-9437-4D1C-B548-43C048D64A66}" srcOrd="0" destOrd="0" presId="urn:microsoft.com/office/officeart/2008/layout/NameandTitleOrganizationalChart"/>
    <dgm:cxn modelId="{9511DA34-41A2-4309-9749-A9AC53C0DBD8}" type="presOf" srcId="{2B7C5D30-ED0C-43BA-9A6B-766A952501D4}" destId="{99BBEE73-7AB4-422C-BBAB-A4C41848E132}" srcOrd="0" destOrd="0" presId="urn:microsoft.com/office/officeart/2008/layout/NameandTitleOrganizationalChart"/>
    <dgm:cxn modelId="{4148709B-975F-40A7-9E4C-19DED103A5A4}" type="presOf" srcId="{B1A58C2D-9BBA-48B9-B701-2B0B6096B929}" destId="{B502DEEF-AF64-488A-AA26-7E8E0B8337A3}" srcOrd="0" destOrd="0" presId="urn:microsoft.com/office/officeart/2008/layout/NameandTitleOrganizationalChart"/>
    <dgm:cxn modelId="{85ADE173-F10B-4B8C-A58B-7FBACE9CA279}" srcId="{99647429-2DD4-4AF8-9506-5ADFBEE1ECA0}" destId="{700EFC35-4B8E-4F05-8D5B-1DD59B33DA4E}" srcOrd="1" destOrd="0" parTransId="{1F122B47-4833-47E6-BCA9-5EE479C3F5E0}" sibTransId="{5CF37B86-0E86-47AD-AEC3-A7A1A6B244A6}"/>
    <dgm:cxn modelId="{001A7CEA-F68F-4410-B584-5385A9C936CD}" type="presOf" srcId="{700EFC35-4B8E-4F05-8D5B-1DD59B33DA4E}" destId="{507CD92E-7A83-4A9A-81D9-554A642DB3D5}" srcOrd="0" destOrd="0" presId="urn:microsoft.com/office/officeart/2008/layout/NameandTitleOrganizationalChart"/>
    <dgm:cxn modelId="{32E6B281-0661-4776-BCE2-987C44181E7F}" type="presOf" srcId="{700EFC35-4B8E-4F05-8D5B-1DD59B33DA4E}" destId="{13ABA1C3-89CE-454A-9671-F3D1956355F6}" srcOrd="1" destOrd="0" presId="urn:microsoft.com/office/officeart/2008/layout/NameandTitleOrganizationalChart"/>
    <dgm:cxn modelId="{4875E316-924D-407D-8E01-54579B128F21}" type="presOf" srcId="{1F122B47-4833-47E6-BCA9-5EE479C3F5E0}" destId="{32519561-D364-4B87-BFF5-8EEA1A839F87}" srcOrd="0" destOrd="0" presId="urn:microsoft.com/office/officeart/2008/layout/NameandTitleOrganizationalChart"/>
    <dgm:cxn modelId="{17866878-62FF-4066-96E2-F56B675AF604}" srcId="{DE43AFE2-18BD-4EBA-99E8-71548F73BA47}" destId="{99647429-2DD4-4AF8-9506-5ADFBEE1ECA0}" srcOrd="0" destOrd="0" parTransId="{E1DBD934-A8EB-4CA1-B286-03FF9F302D04}" sibTransId="{CCED1C42-6998-4DDF-B0FA-4F37E5DA1545}"/>
    <dgm:cxn modelId="{CCE8FE41-D207-444D-ABE8-0F4BD1ABB925}" srcId="{99647429-2DD4-4AF8-9506-5ADFBEE1ECA0}" destId="{72EF97FF-2300-476E-9DBF-08E88C9F36B1}" srcOrd="0" destOrd="0" parTransId="{B1A58C2D-9BBA-48B9-B701-2B0B6096B929}" sibTransId="{2B7C5D30-ED0C-43BA-9A6B-766A952501D4}"/>
    <dgm:cxn modelId="{4E1259F5-8DE6-4B6E-B24A-D7AB3C055B54}" type="presOf" srcId="{99647429-2DD4-4AF8-9506-5ADFBEE1ECA0}" destId="{DF69D707-B02B-4C95-9F3C-BFE5077FC146}" srcOrd="0" destOrd="0" presId="urn:microsoft.com/office/officeart/2008/layout/NameandTitleOrganizationalChart"/>
    <dgm:cxn modelId="{025FE5F6-D1D2-4BCE-A978-428AEF9A8C94}" type="presOf" srcId="{5CF37B86-0E86-47AD-AEC3-A7A1A6B244A6}" destId="{FB4BED0F-E5B6-4AF3-808F-F9E6A7816F14}" srcOrd="0" destOrd="0" presId="urn:microsoft.com/office/officeart/2008/layout/NameandTitleOrganizationalChart"/>
    <dgm:cxn modelId="{9A61EF3E-3153-4525-8024-C5E5DAF813D6}" type="presParOf" srcId="{3CD759AD-79FD-4B9F-91E5-4CBFBB8DA15B}" destId="{86DD3C4E-3849-4E2C-B1DC-7633C0EB6D32}" srcOrd="0" destOrd="0" presId="urn:microsoft.com/office/officeart/2008/layout/NameandTitleOrganizationalChart"/>
    <dgm:cxn modelId="{D6FB9288-48C5-4F41-9573-82BEB19C6070}" type="presParOf" srcId="{86DD3C4E-3849-4E2C-B1DC-7633C0EB6D32}" destId="{23C3415D-BDB0-4A27-ADE6-5D4904BA9A38}" srcOrd="0" destOrd="0" presId="urn:microsoft.com/office/officeart/2008/layout/NameandTitleOrganizationalChart"/>
    <dgm:cxn modelId="{2CD019C5-E832-4A53-88F5-C7B4F54D6F82}" type="presParOf" srcId="{23C3415D-BDB0-4A27-ADE6-5D4904BA9A38}" destId="{DF69D707-B02B-4C95-9F3C-BFE5077FC146}" srcOrd="0" destOrd="0" presId="urn:microsoft.com/office/officeart/2008/layout/NameandTitleOrganizationalChart"/>
    <dgm:cxn modelId="{5D8DDA75-41E8-42B5-BB9B-65E02F2D4293}" type="presParOf" srcId="{23C3415D-BDB0-4A27-ADE6-5D4904BA9A38}" destId="{8292C69C-DCAF-484A-A304-3C249F9B5EC7}" srcOrd="1" destOrd="0" presId="urn:microsoft.com/office/officeart/2008/layout/NameandTitleOrganizationalChart"/>
    <dgm:cxn modelId="{F4732E7E-C314-4230-823E-BCDEEEFA3019}" type="presParOf" srcId="{23C3415D-BDB0-4A27-ADE6-5D4904BA9A38}" destId="{2E4A00F8-4409-4040-B21E-F57C82D09B79}" srcOrd="2" destOrd="0" presId="urn:microsoft.com/office/officeart/2008/layout/NameandTitleOrganizationalChart"/>
    <dgm:cxn modelId="{FAA04BF7-F0AE-4D1D-B916-3D220E96018F}" type="presParOf" srcId="{86DD3C4E-3849-4E2C-B1DC-7633C0EB6D32}" destId="{E6F1B683-E0DA-48A2-85D8-82D1006D761F}" srcOrd="1" destOrd="0" presId="urn:microsoft.com/office/officeart/2008/layout/NameandTitleOrganizationalChart"/>
    <dgm:cxn modelId="{6949546A-BF77-4A17-87F1-E044BD86C650}" type="presParOf" srcId="{86DD3C4E-3849-4E2C-B1DC-7633C0EB6D32}" destId="{AEA295F0-FA46-4A15-9576-E23B28B3BB5D}" srcOrd="2" destOrd="0" presId="urn:microsoft.com/office/officeart/2008/layout/NameandTitleOrganizationalChart"/>
    <dgm:cxn modelId="{C46233ED-70EE-4090-A5EF-F53989BDD3EF}" type="presParOf" srcId="{AEA295F0-FA46-4A15-9576-E23B28B3BB5D}" destId="{B502DEEF-AF64-488A-AA26-7E8E0B8337A3}" srcOrd="0" destOrd="0" presId="urn:microsoft.com/office/officeart/2008/layout/NameandTitleOrganizationalChart"/>
    <dgm:cxn modelId="{EDB97EAA-EE73-4D50-853B-7A103750D1A9}" type="presParOf" srcId="{AEA295F0-FA46-4A15-9576-E23B28B3BB5D}" destId="{A937A00F-40B4-4E01-B847-C56295BFBBB2}" srcOrd="1" destOrd="0" presId="urn:microsoft.com/office/officeart/2008/layout/NameandTitleOrganizationalChart"/>
    <dgm:cxn modelId="{87D2B01C-B8AC-40F5-881E-EB9C9DED570C}" type="presParOf" srcId="{A937A00F-40B4-4E01-B847-C56295BFBBB2}" destId="{BD7D00AF-EAF7-4B17-A0FB-68C75534197A}" srcOrd="0" destOrd="0" presId="urn:microsoft.com/office/officeart/2008/layout/NameandTitleOrganizationalChart"/>
    <dgm:cxn modelId="{1BA85B22-F73A-4629-855E-4958AC5143E8}" type="presParOf" srcId="{BD7D00AF-EAF7-4B17-A0FB-68C75534197A}" destId="{FFEECBD0-9437-4D1C-B548-43C048D64A66}" srcOrd="0" destOrd="0" presId="urn:microsoft.com/office/officeart/2008/layout/NameandTitleOrganizationalChart"/>
    <dgm:cxn modelId="{F9EADAA7-8649-475F-B75D-222F999E59E4}" type="presParOf" srcId="{BD7D00AF-EAF7-4B17-A0FB-68C75534197A}" destId="{99BBEE73-7AB4-422C-BBAB-A4C41848E132}" srcOrd="1" destOrd="0" presId="urn:microsoft.com/office/officeart/2008/layout/NameandTitleOrganizationalChart"/>
    <dgm:cxn modelId="{720F55AC-4A91-4DE9-92D0-E08F5F95176E}" type="presParOf" srcId="{BD7D00AF-EAF7-4B17-A0FB-68C75534197A}" destId="{7D9912A3-BB0D-49B3-8A4D-61EE42E27D20}" srcOrd="2" destOrd="0" presId="urn:microsoft.com/office/officeart/2008/layout/NameandTitleOrganizationalChart"/>
    <dgm:cxn modelId="{B5DBE9D3-2A19-4199-BBB6-8532DDD93104}" type="presParOf" srcId="{A937A00F-40B4-4E01-B847-C56295BFBBB2}" destId="{C94D7DEE-7BC5-41BF-B964-9B7FEF2C5105}" srcOrd="1" destOrd="0" presId="urn:microsoft.com/office/officeart/2008/layout/NameandTitleOrganizationalChart"/>
    <dgm:cxn modelId="{799477DF-D0C5-4BFE-8AD5-A71E83E3D133}" type="presParOf" srcId="{A937A00F-40B4-4E01-B847-C56295BFBBB2}" destId="{9E0F2F0B-FBE6-43FF-B5E9-DB0C703A5411}" srcOrd="2" destOrd="0" presId="urn:microsoft.com/office/officeart/2008/layout/NameandTitleOrganizationalChart"/>
    <dgm:cxn modelId="{458777C1-AD8B-475B-9125-BA43D0AFD83E}" type="presParOf" srcId="{AEA295F0-FA46-4A15-9576-E23B28B3BB5D}" destId="{32519561-D364-4B87-BFF5-8EEA1A839F87}" srcOrd="2" destOrd="0" presId="urn:microsoft.com/office/officeart/2008/layout/NameandTitleOrganizationalChart"/>
    <dgm:cxn modelId="{48D54780-472E-4ADA-B0A7-2A87789AB34B}" type="presParOf" srcId="{AEA295F0-FA46-4A15-9576-E23B28B3BB5D}" destId="{E9A2E82B-81E1-4C4D-9FCB-8C1A1FB8BAE2}" srcOrd="3" destOrd="0" presId="urn:microsoft.com/office/officeart/2008/layout/NameandTitleOrganizationalChart"/>
    <dgm:cxn modelId="{210288E5-FA5E-4748-9BE3-8404C8633B2C}" type="presParOf" srcId="{E9A2E82B-81E1-4C4D-9FCB-8C1A1FB8BAE2}" destId="{6B8BABAC-7B9C-46FE-BF02-923A27208130}" srcOrd="0" destOrd="0" presId="urn:microsoft.com/office/officeart/2008/layout/NameandTitleOrganizationalChart"/>
    <dgm:cxn modelId="{24374EA2-0F0F-4193-BC5B-2CA3746E130F}" type="presParOf" srcId="{6B8BABAC-7B9C-46FE-BF02-923A27208130}" destId="{507CD92E-7A83-4A9A-81D9-554A642DB3D5}" srcOrd="0" destOrd="0" presId="urn:microsoft.com/office/officeart/2008/layout/NameandTitleOrganizationalChart"/>
    <dgm:cxn modelId="{10C2C997-1E2D-4393-B970-03D922A9D5EF}" type="presParOf" srcId="{6B8BABAC-7B9C-46FE-BF02-923A27208130}" destId="{FB4BED0F-E5B6-4AF3-808F-F9E6A7816F14}" srcOrd="1" destOrd="0" presId="urn:microsoft.com/office/officeart/2008/layout/NameandTitleOrganizationalChart"/>
    <dgm:cxn modelId="{C78972B1-6A9A-4C5D-8708-99F372FBF6F2}" type="presParOf" srcId="{6B8BABAC-7B9C-46FE-BF02-923A27208130}" destId="{13ABA1C3-89CE-454A-9671-F3D1956355F6}" srcOrd="2" destOrd="0" presId="urn:microsoft.com/office/officeart/2008/layout/NameandTitleOrganizationalChart"/>
    <dgm:cxn modelId="{96F3795C-74D6-4713-B153-11F62E635A11}" type="presParOf" srcId="{E9A2E82B-81E1-4C4D-9FCB-8C1A1FB8BAE2}" destId="{791B7151-82BF-4EF8-827E-6A42A6795B7F}" srcOrd="1" destOrd="0" presId="urn:microsoft.com/office/officeart/2008/layout/NameandTitleOrganizationalChart"/>
    <dgm:cxn modelId="{682D9769-192A-4884-9749-42CDB14883A4}" type="presParOf" srcId="{E9A2E82B-81E1-4C4D-9FCB-8C1A1FB8BAE2}" destId="{0C0FF925-D16E-4EE2-927F-0EEA44C4A47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D7722-BC70-46AA-A506-3DB4A98F9308}">
      <dsp:nvSpPr>
        <dsp:cNvPr id="0" name=""/>
        <dsp:cNvSpPr/>
      </dsp:nvSpPr>
      <dsp:spPr>
        <a:xfrm rot="5400000">
          <a:off x="2795188" y="-2295231"/>
          <a:ext cx="1377805" cy="5971054"/>
        </a:xfrm>
        <a:prstGeom prst="snip2DiagRect">
          <a:avLst/>
        </a:prstGeom>
        <a:solidFill>
          <a:srgbClr val="00853E">
            <a:alpha val="90000"/>
          </a:srgb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914400" lvl="1" indent="-91440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solidFill>
                <a:srgbClr val="000000"/>
              </a:solidFill>
            </a:rPr>
            <a:t>Department Chair/Director</a:t>
          </a:r>
          <a:endParaRPr lang="en-US" sz="3600" kern="1200" dirty="0">
            <a:solidFill>
              <a:srgbClr val="000000"/>
            </a:solidFill>
          </a:endParaRPr>
        </a:p>
      </dsp:txBody>
      <dsp:txXfrm rot="-5400000">
        <a:off x="613383" y="116212"/>
        <a:ext cx="5741416" cy="1148167"/>
      </dsp:txXfrm>
    </dsp:sp>
    <dsp:sp modelId="{9E87D3F1-4C62-44C2-839D-F5FF792F807F}">
      <dsp:nvSpPr>
        <dsp:cNvPr id="0" name=""/>
        <dsp:cNvSpPr/>
      </dsp:nvSpPr>
      <dsp:spPr>
        <a:xfrm>
          <a:off x="531361" y="176620"/>
          <a:ext cx="922349" cy="1027350"/>
        </a:xfrm>
        <a:prstGeom prst="ellipse">
          <a:avLst/>
        </a:prstGeom>
        <a:pattFill prst="pct50">
          <a:fgClr>
            <a:srgbClr val="00853E"/>
          </a:fgClr>
          <a:bgClr>
            <a:schemeClr val="tx1">
              <a:lumMod val="50000"/>
            </a:schemeClr>
          </a:bgClr>
        </a:patt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000000"/>
              </a:solidFill>
            </a:rPr>
            <a:t>1</a:t>
          </a:r>
          <a:endParaRPr lang="en-US" sz="4000" kern="1200" dirty="0">
            <a:solidFill>
              <a:srgbClr val="000000"/>
            </a:solidFill>
          </a:endParaRPr>
        </a:p>
      </dsp:txBody>
      <dsp:txXfrm>
        <a:off x="666436" y="327072"/>
        <a:ext cx="652199" cy="726446"/>
      </dsp:txXfrm>
    </dsp:sp>
    <dsp:sp modelId="{D12A3826-2E3C-4C07-A727-88547A37A6F8}">
      <dsp:nvSpPr>
        <dsp:cNvPr id="0" name=""/>
        <dsp:cNvSpPr/>
      </dsp:nvSpPr>
      <dsp:spPr>
        <a:xfrm rot="5400000">
          <a:off x="2793469" y="-782077"/>
          <a:ext cx="1377805" cy="5971054"/>
        </a:xfrm>
        <a:prstGeom prst="snip2DiagRect">
          <a:avLst/>
        </a:prstGeom>
        <a:solidFill>
          <a:srgbClr val="007233">
            <a:alpha val="70000"/>
          </a:srgb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914400" lvl="1" indent="-91440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solidFill>
                <a:srgbClr val="000000"/>
              </a:solidFill>
            </a:rPr>
            <a:t>Contract Liaison</a:t>
          </a:r>
          <a:endParaRPr lang="en-US" sz="3600" kern="1200" dirty="0">
            <a:solidFill>
              <a:srgbClr val="000000"/>
            </a:solidFill>
          </a:endParaRPr>
        </a:p>
      </dsp:txBody>
      <dsp:txXfrm rot="-5400000">
        <a:off x="611664" y="1629366"/>
        <a:ext cx="5741416" cy="1148167"/>
      </dsp:txXfrm>
    </dsp:sp>
    <dsp:sp modelId="{A60E8B29-3A41-41E6-92ED-087DF974D6A6}">
      <dsp:nvSpPr>
        <dsp:cNvPr id="0" name=""/>
        <dsp:cNvSpPr/>
      </dsp:nvSpPr>
      <dsp:spPr>
        <a:xfrm>
          <a:off x="531361" y="1689774"/>
          <a:ext cx="920630" cy="1027350"/>
        </a:xfrm>
        <a:prstGeom prst="ellipse">
          <a:avLst/>
        </a:prstGeom>
        <a:pattFill prst="pct50">
          <a:fgClr>
            <a:srgbClr val="00853E"/>
          </a:fgClr>
          <a:bgClr>
            <a:schemeClr val="tx1">
              <a:lumMod val="50000"/>
            </a:schemeClr>
          </a:bgClr>
        </a:patt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000000"/>
              </a:solidFill>
            </a:rPr>
            <a:t>2</a:t>
          </a:r>
          <a:endParaRPr lang="en-US" sz="4000" kern="1200" dirty="0">
            <a:solidFill>
              <a:srgbClr val="000000"/>
            </a:solidFill>
          </a:endParaRPr>
        </a:p>
      </dsp:txBody>
      <dsp:txXfrm>
        <a:off x="666184" y="1840226"/>
        <a:ext cx="650984" cy="726446"/>
      </dsp:txXfrm>
    </dsp:sp>
    <dsp:sp modelId="{B8C87BA3-2339-4CFC-B0F3-582D7C37476C}">
      <dsp:nvSpPr>
        <dsp:cNvPr id="0" name=""/>
        <dsp:cNvSpPr/>
      </dsp:nvSpPr>
      <dsp:spPr>
        <a:xfrm rot="5400000">
          <a:off x="2793469" y="731077"/>
          <a:ext cx="1377805" cy="5971054"/>
        </a:xfrm>
        <a:prstGeom prst="snip2DiagRect">
          <a:avLst/>
        </a:prstGeom>
        <a:solidFill>
          <a:srgbClr val="00853E">
            <a:alpha val="50000"/>
          </a:srgb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914400" lvl="1" indent="-91440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 smtClean="0">
              <a:solidFill>
                <a:srgbClr val="000000"/>
              </a:solidFill>
            </a:rPr>
            <a:t>Other required approvers</a:t>
          </a:r>
          <a:endParaRPr lang="en-US" sz="1800" kern="1200" dirty="0">
            <a:solidFill>
              <a:srgbClr val="000000"/>
            </a:solidFill>
          </a:endParaRPr>
        </a:p>
        <a:p>
          <a:pPr marL="914400" lvl="1" indent="-9144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000000"/>
              </a:solidFill>
            </a:rPr>
            <a:t>(OCA, Purchasing, OGC (if applicable)</a:t>
          </a:r>
          <a:endParaRPr lang="en-US" sz="1800" kern="1200" dirty="0">
            <a:solidFill>
              <a:srgbClr val="000000"/>
            </a:solidFill>
          </a:endParaRPr>
        </a:p>
      </dsp:txBody>
      <dsp:txXfrm rot="-5400000">
        <a:off x="611664" y="3142520"/>
        <a:ext cx="5741416" cy="1148167"/>
      </dsp:txXfrm>
    </dsp:sp>
    <dsp:sp modelId="{3364F820-B13F-496A-8388-7D4ADED4386F}">
      <dsp:nvSpPr>
        <dsp:cNvPr id="0" name=""/>
        <dsp:cNvSpPr/>
      </dsp:nvSpPr>
      <dsp:spPr>
        <a:xfrm>
          <a:off x="531361" y="3228293"/>
          <a:ext cx="920630" cy="1027350"/>
        </a:xfrm>
        <a:prstGeom prst="ellipse">
          <a:avLst/>
        </a:prstGeom>
        <a:pattFill prst="pct50">
          <a:fgClr>
            <a:srgbClr val="00853E"/>
          </a:fgClr>
          <a:bgClr>
            <a:schemeClr val="tx1">
              <a:lumMod val="50000"/>
            </a:schemeClr>
          </a:bgClr>
        </a:patt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000000"/>
              </a:solidFill>
            </a:rPr>
            <a:t>3</a:t>
          </a:r>
          <a:endParaRPr lang="en-US" sz="4000" kern="1200" dirty="0">
            <a:solidFill>
              <a:srgbClr val="000000"/>
            </a:solidFill>
          </a:endParaRPr>
        </a:p>
      </dsp:txBody>
      <dsp:txXfrm>
        <a:off x="666184" y="3378745"/>
        <a:ext cx="650984" cy="726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19561-D364-4B87-BFF5-8EEA1A839F87}">
      <dsp:nvSpPr>
        <dsp:cNvPr id="0" name=""/>
        <dsp:cNvSpPr/>
      </dsp:nvSpPr>
      <dsp:spPr>
        <a:xfrm>
          <a:off x="3773426" y="1670853"/>
          <a:ext cx="738443" cy="1582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2472"/>
              </a:lnTo>
              <a:lnTo>
                <a:pt x="738443" y="1582472"/>
              </a:lnTo>
            </a:path>
          </a:pathLst>
        </a:custGeom>
        <a:noFill/>
        <a:ln w="25400" cap="flat" cmpd="sng" algn="ctr">
          <a:solidFill>
            <a:srgbClr val="00723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2DEEF-AF64-488A-AA26-7E8E0B8337A3}">
      <dsp:nvSpPr>
        <dsp:cNvPr id="0" name=""/>
        <dsp:cNvSpPr/>
      </dsp:nvSpPr>
      <dsp:spPr>
        <a:xfrm>
          <a:off x="3216036" y="1670853"/>
          <a:ext cx="557389" cy="1591860"/>
        </a:xfrm>
        <a:custGeom>
          <a:avLst/>
          <a:gdLst/>
          <a:ahLst/>
          <a:cxnLst/>
          <a:rect l="0" t="0" r="0" b="0"/>
          <a:pathLst>
            <a:path>
              <a:moveTo>
                <a:pt x="557389" y="0"/>
              </a:moveTo>
              <a:lnTo>
                <a:pt x="557389" y="1591860"/>
              </a:lnTo>
              <a:lnTo>
                <a:pt x="0" y="1591860"/>
              </a:lnTo>
            </a:path>
          </a:pathLst>
        </a:custGeom>
        <a:noFill/>
        <a:ln w="25400" cap="flat" cmpd="sng" algn="ctr">
          <a:solidFill>
            <a:srgbClr val="00723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9D707-B02B-4C95-9F3C-BFE5077FC146}">
      <dsp:nvSpPr>
        <dsp:cNvPr id="0" name=""/>
        <dsp:cNvSpPr/>
      </dsp:nvSpPr>
      <dsp:spPr>
        <a:xfrm>
          <a:off x="2131525" y="259038"/>
          <a:ext cx="3283800" cy="1411814"/>
        </a:xfrm>
        <a:prstGeom prst="rect">
          <a:avLst/>
        </a:prstGeom>
        <a:solidFill>
          <a:srgbClr val="0072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99223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00"/>
              </a:solidFill>
            </a:rPr>
            <a:t>UNT System Board of Regents (BOR)</a:t>
          </a:r>
          <a:endParaRPr lang="en-US" sz="2400" kern="1200" dirty="0">
            <a:solidFill>
              <a:srgbClr val="000000"/>
            </a:solidFill>
          </a:endParaRPr>
        </a:p>
      </dsp:txBody>
      <dsp:txXfrm>
        <a:off x="2131525" y="259038"/>
        <a:ext cx="3283800" cy="1411814"/>
      </dsp:txXfrm>
    </dsp:sp>
    <dsp:sp modelId="{8292C69C-DCAF-484A-A304-3C249F9B5EC7}">
      <dsp:nvSpPr>
        <dsp:cNvPr id="0" name=""/>
        <dsp:cNvSpPr/>
      </dsp:nvSpPr>
      <dsp:spPr>
        <a:xfrm>
          <a:off x="1028437" y="1417965"/>
          <a:ext cx="5829560" cy="4706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2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Approves contracts valued at $1,000,000 or more. 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8437" y="1417965"/>
        <a:ext cx="5829560" cy="470604"/>
      </dsp:txXfrm>
    </dsp:sp>
    <dsp:sp modelId="{FFEECBD0-9437-4D1C-B548-43C048D64A66}">
      <dsp:nvSpPr>
        <dsp:cNvPr id="0" name=""/>
        <dsp:cNvSpPr/>
      </dsp:nvSpPr>
      <dsp:spPr>
        <a:xfrm>
          <a:off x="89054" y="2547417"/>
          <a:ext cx="3126982" cy="1430592"/>
        </a:xfrm>
        <a:prstGeom prst="rect">
          <a:avLst/>
        </a:prstGeom>
        <a:solidFill>
          <a:srgbClr val="0072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99223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UNT System Chancellor</a:t>
          </a:r>
          <a:endParaRPr lang="en-US" sz="2800" kern="1200" dirty="0"/>
        </a:p>
      </dsp:txBody>
      <dsp:txXfrm>
        <a:off x="89054" y="2547417"/>
        <a:ext cx="3126982" cy="1430592"/>
      </dsp:txXfrm>
    </dsp:sp>
    <dsp:sp modelId="{99BBEE73-7AB4-422C-BBAB-A4C41848E132}">
      <dsp:nvSpPr>
        <dsp:cNvPr id="0" name=""/>
        <dsp:cNvSpPr/>
      </dsp:nvSpPr>
      <dsp:spPr>
        <a:xfrm>
          <a:off x="99694" y="3604461"/>
          <a:ext cx="3582913" cy="571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2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Approves and signs contracts valued at </a:t>
          </a:r>
          <a:r>
            <a:rPr lang="en-US" sz="1800" i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more</a:t>
          </a:r>
          <a:r>
            <a:rPr lang="en-US" sz="18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than $500,000.</a:t>
          </a:r>
          <a:endParaRPr lang="en-US" sz="1800" kern="1200" dirty="0"/>
        </a:p>
      </dsp:txBody>
      <dsp:txXfrm>
        <a:off x="99694" y="3604461"/>
        <a:ext cx="3582913" cy="571450"/>
      </dsp:txXfrm>
    </dsp:sp>
    <dsp:sp modelId="{507CD92E-7A83-4A9A-81D9-554A642DB3D5}">
      <dsp:nvSpPr>
        <dsp:cNvPr id="0" name=""/>
        <dsp:cNvSpPr/>
      </dsp:nvSpPr>
      <dsp:spPr>
        <a:xfrm>
          <a:off x="4511869" y="2547417"/>
          <a:ext cx="3097096" cy="1411814"/>
        </a:xfrm>
        <a:prstGeom prst="rect">
          <a:avLst/>
        </a:prstGeom>
        <a:solidFill>
          <a:srgbClr val="0072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99223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UNTHSC President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4511869" y="2547417"/>
        <a:ext cx="3097096" cy="1411814"/>
      </dsp:txXfrm>
    </dsp:sp>
    <dsp:sp modelId="{FB4BED0F-E5B6-4AF3-808F-F9E6A7816F14}">
      <dsp:nvSpPr>
        <dsp:cNvPr id="0" name=""/>
        <dsp:cNvSpPr/>
      </dsp:nvSpPr>
      <dsp:spPr>
        <a:xfrm>
          <a:off x="4531629" y="3595073"/>
          <a:ext cx="3875616" cy="571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2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rPr>
            <a:t>Approves and signs contracts valued at $500,000 or </a:t>
          </a:r>
          <a:r>
            <a:rPr lang="en-US" sz="1700" i="1" kern="1200" dirty="0" smtClean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rPr>
            <a:t>less</a:t>
          </a:r>
          <a:r>
            <a:rPr lang="en-US" sz="1700" kern="12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rPr>
            <a:t>.</a:t>
          </a:r>
          <a:endParaRPr lang="en-US" sz="1700" kern="1200" dirty="0"/>
        </a:p>
      </dsp:txBody>
      <dsp:txXfrm>
        <a:off x="4531629" y="3595073"/>
        <a:ext cx="3875616" cy="571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7F22546-B4B6-4490-AADD-A02573A5FB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33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AE6402F-0591-442E-A7A9-F7D7B223F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90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ontractadmin@unthsc.edu" TargetMode="External"/><Relationship Id="rId4" Type="http://schemas.openxmlformats.org/officeDocument/2006/relationships/hyperlink" Target="http://www.hsc.unt.edu/sites/OfficeofContractAdministration/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E8E50-C0F2-44F2-9799-7B851520004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BD2C9-30BF-46C4-AE2B-E4B2CCB40CB3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BD2C9-30BF-46C4-AE2B-E4B2CCB40CB3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Expiration Date</a:t>
            </a:r>
          </a:p>
          <a:p>
            <a:r>
              <a:rPr lang="en-US" dirty="0" smtClean="0"/>
              <a:t>How would you cancel a contract if you needed to?</a:t>
            </a:r>
          </a:p>
          <a:p>
            <a:r>
              <a:rPr lang="en-US" dirty="0" smtClean="0"/>
              <a:t>How often does you contract renew?</a:t>
            </a:r>
          </a:p>
          <a:p>
            <a:r>
              <a:rPr lang="en-US" dirty="0" smtClean="0"/>
              <a:t>What is the renewal process?</a:t>
            </a:r>
          </a:p>
          <a:p>
            <a:r>
              <a:rPr lang="en-US" dirty="0" smtClean="0"/>
              <a:t>Compliance and Monitoring will help you will all the above and more.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6402F-0591-442E-A7A9-F7D7B223FEA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04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BD2C9-30BF-46C4-AE2B-E4B2CCB40CB3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BD2C9-30BF-46C4-AE2B-E4B2CCB40CB3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Office of Contract Administration</a:t>
            </a:r>
            <a:br>
              <a:rPr lang="en-US" dirty="0"/>
            </a:br>
            <a:r>
              <a:rPr lang="en-US" dirty="0"/>
              <a:t>UNT Health Science Center</a:t>
            </a:r>
            <a:br>
              <a:rPr lang="en-US" dirty="0"/>
            </a:br>
            <a:r>
              <a:rPr lang="en-US" dirty="0"/>
              <a:t>3500 Camp Bowie Blvd., EAD 830</a:t>
            </a:r>
          </a:p>
          <a:p>
            <a:r>
              <a:rPr lang="en-US" dirty="0"/>
              <a:t>Fort Worth, TX  76107-2699</a:t>
            </a:r>
            <a:br>
              <a:rPr lang="en-US" dirty="0"/>
            </a:br>
            <a:r>
              <a:rPr lang="en-US" dirty="0"/>
              <a:t>Telephone:  (817) 735-2945</a:t>
            </a:r>
          </a:p>
          <a:p>
            <a:r>
              <a:rPr lang="en-US" dirty="0"/>
              <a:t>Email: </a:t>
            </a:r>
            <a:r>
              <a:rPr lang="en-US" u="sng" dirty="0">
                <a:hlinkClick r:id="rId3"/>
              </a:rPr>
              <a:t>contractadmin@unthsc.edu</a:t>
            </a:r>
            <a:r>
              <a:rPr lang="en-US" dirty="0"/>
              <a:t> </a:t>
            </a:r>
          </a:p>
          <a:p>
            <a:r>
              <a:rPr lang="en-US" u="sng" dirty="0">
                <a:hlinkClick r:id="rId4"/>
              </a:rPr>
              <a:t>http://www.hsc.unt.edu/sites/OfficeofContractAdministration/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BD2C9-30BF-46C4-AE2B-E4B2CCB40CB3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85800" lvl="1" indent="-228600">
              <a:buFont typeface="+mj-lt"/>
              <a:buNone/>
            </a:pPr>
            <a:endParaRPr lang="en-US" baseline="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F843BB-BD12-4193-B376-972CB920B8B8}" type="slidenum">
              <a:rPr lang="en-US" smtClean="0"/>
              <a:pPr/>
              <a:t>38</a:t>
            </a:fld>
            <a:endParaRPr lang="en-US" dirty="0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6402F-0591-442E-A7A9-F7D7B223FE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5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BD2C9-30BF-46C4-AE2B-E4B2CCB40CB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 err="1" smtClean="0"/>
              <a:t>SmartArt</a:t>
            </a:r>
            <a:r>
              <a:rPr lang="en-US" sz="1400" b="1" dirty="0" smtClean="0"/>
              <a:t> custom animation effects: vertical block</a:t>
            </a:r>
            <a:r>
              <a:rPr lang="en-US" sz="1400" b="1" baseline="0" dirty="0" smtClean="0"/>
              <a:t> list</a:t>
            </a:r>
            <a:endParaRPr lang="en-US" sz="1400" b="1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effects on</a:t>
            </a:r>
            <a:r>
              <a:rPr lang="en-US" sz="1200" baseline="0" dirty="0" smtClean="0"/>
              <a:t>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err="1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</a:t>
            </a:r>
            <a:r>
              <a:rPr lang="en-US" sz="1200" b="1" baseline="0" dirty="0" err="1" smtClean="0"/>
              <a:t>SmartArt</a:t>
            </a:r>
            <a:r>
              <a:rPr lang="en-US" sz="1200" b="1" baseline="0" dirty="0" smtClean="0"/>
              <a:t>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 </a:t>
            </a:r>
            <a:r>
              <a:rPr lang="en-US" sz="1200" b="0" baseline="0" dirty="0" smtClean="0"/>
              <a:t>pane, click </a:t>
            </a:r>
            <a:r>
              <a:rPr lang="en-US" sz="1200" b="1" baseline="0" dirty="0" smtClean="0"/>
              <a:t>Vertical Block List </a:t>
            </a:r>
            <a:r>
              <a:rPr lang="en-US" sz="1200" baseline="0" dirty="0" smtClean="0"/>
              <a:t>(fourth row,  third option from the left),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 to insert the graphic into the slide.</a:t>
            </a:r>
            <a:r>
              <a:rPr lang="en-US" sz="1200" b="0" baseline="0" dirty="0" smtClean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To create a fourth row,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third  block shape (the shape on the left side) at the bottom of the graphic,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To add a bulleted rectangle next to the fourth block shape, select the fourth block shape,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Bullet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To</a:t>
            </a:r>
            <a:r>
              <a:rPr lang="en-US" sz="1200" baseline="0" dirty="0" smtClean="0"/>
              <a:t> enter numbers and text in the blocks and rectangles, s</a:t>
            </a:r>
            <a:r>
              <a:rPr lang="en-US" sz="1200" dirty="0" smtClean="0"/>
              <a:t>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 for each shape. (</a:t>
            </a:r>
            <a:r>
              <a:rPr lang="en-US" sz="1200" b="1" baseline="0" dirty="0" smtClean="0"/>
              <a:t>Note: </a:t>
            </a:r>
            <a:r>
              <a:rPr lang="en-US" sz="1200" baseline="0" dirty="0" smtClean="0"/>
              <a:t>In the example slide, the first-level text boxes contain “1,” “2,” “3,” and “4.” There should be only one second-level text box for each first-level box (delete the second bullet), and they contain “First statement,” “Second statement,” and so on.)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reproduce the rectangle effects on</a:t>
            </a:r>
            <a:r>
              <a:rPr lang="en-US" sz="1200" baseline="0" dirty="0" smtClean="0"/>
              <a:t>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 CTRL, and then select each of the rectangles (on the right side of the graphic).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SmartArt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 on the </a:t>
            </a:r>
            <a:r>
              <a:rPr lang="en-US" sz="1200" b="1" dirty="0" smtClean="0"/>
              <a:t>Format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Shapes</a:t>
            </a:r>
            <a:r>
              <a:rPr lang="en-US" sz="1200" dirty="0" smtClean="0"/>
              <a:t> group, click the arrow to the right of </a:t>
            </a:r>
            <a:r>
              <a:rPr lang="en-US" sz="1200" b="1" dirty="0" smtClean="0"/>
              <a:t>Change</a:t>
            </a:r>
            <a:r>
              <a:rPr lang="en-US" sz="1200" dirty="0" smtClean="0"/>
              <a:t> </a:t>
            </a:r>
            <a:r>
              <a:rPr lang="en-US" sz="1200" b="1" dirty="0" smtClean="0"/>
              <a:t>Shape</a:t>
            </a:r>
            <a:r>
              <a:rPr lang="en-US" sz="1200" dirty="0" smtClean="0"/>
              <a:t>, and under </a:t>
            </a:r>
            <a:r>
              <a:rPr lang="en-US" sz="1200" b="1" dirty="0" smtClean="0"/>
              <a:t>Rectangles</a:t>
            </a:r>
            <a:r>
              <a:rPr lang="en-US" sz="1200" dirty="0" smtClean="0"/>
              <a:t> select </a:t>
            </a:r>
            <a:r>
              <a:rPr lang="en-US" sz="1200" b="1" dirty="0" smtClean="0"/>
              <a:t>Snip</a:t>
            </a:r>
            <a:r>
              <a:rPr lang="en-US" sz="1200" dirty="0" smtClean="0"/>
              <a:t> </a:t>
            </a:r>
            <a:r>
              <a:rPr lang="en-US" sz="1200" b="1" dirty="0" smtClean="0"/>
              <a:t>Diagonal</a:t>
            </a:r>
            <a:r>
              <a:rPr lang="en-US" sz="1200" dirty="0" smtClean="0"/>
              <a:t> </a:t>
            </a:r>
            <a:r>
              <a:rPr lang="en-US" sz="1200" b="1" dirty="0" smtClean="0"/>
              <a:t>Corner</a:t>
            </a:r>
            <a:r>
              <a:rPr lang="en-US" sz="1200" dirty="0" smtClean="0"/>
              <a:t> </a:t>
            </a:r>
            <a:r>
              <a:rPr lang="en-US" sz="1200" b="1" dirty="0" smtClean="0"/>
              <a:t>Rectangle</a:t>
            </a:r>
            <a:r>
              <a:rPr lang="en-US" sz="1200" b="0" baseline="0" dirty="0" smtClean="0"/>
              <a:t> (fifth option from the left).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With the rectangles still selected, drag one of the left center adjustment handles 1” to the left to lengthen all four rectangles.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With</a:t>
            </a:r>
            <a:r>
              <a:rPr lang="en-US" sz="1200" baseline="0" dirty="0" smtClean="0"/>
              <a:t> the rectangles still selected,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select </a:t>
            </a:r>
            <a:r>
              <a:rPr lang="en-US" sz="1200" b="1" baseline="0" dirty="0" smtClean="0"/>
              <a:t>36</a:t>
            </a:r>
            <a:r>
              <a:rPr lang="en-US" sz="1200" b="0" baseline="0" dirty="0" smtClean="0"/>
              <a:t>, and </a:t>
            </a:r>
            <a:r>
              <a:rPr lang="en-US" sz="1200" dirty="0" smtClean="0"/>
              <a:t>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</a:t>
            </a:r>
            <a:r>
              <a:rPr lang="en-US" sz="1200" b="1" dirty="0" smtClean="0"/>
              <a:t>Color</a:t>
            </a:r>
            <a:r>
              <a:rPr lang="en-US" sz="1200" dirty="0" smtClean="0"/>
              <a:t> list,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White, Background 1</a:t>
            </a:r>
            <a:r>
              <a:rPr lang="en-US" sz="1200" baseline="0" dirty="0" smtClean="0"/>
              <a:t> (first row, first option from the left). </a:t>
            </a: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With</a:t>
            </a:r>
            <a:r>
              <a:rPr lang="en-US" sz="1200" baseline="0" dirty="0" smtClean="0"/>
              <a:t> the rectangles still selected,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Paragraph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Paragraph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Paragraph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Indentation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Before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1”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Special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Hanging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Next to the </a:t>
            </a:r>
            <a:r>
              <a:rPr lang="en-US" sz="1200" b="1" baseline="0" dirty="0" smtClean="0"/>
              <a:t>Special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By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1”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SmartArt graphic, and</a:t>
            </a:r>
            <a:r>
              <a:rPr lang="en-US" sz="1200" baseline="0" dirty="0" smtClean="0"/>
              <a:t> then u</a:t>
            </a:r>
            <a:r>
              <a:rPr lang="en-US" sz="1200" dirty="0" smtClean="0"/>
              <a:t>nder </a:t>
            </a:r>
            <a:r>
              <a:rPr lang="en-US" sz="1200" b="1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3-D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Polished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(first option from the left).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first rectangle from the top (“First statement” in the example slide), and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arrow to the right of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Red, Accent 2 </a:t>
            </a:r>
            <a:r>
              <a:rPr lang="en-US" sz="1200" baseline="0" dirty="0" smtClean="0"/>
              <a:t>(first row, sixth option from the left).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second rectangle from the top (“Second statement” in the example slide), and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arrow to the right of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Olive Green, Accent 3 </a:t>
            </a:r>
            <a:r>
              <a:rPr lang="en-US" sz="1200" baseline="0" dirty="0" smtClean="0"/>
              <a:t>(first row, seventh option from the right)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third rectangle from the top (“Third statement” in the example slide), and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arrow to the right of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Purple, Accent 4 </a:t>
            </a:r>
            <a:r>
              <a:rPr lang="en-US" sz="1200" baseline="0" dirty="0" smtClean="0"/>
              <a:t>(first row, eighth option from the left).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fourth rectangle from the top (“Fourth statement” in the example slide), and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arrow to the right of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Orange, Accent 6 </a:t>
            </a:r>
            <a:r>
              <a:rPr lang="en-US" sz="1200" baseline="0" dirty="0" smtClean="0"/>
              <a:t>(first row, tenth option from the left). </a:t>
            </a:r>
          </a:p>
          <a:p>
            <a:pPr marL="685800" lvl="1" indent="-228600">
              <a:buFont typeface="+mj-lt"/>
              <a:buAutoNum type="arabicPeriod"/>
            </a:pPr>
            <a:endParaRPr lang="en-US" sz="1200" baseline="0" dirty="0" smtClean="0"/>
          </a:p>
          <a:p>
            <a:pPr marL="685800" lvl="1" indent="-228600">
              <a:buFont typeface="+mj-lt"/>
              <a:buNone/>
            </a:pPr>
            <a:endParaRPr lang="en-US" sz="12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dirty="0" smtClean="0"/>
              <a:t>To reproduce the circles</a:t>
            </a:r>
            <a:r>
              <a:rPr lang="en-US" sz="1200" baseline="0" dirty="0" smtClean="0"/>
              <a:t> </a:t>
            </a:r>
            <a:r>
              <a:rPr lang="en-US" sz="1200" dirty="0" smtClean="0"/>
              <a:t>on</a:t>
            </a:r>
            <a:r>
              <a:rPr lang="en-US" sz="1200" baseline="0" dirty="0" smtClean="0"/>
              <a:t> this slide, do the following: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Press and hold CTRL,</a:t>
            </a:r>
            <a:r>
              <a:rPr lang="en-US" sz="1200" baseline="0" dirty="0" smtClean="0"/>
              <a:t> and then select the four block shapes (the shapes on the left side) in the SmartArt graphic, and then u</a:t>
            </a:r>
            <a:r>
              <a:rPr lang="en-US" sz="1200" dirty="0" smtClean="0"/>
              <a:t>nder </a:t>
            </a:r>
            <a:r>
              <a:rPr lang="en-US" sz="1200" b="1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 group, click the arrow to the right of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Oval </a:t>
            </a:r>
            <a:r>
              <a:rPr lang="en-US" sz="1200" b="0" baseline="0" dirty="0" smtClean="0"/>
              <a:t>(first row, first option from the left)</a:t>
            </a:r>
            <a:r>
              <a:rPr lang="en-US" sz="1200" baseline="0" dirty="0" smtClean="0"/>
              <a:t>. 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drag</a:t>
            </a:r>
            <a:r>
              <a:rPr lang="en-US" sz="1200" baseline="0" dirty="0" smtClean="0"/>
              <a:t> one of the top right adjustment handles to the left to change the ovals into circles and to decrease their size.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Also with the four circles selected, drag the circles until they cover the bullet on the rectangles, and then on the </a:t>
            </a:r>
            <a:r>
              <a:rPr lang="en-US" sz="1200" b="1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White, Background 1, Darker 50% </a:t>
            </a:r>
            <a:r>
              <a:rPr lang="en-US" sz="1200" baseline="0" dirty="0" smtClean="0"/>
              <a:t>(sixth row, first option from the left). 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Also</a:t>
            </a:r>
            <a:r>
              <a:rPr lang="en-US" sz="1200" baseline="0" dirty="0" smtClean="0"/>
              <a:t> o</a:t>
            </a:r>
            <a:r>
              <a:rPr lang="en-US" sz="1200" dirty="0" smtClean="0"/>
              <a:t>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bottom right corner of the </a:t>
            </a:r>
            <a:r>
              <a:rPr lang="en-US" sz="1200" b="1" dirty="0" smtClean="0"/>
              <a:t>Drawing</a:t>
            </a:r>
            <a:r>
              <a:rPr lang="en-US" sz="1200" dirty="0" smtClean="0"/>
              <a:t> group,</a:t>
            </a:r>
            <a:r>
              <a:rPr lang="en-US" sz="1200" baseline="0" dirty="0" smtClean="0"/>
              <a:t>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select </a:t>
            </a:r>
            <a:r>
              <a:rPr lang="en-US" sz="1200" b="1" baseline="0" dirty="0" smtClean="0"/>
              <a:t>Gradient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Radial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Center</a:t>
            </a:r>
            <a:r>
              <a:rPr lang="en-US" sz="1200" baseline="0" dirty="0" smtClean="0"/>
              <a:t> (third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 startAt="5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2, Darker 25%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dirty="0" smtClean="0"/>
          </a:p>
          <a:p>
            <a:pPr marL="228600" indent="-228600">
              <a:buFont typeface="+mj-lt"/>
              <a:buAutoNum type="arabicPeriod" startAt="5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</a:t>
            </a:r>
            <a:r>
              <a:rPr lang="en-US" sz="1200" baseline="0" dirty="0" smtClean="0"/>
              <a:t> reproduce the animation effects 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Animation</a:t>
            </a:r>
            <a:r>
              <a:rPr lang="en-US" sz="1200" b="1" baseline="0" dirty="0" smtClean="0"/>
              <a:t>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graphic,</a:t>
            </a:r>
            <a:r>
              <a:rPr lang="en-US" sz="1200" baseline="0" dirty="0" smtClean="0"/>
              <a:t> and then i</a:t>
            </a:r>
            <a:r>
              <a:rPr lang="en-US" sz="1200" dirty="0" smtClean="0"/>
              <a:t>n</a:t>
            </a:r>
            <a:r>
              <a:rPr lang="en-US" sz="1200" baseline="0" dirty="0" smtClean="0"/>
              <a:t> </a:t>
            </a:r>
            <a:r>
              <a:rPr lang="en-US" sz="1200" dirty="0" smtClean="0"/>
              <a:t>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Click </a:t>
            </a:r>
            <a:r>
              <a:rPr lang="en-US" sz="1200" b="1" dirty="0" smtClean="0"/>
              <a:t>Add</a:t>
            </a:r>
            <a:r>
              <a:rPr lang="en-US" sz="1200" dirty="0" smtClean="0"/>
              <a:t> </a:t>
            </a:r>
            <a:r>
              <a:rPr lang="en-US" sz="1200" b="1" dirty="0" smtClean="0"/>
              <a:t>Effect</a:t>
            </a:r>
            <a:r>
              <a:rPr lang="en-US" sz="1200" dirty="0" smtClean="0"/>
              <a:t>, point</a:t>
            </a:r>
            <a:r>
              <a:rPr lang="en-US" sz="1200" baseline="0" dirty="0" smtClean="0"/>
              <a:t> to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, and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Subtle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Fade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With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 still selected, 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Motion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Paths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and select </a:t>
            </a:r>
            <a:r>
              <a:rPr lang="en-US" sz="1200" b="1" baseline="0" dirty="0" smtClean="0"/>
              <a:t>Right</a:t>
            </a:r>
            <a:r>
              <a:rPr lang="en-US" sz="1200" baseline="0" dirty="0" smtClean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right-click the motion path and select </a:t>
            </a:r>
            <a:r>
              <a:rPr lang="en-US" sz="1200" b="1" baseline="0" dirty="0" smtClean="0"/>
              <a:t>Reverse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</a:t>
            </a:r>
            <a:r>
              <a:rPr lang="en-US" sz="1200" dirty="0" smtClean="0"/>
              <a:t>n</a:t>
            </a:r>
            <a:r>
              <a:rPr lang="en-US" sz="1200" baseline="0" dirty="0" smtClean="0"/>
              <a:t> </a:t>
            </a:r>
            <a:r>
              <a:rPr lang="en-US" sz="1200" dirty="0" smtClean="0"/>
              <a:t>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 and select the two effects in the task pane.</a:t>
            </a:r>
            <a:r>
              <a:rPr lang="en-US" sz="1200" baseline="0" dirty="0" smtClean="0"/>
              <a:t> Click the arrow to the right of the selected effects and select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box,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Fast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Group</a:t>
            </a:r>
            <a:r>
              <a:rPr lang="en-US" sz="1200" baseline="0" dirty="0" smtClean="0"/>
              <a:t> graphic list, select </a:t>
            </a:r>
            <a:r>
              <a:rPr lang="en-US" sz="1200" b="1" baseline="0" dirty="0" smtClean="0"/>
              <a:t>One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by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one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 the double arrows under the two effects to show all the effects for all the shapes (16 effects)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 select </a:t>
            </a:r>
            <a:r>
              <a:rPr lang="en-US" sz="1200" baseline="0" dirty="0" smtClean="0"/>
              <a:t>all of the effects, and then under </a:t>
            </a:r>
            <a:r>
              <a:rPr lang="en-US" sz="1200" b="1" baseline="0" dirty="0" smtClean="0"/>
              <a:t>Modify selected effects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 select the first, third,</a:t>
            </a:r>
            <a:r>
              <a:rPr lang="en-US" sz="1200" baseline="0" dirty="0" smtClean="0"/>
              <a:t> fifth, and seventh effects (fade entrance effects),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="0" baseline="0" dirty="0" smtClean="0"/>
              <a:t>, </a:t>
            </a:r>
            <a:r>
              <a:rPr lang="en-US" sz="1200" baseline="0" dirty="0" smtClean="0"/>
              <a:t>and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Grow &amp; Turn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Modify: Grow &amp; Turn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 and select the ninth, 11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,</a:t>
            </a:r>
            <a:r>
              <a:rPr lang="en-US" sz="1200" baseline="0" dirty="0" smtClean="0"/>
              <a:t> 13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, and 15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effects (right motion paths). Click the arrow next to one of the selected effects, and then click </a:t>
            </a:r>
            <a:r>
              <a:rPr lang="en-US" sz="1200" b="1" dirty="0" smtClean="0"/>
              <a:t>Remove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Drag the ninth effect (right motion path) until it is third in the list of effects.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Drag the 10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</a:t>
            </a:r>
            <a:r>
              <a:rPr lang="en-US" sz="1200" baseline="0" dirty="0" smtClean="0"/>
              <a:t>effect (right motion path), </a:t>
            </a:r>
            <a:r>
              <a:rPr lang="en-US" sz="1200" dirty="0" smtClean="0"/>
              <a:t>until it is </a:t>
            </a:r>
            <a:r>
              <a:rPr lang="en-US" sz="1200" baseline="0" dirty="0" smtClean="0"/>
              <a:t>sixth </a:t>
            </a:r>
            <a:r>
              <a:rPr lang="en-US" sz="1200" dirty="0" smtClean="0"/>
              <a:t>in the list of effects.</a:t>
            </a:r>
            <a:endParaRPr lang="en-US" sz="1200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Drag the </a:t>
            </a:r>
            <a:r>
              <a:rPr lang="en-US" sz="1200" baseline="0" dirty="0" smtClean="0"/>
              <a:t>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effect (right motion path), </a:t>
            </a:r>
            <a:r>
              <a:rPr lang="en-US" sz="1200" dirty="0" smtClean="0"/>
              <a:t>until it is </a:t>
            </a:r>
            <a:r>
              <a:rPr lang="en-US" sz="1200" baseline="0" dirty="0" smtClean="0"/>
              <a:t>ninth </a:t>
            </a:r>
            <a:r>
              <a:rPr lang="en-US" sz="1200" dirty="0" smtClean="0"/>
              <a:t>in the list of effects.</a:t>
            </a:r>
            <a:endParaRPr lang="en-US" sz="1200" baseline="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BD2C9-30BF-46C4-AE2B-E4B2CCB40CB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BD2C9-30BF-46C4-AE2B-E4B2CCB40CB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BD2C9-30BF-46C4-AE2B-E4B2CCB40CB3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BD2C9-30BF-46C4-AE2B-E4B2CCB40CB3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BD2C9-30BF-46C4-AE2B-E4B2CCB40CB3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332627" y="2198670"/>
            <a:ext cx="8478747" cy="117149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Tahoma" charset="0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41576" y="5337313"/>
            <a:ext cx="4174433" cy="815423"/>
          </a:xfrm>
          <a:effectLst/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4631637" y="2494722"/>
            <a:ext cx="4174433" cy="2829339"/>
          </a:xfrm>
          <a:effectLst/>
        </p:spPr>
        <p:txBody>
          <a:bodyPr anchor="b"/>
          <a:lstStyle>
            <a:lvl1pPr>
              <a:defRPr sz="3600" b="1">
                <a:solidFill>
                  <a:srgbClr val="00853E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26" name="Picture 2" descr="C:\Users\cbluemel\Desktop\_Graphics\_UNTHSC\Rebrand\PPT\UNTHSC_Logo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11071" y="1082556"/>
            <a:ext cx="6641128" cy="990634"/>
          </a:xfrm>
          <a:prstGeom prst="rect">
            <a:avLst/>
          </a:prstGeom>
          <a:noFill/>
        </p:spPr>
      </p:pic>
      <p:pic>
        <p:nvPicPr>
          <p:cNvPr id="1027" name="Picture 3" descr="C:\Users\cbluemel\Desktop\_Graphics\_UNTHSC\Rebrand\PPT\Aerila_Campus_FtWorth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900" y="2315817"/>
            <a:ext cx="3845892" cy="384589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45183-FE3C-4938-9B77-7EC6E36A61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274638"/>
            <a:ext cx="6080125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D92CF-9520-48A0-9AD8-D22DECD162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defRPr/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C47C7-6040-4170-BFB7-E3E4EA3AC2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0072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B3BC5-4C99-45ED-8DBD-D10C54838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4663-DF93-44E9-8D1C-DF524AD308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369D9-5500-49E5-B6CD-1277354CC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E8B17-8AC9-448E-BD4C-8F4F3C4634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FA309-D183-4FAE-A3AB-C5BB7AA1A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6452D-226A-441D-9374-4111D3112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05144-A803-4BE1-9875-85EF2FC82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15001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Tahoma" charset="0"/>
            </a:endParaRP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274638"/>
            <a:ext cx="845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600200"/>
            <a:ext cx="82931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9275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effectLst/>
                <a:latin typeface="Tahoma" charset="0"/>
              </a:defRPr>
            </a:lvl1pPr>
          </a:lstStyle>
          <a:p>
            <a:pPr>
              <a:defRPr/>
            </a:pPr>
            <a:fld id="{03792156-F05B-41C4-AD9C-EF8597219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428108"/>
            <a:ext cx="7304926" cy="123290"/>
          </a:xfrm>
          <a:prstGeom prst="rect">
            <a:avLst/>
          </a:prstGeom>
          <a:solidFill>
            <a:srgbClr val="0085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pic>
        <p:nvPicPr>
          <p:cNvPr id="2050" name="Picture 2" descr="C:\Users\cbluemel\Desktop\_Graphics\_UNTHSC\Rebrand\PPT\UNTHSC_Logo_white.pn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188846" y="6444518"/>
            <a:ext cx="1600196" cy="238696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800">
          <a:solidFill>
            <a:schemeClr val="accent4">
              <a:lumMod val="10000"/>
            </a:schemeClr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400">
          <a:solidFill>
            <a:schemeClr val="accent4">
              <a:lumMod val="10000"/>
            </a:schemeClr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chemeClr val="accent4">
              <a:lumMod val="10000"/>
            </a:schemeClr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chemeClr val="accent4">
              <a:lumMod val="10000"/>
            </a:schemeClr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contractadmin@unthsc.edu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ntsystem.edu/generalcounsel/pdf/FY12%20Criteria%20for%20Exemption%20from%20Legal%20Review%20for%20Contracts%20(00004563).PDF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microsoft.com/office/2007/relationships/hdphoto" Target="../media/hdphoto1.wdp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untsystem.unt.edu/generalcounsel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purchasing@untsystem.edu" TargetMode="External"/><Relationship Id="rId4" Type="http://schemas.openxmlformats.org/officeDocument/2006/relationships/hyperlink" Target="http://www.bsc.untsystem.edu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contractadmin@unthsc.edu" TargetMode="External"/><Relationship Id="rId4" Type="http://schemas.openxmlformats.org/officeDocument/2006/relationships/hyperlink" Target="http://web.unthsc.edu/hscsites/OfficeofContractAdministration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sc.unt.edu/sites/OfficeofContractAdmin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Office of Contract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Administration</a:t>
            </a:r>
          </a:p>
          <a:p>
            <a:pPr>
              <a:defRPr/>
            </a:pPr>
            <a:endParaRPr lang="en-US" sz="1100" dirty="0" smtClean="0"/>
          </a:p>
          <a:p>
            <a:pPr>
              <a:defRPr/>
            </a:pPr>
            <a:r>
              <a:rPr lang="en-US" sz="1100" dirty="0" smtClean="0"/>
              <a:t>Updated: January 2014</a:t>
            </a:r>
            <a:endParaRPr lang="en-US" sz="110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Purchasing</a:t>
            </a:r>
            <a:br>
              <a:rPr lang="en-US" dirty="0" smtClean="0"/>
            </a:br>
            <a:r>
              <a:rPr lang="en-US" dirty="0" smtClean="0"/>
              <a:t>Contract Training</a:t>
            </a:r>
            <a:endParaRPr lang="pl-PL" dirty="0" smtClean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</a:t>
            </a:r>
            <a:r>
              <a:rPr lang="en-US" dirty="0" smtClean="0"/>
              <a:t>Slip - </a:t>
            </a:r>
            <a:r>
              <a:rPr lang="en-US" sz="3200" dirty="0" smtClean="0"/>
              <a:t>Example Completed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762124"/>
            <a:ext cx="8521700" cy="433387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PURCHASING CONTRACT ROUTING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SLIP</a:t>
            </a:r>
          </a:p>
          <a:p>
            <a:pPr marL="0" indent="0" algn="ctr">
              <a:buNone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U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Office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of Contract Admin. Log No: </a:t>
            </a:r>
            <a:r>
              <a:rPr lang="en-US" sz="1600" b="1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N-12345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Purchasing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Log Number:     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U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Initiating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Department: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OCA</a:t>
            </a:r>
            <a:endParaRPr lang="en-US" sz="1600" b="1" dirty="0">
              <a:solidFill>
                <a:srgbClr val="007233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C.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Department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Contact:  </a:t>
            </a:r>
            <a:r>
              <a:rPr lang="en-US" sz="1600" b="1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Christine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Phone</a:t>
            </a:r>
            <a:r>
              <a:rPr lang="en-US" sz="1600" b="1" dirty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:     </a:t>
            </a:r>
            <a:r>
              <a:rPr lang="en-US" sz="1600" b="1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x 2685 </a:t>
            </a:r>
            <a:endParaRPr lang="en-US" sz="1600" b="1" dirty="0">
              <a:solidFill>
                <a:srgbClr val="007233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UcPeriod" startAt="4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Contract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with: </a:t>
            </a:r>
            <a:r>
              <a:rPr lang="en-US" sz="1600" b="1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XYZZ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      </a:t>
            </a:r>
            <a:r>
              <a:rPr lang="en-US" sz="1200" dirty="0" smtClean="0">
                <a:solidFill>
                  <a:srgbClr val="0070C0"/>
                </a:solidFill>
              </a:rPr>
              <a:t>Vendor </a:t>
            </a:r>
            <a:r>
              <a:rPr lang="en-US" sz="1200" dirty="0">
                <a:solidFill>
                  <a:srgbClr val="0070C0"/>
                </a:solidFill>
              </a:rPr>
              <a:t>Contact</a:t>
            </a:r>
            <a:r>
              <a:rPr lang="en-US" sz="1200" dirty="0"/>
              <a:t>: </a:t>
            </a:r>
            <a:r>
              <a:rPr lang="en-US" sz="1200" dirty="0" smtClean="0"/>
              <a:t>John Doe            </a:t>
            </a:r>
            <a:r>
              <a:rPr lang="en-US" sz="1200" dirty="0">
                <a:solidFill>
                  <a:srgbClr val="0070C0"/>
                </a:solidFill>
              </a:rPr>
              <a:t>Vendor email:   </a:t>
            </a:r>
            <a:r>
              <a:rPr lang="en-US" sz="1200" dirty="0" smtClean="0"/>
              <a:t>john.doe@email.com          </a:t>
            </a:r>
            <a:r>
              <a:rPr lang="en-US" sz="1200" dirty="0">
                <a:solidFill>
                  <a:srgbClr val="0070C0"/>
                </a:solidFill>
              </a:rPr>
              <a:t>Vendor Phone:</a:t>
            </a:r>
            <a:r>
              <a:rPr lang="en-US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(817) 123-4567  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E.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CONTRACT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PERIOD: Start Date: </a:t>
            </a:r>
            <a:r>
              <a:rPr lang="en-US" sz="1600" b="1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04/01/2012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	        End Date: </a:t>
            </a:r>
            <a:r>
              <a:rPr lang="en-US" sz="1600" b="1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08/31/2012     </a:t>
            </a:r>
            <a:r>
              <a:rPr lang="en-US" sz="1600" b="1" dirty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 Estimated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Expenditure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b="1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$20,000.00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	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Requisition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#: </a:t>
            </a:r>
            <a:r>
              <a:rPr lang="en-US" sz="1600" b="1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2323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DeptID: </a:t>
            </a:r>
            <a:r>
              <a:rPr lang="en-US" sz="1600" b="1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00000      </a:t>
            </a:r>
            <a:endParaRPr lang="en-US" sz="1600" b="1" dirty="0">
              <a:solidFill>
                <a:srgbClr val="007233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**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Expenditure contract over $100,000 REQUIRE a HUB Subcontracting Plan **</a:t>
            </a:r>
          </a:p>
          <a:p>
            <a:pPr marL="342900" indent="-342900">
              <a:buAutoNum type="alphaUcPeriod" startAt="7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BRIEF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DESCRIPTION OF CONTRACT: </a:t>
            </a:r>
            <a:r>
              <a:rPr lang="en-US" sz="1600" b="1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Purchase XYXXX software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	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#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copies routing:     </a:t>
            </a:r>
            <a:r>
              <a:rPr lang="en-US" sz="1400" b="1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	Previous Contract #: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None   (if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applicable):      		</a:t>
            </a:r>
          </a:p>
          <a:p>
            <a:pPr marL="0" indent="0"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H.  BOARD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APPROVAL REQUIRED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0 YES  </a:t>
            </a:r>
            <a:r>
              <a:rPr lang="en-US" sz="1400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NO     Foreign Contract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?: 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0 Yes    </a:t>
            </a:r>
            <a:r>
              <a:rPr lang="en-US" sz="1400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No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218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37549134"/>
              </p:ext>
            </p:extLst>
          </p:nvPr>
        </p:nvGraphicFramePr>
        <p:xfrm>
          <a:off x="1111250" y="1803400"/>
          <a:ext cx="68961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Who signs the Purchasing Routing Slip?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106403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87D3F1-4C62-44C2-839D-F5FF792F8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9E87D3F1-4C62-44C2-839D-F5FF792F8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9E87D3F1-4C62-44C2-839D-F5FF792F8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9E87D3F1-4C62-44C2-839D-F5FF792F8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graphicEl>
                                              <a:dgm id="{9E87D3F1-4C62-44C2-839D-F5FF792F8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3D7722-BC70-46AA-A506-3DB4A98F9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graphicEl>
                                              <a:dgm id="{193D7722-BC70-46AA-A506-3DB4A98F93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9" dur="1000" spd="-100000" fill="hold"/>
                                        <p:tgtEl>
                                          <p:spTgt spid="3">
                                            <p:graphicEl>
                                              <a:dgm id="{9E87D3F1-4C62-44C2-839D-F5FF792F8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3" dur="1000" spd="-100000" fill="hold"/>
                                        <p:tgtEl>
                                          <p:spTgt spid="3">
                                            <p:graphicEl>
                                              <a:dgm id="{193D7722-BC70-46AA-A506-3DB4A98F93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7" dur="1000" spd="-100000" fill="hold"/>
                                        <p:tgtEl>
                                          <p:spTgt spid="3">
                                            <p:graphicEl>
                                              <a:dgm id="{A60E8B29-3A41-41E6-92ED-087DF974D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0E8B29-3A41-41E6-92ED-087DF974D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A60E8B29-3A41-41E6-92ED-087DF974D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A60E8B29-3A41-41E6-92ED-087DF974D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A60E8B29-3A41-41E6-92ED-087DF974D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A60E8B29-3A41-41E6-92ED-087DF974D6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2A3826-2E3C-4C07-A727-88547A37A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graphicEl>
                                              <a:dgm id="{D12A3826-2E3C-4C07-A727-88547A37A6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4" dur="1000" spd="-100000" fill="hold"/>
                                        <p:tgtEl>
                                          <p:spTgt spid="3">
                                            <p:graphicEl>
                                              <a:dgm id="{D12A3826-2E3C-4C07-A727-88547A37A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8" dur="1000" spd="-100000" fill="hold"/>
                                        <p:tgtEl>
                                          <p:spTgt spid="3">
                                            <p:graphicEl>
                                              <a:dgm id="{3364F820-B13F-496A-8388-7D4ADED43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64F820-B13F-496A-8388-7D4ADED43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graphicEl>
                                              <a:dgm id="{3364F820-B13F-496A-8388-7D4ADED43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3364F820-B13F-496A-8388-7D4ADED43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3364F820-B13F-496A-8388-7D4ADED43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graphicEl>
                                              <a:dgm id="{3364F820-B13F-496A-8388-7D4ADED43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C87BA3-2339-4CFC-B0F3-582D7C374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graphicEl>
                                              <a:dgm id="{B8C87BA3-2339-4CFC-B0F3-582D7C3747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5" dur="1000" spd="-100000" fill="hold"/>
                                        <p:tgtEl>
                                          <p:spTgt spid="3">
                                            <p:graphicEl>
                                              <a:dgm id="{B8C87BA3-2339-4CFC-B0F3-582D7C374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3" grpI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Purchasing Contract Routing Process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435" y="1879600"/>
            <a:ext cx="4187687" cy="4013200"/>
          </a:xfrm>
        </p:spPr>
      </p:pic>
    </p:spTree>
    <p:extLst>
      <p:ext uri="{BB962C8B-B14F-4D97-AF65-F5344CB8AC3E}">
        <p14:creationId xmlns:p14="http://schemas.microsoft.com/office/powerpoint/2010/main" val="827124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You have a Purchasing Contract – </a:t>
            </a:r>
            <a:br>
              <a:rPr lang="en-US" sz="3600" dirty="0" smtClean="0"/>
            </a:br>
            <a:r>
              <a:rPr lang="en-US" sz="3600" dirty="0" smtClean="0"/>
              <a:t>what do you do?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90617" y="1696498"/>
            <a:ext cx="83095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Attach the contract to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requisition 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EIS</a:t>
            </a:r>
          </a:p>
          <a:p>
            <a:pPr marL="514350" indent="-514350">
              <a:buAutoNum type="alphaUcPeriod"/>
            </a:pPr>
            <a:endParaRPr lang="en-US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Create a Routing Slip</a:t>
            </a:r>
          </a:p>
          <a:p>
            <a:pPr marL="514350" indent="-514350">
              <a:buAutoNum type="alphaUcPeriod"/>
            </a:pPr>
            <a:endParaRPr lang="en-US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Review the conditions of the 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contract</a:t>
            </a:r>
          </a:p>
          <a:p>
            <a:endParaRPr lang="en-US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D. All of the above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7175" y="5619750"/>
            <a:ext cx="3848100" cy="533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00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Routing-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Department: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Submits </a:t>
            </a:r>
            <a:r>
              <a:rPr lang="en-US" dirty="0"/>
              <a:t>contract and completed HSC Purchasing Contract Routing Slip electronically to BSC Purchasing with an EIS requisition for review and processing.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Ensures routing slip is reviewed and approved by the Chair/Director of Department and Contract Liaison. </a:t>
            </a:r>
          </a:p>
        </p:txBody>
      </p:sp>
    </p:spTree>
    <p:extLst>
      <p:ext uri="{BB962C8B-B14F-4D97-AF65-F5344CB8AC3E}">
        <p14:creationId xmlns:p14="http://schemas.microsoft.com/office/powerpoint/2010/main" val="1514385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Routing-BSC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4325" y="2720281"/>
            <a:ext cx="85439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</a:rPr>
              <a:t>Reviews </a:t>
            </a:r>
            <a:r>
              <a:rPr lang="en-US" sz="3200" dirty="0">
                <a:solidFill>
                  <a:srgbClr val="000000"/>
                </a:solidFill>
              </a:rPr>
              <a:t>and handles Purchasing requirements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Approves contract routing slip and emails routing slip and contract to “HSC Contract Administration” (</a:t>
            </a:r>
            <a:r>
              <a:rPr lang="en-US" sz="3200" dirty="0">
                <a:solidFill>
                  <a:srgbClr val="000000"/>
                </a:solidFill>
                <a:hlinkClick r:id="rId2"/>
              </a:rPr>
              <a:t>contractadmin@unthsc.edu</a:t>
            </a:r>
            <a:r>
              <a:rPr lang="en-US" sz="3200" dirty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325" y="165735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UNT System – Business Service Center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(BSC) Purchasing: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447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Routing- OCA	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7744" y="1773936"/>
            <a:ext cx="8723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Office of Contract Administration (OCA):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745" y="2297156"/>
            <a:ext cx="87233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</a:rPr>
              <a:t>Reviews routing slip, supporting documentation, and contract.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</a:rPr>
              <a:t>Contacts department or vendor if necessary.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</a:rPr>
              <a:t>Updates OCA Contract Database.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</a:rPr>
              <a:t>If purchase contract is exempt from legal review, Director signs contract and standard addendum.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</a:rPr>
              <a:t>If purchase contract is NOT exempt, sends contract to Office of General Counsel for legal review.  Once received from OGC, routes to the required signatories.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</a:rPr>
              <a:t>After approved by all signatories, sends contract and standard addendum to vendor for signature.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</a:rPr>
              <a:t>Once received from vendor, emails PDF copy of executed contract to BSC. </a:t>
            </a:r>
          </a:p>
        </p:txBody>
      </p:sp>
    </p:spTree>
    <p:extLst>
      <p:ext uri="{BB962C8B-B14F-4D97-AF65-F5344CB8AC3E}">
        <p14:creationId xmlns:p14="http://schemas.microsoft.com/office/powerpoint/2010/main" val="245652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Routing-BSC	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7744" y="1773936"/>
            <a:ext cx="8723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UNT System – Business Service Center </a:t>
            </a:r>
          </a:p>
          <a:p>
            <a:r>
              <a:rPr lang="en-US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(BSC) Purchasing: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7745" y="3383006"/>
            <a:ext cx="8723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Dispatches PO to Vendor and includes a copy of the executed contract. 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3357563" y="5815013"/>
            <a:ext cx="414337" cy="3714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6701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contract routing </a:t>
            </a:r>
            <a:r>
              <a:rPr lang="en-US" dirty="0"/>
              <a:t>a</a:t>
            </a:r>
            <a:r>
              <a:rPr lang="en-US" dirty="0" smtClean="0"/>
              <a:t>ccomplish?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100" dirty="0"/>
              <a:t>Facilitates communication between departments.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3100" dirty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100" dirty="0"/>
              <a:t>Confirms that all issues (i.e. terms, finances, objectives) are addressed.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3100" dirty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100" dirty="0"/>
              <a:t>Provides department with an opportunity to voice their concerns before the contract is executed.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Signature Authority</a:t>
            </a:r>
            <a:br>
              <a:rPr lang="en-US" dirty="0" smtClean="0"/>
            </a:br>
            <a:r>
              <a:rPr lang="en-US" dirty="0" smtClean="0"/>
              <a:t>for Purchasing Contracts</a:t>
            </a:r>
            <a:endParaRPr lang="en-US" dirty="0"/>
          </a:p>
        </p:txBody>
      </p:sp>
      <p:pic>
        <p:nvPicPr>
          <p:cNvPr id="4" name="Picture 2" descr="C:\Users\Patrice\Pictures\Microsoft Clip Organizer\004222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931" y="1728579"/>
            <a:ext cx="5956139" cy="44531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845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809750"/>
            <a:ext cx="8293100" cy="42862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Purchasing Contract Definition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Completing Contract Routing Slips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Purchasing Contract Routing Process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Delegated Signature Authority for Purchasing Contracts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Legal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Legal Review Exemptions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Compliance/Monitoring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8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Authority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3700" y="1809750"/>
            <a:ext cx="8293100" cy="4286250"/>
          </a:xfrm>
        </p:spPr>
        <p:txBody>
          <a:bodyPr/>
          <a:lstStyle/>
          <a:p>
            <a:r>
              <a:rPr lang="en-US" dirty="0"/>
              <a:t>UNT System Board of Regents </a:t>
            </a:r>
            <a:r>
              <a:rPr lang="en-US" dirty="0" smtClean="0"/>
              <a:t>(BOR) has </a:t>
            </a:r>
            <a:r>
              <a:rPr lang="en-US" dirty="0"/>
              <a:t>authority to contract on behalf of the </a:t>
            </a:r>
            <a:r>
              <a:rPr lang="en-US" dirty="0" smtClean="0"/>
              <a:t>System/Institutions </a:t>
            </a:r>
            <a:r>
              <a:rPr lang="en-US" dirty="0"/>
              <a:t>pursuant to Texas Education Code § 105.108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BOR delegates the authority to negotiate, execute, and approve contracts. </a:t>
            </a:r>
          </a:p>
        </p:txBody>
      </p:sp>
    </p:spTree>
    <p:extLst>
      <p:ext uri="{BB962C8B-B14F-4D97-AF65-F5344CB8AC3E}">
        <p14:creationId xmlns:p14="http://schemas.microsoft.com/office/powerpoint/2010/main" val="56219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Authority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355751"/>
              </p:ext>
            </p:extLst>
          </p:nvPr>
        </p:nvGraphicFramePr>
        <p:xfrm>
          <a:off x="457200" y="1600200"/>
          <a:ext cx="84963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378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Purchasing Contracts Delegated Signature Authority</a:t>
            </a:r>
            <a:endParaRPr lang="en-US" sz="40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7404" y="1693798"/>
            <a:ext cx="8328025" cy="441439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Senior Vice </a:t>
            </a:r>
            <a:r>
              <a:rPr lang="en-US" dirty="0">
                <a:latin typeface="Arial" pitchFamily="34" charset="0"/>
                <a:cs typeface="Arial" pitchFamily="34" charset="0"/>
              </a:rPr>
              <a:t>President for Finance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CFO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Vice President for Administration/Chief of Staff 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Director of Contract Administration  - Purchasing contracts exempt from legal review</a:t>
            </a:r>
          </a:p>
          <a:p>
            <a:pPr algn="ctr">
              <a:spcAft>
                <a:spcPts val="1200"/>
              </a:spcAft>
              <a:buFont typeface="Wingdings" pitchFamily="2" charset="2"/>
              <a:buNone/>
            </a:pPr>
            <a:endParaRPr lang="en-US" dirty="0" smtClean="0"/>
          </a:p>
          <a:p>
            <a:pPr algn="ctr">
              <a:spcAft>
                <a:spcPts val="1200"/>
              </a:spcAft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9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Delegated Authority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latin typeface="Arial" pitchFamily="34" charset="0"/>
                <a:cs typeface="Arial" pitchFamily="34" charset="0"/>
              </a:rPr>
              <a:t>Remember: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>
                <a:latin typeface="Arial" pitchFamily="34" charset="0"/>
                <a:cs typeface="Arial" pitchFamily="34" charset="0"/>
              </a:rPr>
              <a:t>Purchasing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contracts </a:t>
            </a:r>
            <a:r>
              <a:rPr lang="en-US" dirty="0">
                <a:latin typeface="Arial" pitchFamily="34" charset="0"/>
                <a:cs typeface="Arial" pitchFamily="34" charset="0"/>
              </a:rPr>
              <a:t>must be approved and executed by individuals with appropriate authority to bind the UNT Health Science Center, regardless of whether the contract requires legal review.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purchasing contracts </a:t>
            </a:r>
            <a:r>
              <a:rPr lang="en-US" dirty="0">
                <a:latin typeface="Arial" pitchFamily="34" charset="0"/>
                <a:cs typeface="Arial" pitchFamily="34" charset="0"/>
              </a:rPr>
              <a:t>entered into by the UNT Health Science Center must be in writing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6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Delegated Authority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US" sz="3600" b="1" u="sng" dirty="0">
                <a:latin typeface="Arial" pitchFamily="34" charset="0"/>
                <a:cs typeface="Arial" pitchFamily="34" charset="0"/>
              </a:rPr>
              <a:t>not sign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contract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unless you have signature authority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954" y="2956795"/>
            <a:ext cx="4314092" cy="323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94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Delegated Authority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3700" y="1695450"/>
            <a:ext cx="8293100" cy="44005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It is a violation of fiscal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policy.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>
                <a:latin typeface="Arial" pitchFamily="34" charset="0"/>
                <a:cs typeface="Arial" pitchFamily="34" charset="0"/>
              </a:rPr>
              <a:t>could be personally liable for the terms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contract.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/>
              <a:t> </a:t>
            </a:r>
            <a:r>
              <a:rPr lang="en-US" dirty="0"/>
              <a:t>contract that is not approved in accordance with this Regents Rule is </a:t>
            </a:r>
            <a:r>
              <a:rPr lang="en-US" dirty="0" smtClean="0"/>
              <a:t>void.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3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Legal Review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380" y="1874519"/>
            <a:ext cx="5349240" cy="409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3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704974"/>
            <a:ext cx="8293100" cy="455866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Legal review is </a:t>
            </a:r>
            <a:r>
              <a:rPr lang="en-US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required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if Purchasing contract is over $100,000 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Legal review is </a:t>
            </a:r>
            <a:r>
              <a:rPr lang="en-US" sz="28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required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if a contract involves clinical services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Legal review is </a:t>
            </a:r>
            <a:r>
              <a:rPr lang="en-US" sz="28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required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for a construction contract and 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Legal review is </a:t>
            </a:r>
            <a:r>
              <a:rPr lang="en-US" sz="28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required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if vendor requests  substantive changes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741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Legal Review Exemptions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712" y="1873249"/>
            <a:ext cx="4346576" cy="396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69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Exempt Contracts FY 12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Purchasing </a:t>
            </a:r>
            <a:r>
              <a:rPr lang="en-US" dirty="0">
                <a:latin typeface="Arial" pitchFamily="34" charset="0"/>
                <a:cs typeface="Arial" pitchFamily="34" charset="0"/>
              </a:rPr>
              <a:t>contracts with a value at or below $100,000,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(except if contract is directly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related to clinical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services).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State of Texas TXMAS and DIR contracts, provided no additional terms and conditions are included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Credit applications otherwise approved by institution purchasing departments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6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Purchasing </a:t>
            </a:r>
            <a:r>
              <a:rPr lang="en-US" dirty="0" smtClean="0"/>
              <a:t>Contract </a:t>
            </a:r>
            <a:r>
              <a:rPr lang="en-US" dirty="0"/>
              <a:t>Definition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58" y="2047876"/>
            <a:ext cx="5584685" cy="3705224"/>
          </a:xfrm>
        </p:spPr>
      </p:pic>
    </p:spTree>
    <p:extLst>
      <p:ext uri="{BB962C8B-B14F-4D97-AF65-F5344CB8AC3E}">
        <p14:creationId xmlns:p14="http://schemas.microsoft.com/office/powerpoint/2010/main" val="50431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Exempt Contracts FY 12 </a:t>
            </a:r>
            <a:r>
              <a:rPr lang="en-US" sz="2400" dirty="0" smtClean="0"/>
              <a:t>cont.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" y="1500188"/>
            <a:ext cx="82931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Amendments</a:t>
            </a:r>
            <a:r>
              <a:rPr lang="en-US" dirty="0">
                <a:latin typeface="Arial" pitchFamily="34" charset="0"/>
                <a:cs typeface="Arial" pitchFamily="34" charset="0"/>
              </a:rPr>
              <a:t>, modifications, renewals, and/or extensions to an existing contract for the purchase or license of library materials when the revision is limited to:</a:t>
            </a:r>
          </a:p>
          <a:p>
            <a:pPr marL="912812" lvl="1" indent="-457200"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extension of the term; and/or</a:t>
            </a:r>
          </a:p>
          <a:p>
            <a:pPr marL="912812" lvl="1" indent="-457200"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change in the cost of the contract; and/or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912812" lvl="1" indent="-457200">
              <a:buFont typeface="+mj-lt"/>
              <a:buAutoNum type="arabi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addition or subtraction of titles or other service.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tion Button: Information 3">
            <a:hlinkClick r:id="rId2" highlightClick="1"/>
          </p:cNvPr>
          <p:cNvSpPr/>
          <p:nvPr/>
        </p:nvSpPr>
        <p:spPr bwMode="auto">
          <a:xfrm>
            <a:off x="7172325" y="5905500"/>
            <a:ext cx="819150" cy="523875"/>
          </a:xfrm>
          <a:prstGeom prst="actionButtonInformation">
            <a:avLst/>
          </a:prstGeom>
          <a:solidFill>
            <a:srgbClr val="0072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3351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Compliance/Monitoring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42" y="1859279"/>
            <a:ext cx="4806316" cy="449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175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Compliance/Monitoring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Know your contract.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Keep a spread sheet or electronic calendar with expiration dates of Purchasing contracts.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Ensure the vendor and UNTHSC (department) are in compliance                      with the contract.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4" y="4346575"/>
            <a:ext cx="1457326" cy="145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415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08966"/>
            <a:ext cx="3810000" cy="2857500"/>
          </a:xfrm>
          <a:solidFill>
            <a:srgbClr val="DDDDDD"/>
          </a:solidFill>
        </p:spPr>
      </p:pic>
      <p:sp>
        <p:nvSpPr>
          <p:cNvPr id="5" name="TextBox 4"/>
          <p:cNvSpPr txBox="1"/>
          <p:nvPr/>
        </p:nvSpPr>
        <p:spPr>
          <a:xfrm>
            <a:off x="685800" y="4890291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6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56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Contact: Office of General Counsel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r>
              <a:rPr lang="en-US" b="1" dirty="0" smtClean="0"/>
              <a:t>Dallas </a:t>
            </a:r>
            <a:r>
              <a:rPr lang="en-US" b="1" dirty="0"/>
              <a:t>Office</a:t>
            </a:r>
            <a:endParaRPr lang="en-US" dirty="0"/>
          </a:p>
          <a:p>
            <a:r>
              <a:rPr lang="en-US" sz="2400" dirty="0"/>
              <a:t>1901 Main </a:t>
            </a:r>
            <a:r>
              <a:rPr lang="en-US" sz="2400" dirty="0" smtClean="0"/>
              <a:t>Street, Suite 216, Dallas</a:t>
            </a:r>
            <a:r>
              <a:rPr lang="en-US" sz="2400" dirty="0"/>
              <a:t>, TX  75201</a:t>
            </a:r>
            <a:br>
              <a:rPr lang="en-US" sz="2400" dirty="0"/>
            </a:br>
            <a:r>
              <a:rPr lang="en-US" sz="2400" dirty="0"/>
              <a:t>Phone: (214) </a:t>
            </a:r>
            <a:r>
              <a:rPr lang="en-US" sz="2400" dirty="0" smtClean="0"/>
              <a:t>752-5970</a:t>
            </a:r>
          </a:p>
          <a:p>
            <a:endParaRPr lang="en-US" sz="2400" dirty="0"/>
          </a:p>
          <a:p>
            <a:r>
              <a:rPr lang="en-US" b="1" dirty="0"/>
              <a:t>Denton Office</a:t>
            </a:r>
            <a:endParaRPr lang="en-US" dirty="0"/>
          </a:p>
          <a:p>
            <a:r>
              <a:rPr lang="en-US" sz="2400" dirty="0"/>
              <a:t>1155 Union Circle, #</a:t>
            </a:r>
            <a:r>
              <a:rPr lang="en-US" sz="2400" dirty="0" smtClean="0"/>
              <a:t>310907, Denton</a:t>
            </a:r>
            <a:r>
              <a:rPr lang="en-US" sz="2400" dirty="0"/>
              <a:t>, TX  76203-5017</a:t>
            </a:r>
            <a:br>
              <a:rPr lang="en-US" sz="2400" dirty="0"/>
            </a:br>
            <a:r>
              <a:rPr lang="en-US" sz="2400" dirty="0" smtClean="0"/>
              <a:t>Phone</a:t>
            </a:r>
            <a:r>
              <a:rPr lang="en-US" sz="2400" dirty="0"/>
              <a:t>: (940) 565-2717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dirty="0" smtClean="0"/>
              <a:t>Website: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://untsystem.unt.edu/generalcounsel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1676400" y="152400"/>
            <a:ext cx="6705600" cy="495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702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Contact: BSC Purchasing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4000" dirty="0"/>
              <a:t>Business Service Center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1112 </a:t>
            </a:r>
            <a:r>
              <a:rPr lang="en-US" dirty="0"/>
              <a:t>Dallas </a:t>
            </a:r>
            <a:r>
              <a:rPr lang="en-US" dirty="0" smtClean="0"/>
              <a:t>Drive, Suite 400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Denton, TX </a:t>
            </a:r>
            <a:r>
              <a:rPr lang="en-US" dirty="0" smtClean="0"/>
              <a:t>76205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Phone: (940) 369- 5500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Toll-Free</a:t>
            </a:r>
            <a:r>
              <a:rPr lang="en-US" dirty="0"/>
              <a:t>: </a:t>
            </a:r>
            <a:r>
              <a:rPr lang="en-US" dirty="0" smtClean="0"/>
              <a:t>(855) 868-4357</a:t>
            </a:r>
          </a:p>
          <a:p>
            <a:pPr marL="0" lvl="0" indent="0">
              <a:buNone/>
            </a:pPr>
            <a:r>
              <a:rPr lang="en-US" dirty="0" smtClean="0"/>
              <a:t>   Email</a:t>
            </a:r>
            <a:r>
              <a:rPr lang="en-US" dirty="0"/>
              <a:t>:  </a:t>
            </a:r>
            <a:r>
              <a:rPr lang="en-US" dirty="0">
                <a:hlinkClick r:id="rId3"/>
              </a:rPr>
              <a:t>purchasing@untsystem.edu</a:t>
            </a:r>
            <a:r>
              <a:rPr lang="en-US" dirty="0"/>
              <a:t>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Website: </a:t>
            </a:r>
            <a:r>
              <a:rPr lang="en-US" dirty="0" smtClean="0">
                <a:hlinkClick r:id="rId4"/>
              </a:rPr>
              <a:t>www.bsc.untsystem.edu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1676400" y="152400"/>
            <a:ext cx="6705600" cy="495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475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Contact: Office of Contract Administration</a:t>
            </a: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3500 Camp Bowie Boulevard, EAD 830 </a:t>
            </a:r>
          </a:p>
          <a:p>
            <a:r>
              <a:rPr lang="en-US" dirty="0" smtClean="0"/>
              <a:t>Fort Worth, TX 76107</a:t>
            </a:r>
          </a:p>
          <a:p>
            <a:pPr marL="0" indent="0">
              <a:buNone/>
            </a:pPr>
            <a:r>
              <a:rPr lang="en-US" dirty="0" smtClean="0"/>
              <a:t>   Phone: (817) 735-2945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Email: </a:t>
            </a:r>
            <a:r>
              <a:rPr lang="en-US" dirty="0">
                <a:hlinkClick r:id="rId3"/>
              </a:rPr>
              <a:t>contractadmin@unthsc.edu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Website:   	</a:t>
            </a: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://web.unthsc.edu/hscsites/OfficeofContractAdministration</a:t>
            </a:r>
            <a:r>
              <a:rPr lang="en-US" sz="2000" dirty="0" smtClean="0">
                <a:hlinkClick r:id="rId4"/>
              </a:rPr>
              <a:t>/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076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304800" y="3044280"/>
            <a:ext cx="9906000" cy="769441"/>
          </a:xfrm>
          <a:prstGeom prst="rect">
            <a:avLst/>
          </a:prstGeom>
          <a:solidFill>
            <a:srgbClr val="00853E">
              <a:alpha val="85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white"/>
                </a:solidFill>
                <a:latin typeface="Arial Black" pitchFamily="34" charset="0"/>
              </a:rPr>
              <a:t>••••••••••••••••••••••••••••••••••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3365" y="2998113"/>
            <a:ext cx="6917278" cy="7848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500" b="1" dirty="0" smtClean="0">
                <a:ln/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time.</a:t>
            </a:r>
            <a:endParaRPr lang="en-US" sz="4500" b="1" dirty="0">
              <a:ln/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35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3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   </a:t>
            </a:r>
          </a:p>
        </p:txBody>
      </p:sp>
      <p:pic>
        <p:nvPicPr>
          <p:cNvPr id="4" name="Picture 2" descr="C:\Users\cbluemel\Desktop\_Graphics\_UNTHSC\Rebrand\PPT\UNTHSC_Logo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118566" y="5372152"/>
            <a:ext cx="6641128" cy="99063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21372" y="3352280"/>
            <a:ext cx="7435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We are here to help </a:t>
            </a:r>
            <a:r>
              <a:rPr lang="en-US" sz="4800" dirty="0" smtClean="0">
                <a:solidFill>
                  <a:srgbClr val="007233"/>
                </a:solidFill>
                <a:latin typeface="Arial" pitchFamily="34" charset="0"/>
                <a:cs typeface="Arial" pitchFamily="34" charset="0"/>
              </a:rPr>
              <a:t>YOU!</a:t>
            </a:r>
            <a:endParaRPr lang="en-US" sz="4800" dirty="0">
              <a:solidFill>
                <a:srgbClr val="0072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580" y="1271587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23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Purchasing Contracts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724025"/>
            <a:ext cx="8293100" cy="4533899"/>
          </a:xfrm>
        </p:spPr>
        <p:txBody>
          <a:bodyPr/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By definition, a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Purchasing contract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is an agreement between two parties usually to exchange goods or services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A legally enforceable contract consists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of: 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Offer</a:t>
            </a:r>
          </a:p>
          <a:p>
            <a:pPr lvl="2"/>
            <a:r>
              <a:rPr lang="en-US" sz="2800" dirty="0">
                <a:latin typeface="Arial" pitchFamily="34" charset="0"/>
                <a:cs typeface="Arial" pitchFamily="34" charset="0"/>
              </a:rPr>
              <a:t>Acceptance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Consideration</a:t>
            </a:r>
            <a:endParaRPr lang="en-US" sz="3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69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Types of Purchasing Contracts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762124"/>
            <a:ext cx="8293100" cy="433387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Equipment Purchase Agreement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Professional Service Agreement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Vendor Service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License Agreement / Software Purchase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Maintenance Agreement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Lease of Space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042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Elements of a Purchasing Contract 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legal names of the parties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term of the contract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purpose of the contract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What is expected of each party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compensation to be paid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Payment schedule and requirements for payment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Signature lines for authorized signatories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210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Routing </a:t>
            </a:r>
            <a:r>
              <a:rPr lang="en-US" dirty="0" smtClean="0"/>
              <a:t>Slips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604" y="1947717"/>
            <a:ext cx="5548793" cy="41055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676400"/>
            <a:ext cx="8293100" cy="4419600"/>
          </a:xfrm>
        </p:spPr>
        <p:txBody>
          <a:bodyPr/>
          <a:lstStyle/>
          <a:p>
            <a:r>
              <a:rPr lang="en-US" dirty="0"/>
              <a:t>The Routing Slip is an internal document that provides concise information about the contract or agreement.</a:t>
            </a:r>
          </a:p>
          <a:p>
            <a:endParaRPr lang="en-US" dirty="0" smtClean="0"/>
          </a:p>
          <a:p>
            <a:r>
              <a:rPr lang="en-US" dirty="0" smtClean="0"/>
              <a:t>It is a necessary document to show that appropriate signatories and delegated signature authority officials have reviewed and approved the contract or agreement.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0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Contract Routing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PURCHASING CONTRACT ROUTING SLIP</a:t>
            </a:r>
          </a:p>
          <a:p>
            <a:pPr marL="342900" indent="-342900">
              <a:buAutoNum type="alphaU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Office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of Contract Admin. Log No:   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Purchasing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Log Number:     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UcPeriod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Initiating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Department:      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C.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Department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Contact:            Phone:      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lphaUcPeriod" startAt="4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Contract with: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600" dirty="0" smtClean="0">
                <a:solidFill>
                  <a:srgbClr val="0070C0"/>
                </a:solidFill>
              </a:rPr>
              <a:t>Vendor </a:t>
            </a:r>
            <a:r>
              <a:rPr lang="en-US" sz="1600" dirty="0">
                <a:solidFill>
                  <a:srgbClr val="0070C0"/>
                </a:solidFill>
              </a:rPr>
              <a:t>Contact: </a:t>
            </a:r>
            <a:r>
              <a:rPr lang="en-US" sz="1600" dirty="0" smtClean="0">
                <a:solidFill>
                  <a:srgbClr val="0070C0"/>
                </a:solidFill>
              </a:rPr>
              <a:t>            Vendor </a:t>
            </a:r>
            <a:r>
              <a:rPr lang="en-US" sz="1600" dirty="0">
                <a:solidFill>
                  <a:srgbClr val="0070C0"/>
                </a:solidFill>
              </a:rPr>
              <a:t>email: </a:t>
            </a:r>
            <a:r>
              <a:rPr lang="en-US" sz="1600" dirty="0" smtClean="0">
                <a:solidFill>
                  <a:srgbClr val="0070C0"/>
                </a:solidFill>
              </a:rPr>
              <a:t>            Vendor </a:t>
            </a:r>
            <a:r>
              <a:rPr lang="en-US" sz="1600" dirty="0">
                <a:solidFill>
                  <a:srgbClr val="0070C0"/>
                </a:solidFill>
              </a:rPr>
              <a:t>Phone: </a:t>
            </a:r>
          </a:p>
          <a:p>
            <a:pPr marL="342900" indent="-342900">
              <a:buAutoNum type="alphaUcPeriod" startAt="4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E.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CONTRACT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PERIOD: Start Date:      	        End Date:      	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 Estimated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Expenditure:      	 (required)      Requisition #: 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	 (required)       DeptID:      </a:t>
            </a:r>
          </a:p>
          <a:p>
            <a:pPr marL="0" indent="0" algn="ctr">
              <a:buNone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**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Expenditure contract over $100,000 REQUIRE a HUB Subcontracting Plan **</a:t>
            </a:r>
          </a:p>
          <a:p>
            <a:pPr marL="342900" indent="-342900">
              <a:buAutoNum type="alphaUcPeriod" startAt="7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BRIEF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DESCRIPTION OF CONTRACT:      	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#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of copies routing:      	Previous Contract #: (if applicable):   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 		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H.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BOARD APPROVAL REQUIRED: 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Wingdings"/>
              </a:rPr>
              <a:t>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YES  </a:t>
            </a:r>
            <a:r>
              <a:rPr lang="en-US" sz="1400" dirty="0">
                <a:latin typeface="Arial" pitchFamily="34" charset="0"/>
                <a:cs typeface="Arial" pitchFamily="34" charset="0"/>
                <a:sym typeface="Wingdings"/>
              </a:rPr>
              <a:t>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NO     Foreign Contract?:  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Wingdings"/>
              </a:rPr>
              <a:t>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Yes        </a:t>
            </a:r>
            <a:r>
              <a:rPr lang="en-US" sz="1400" dirty="0">
                <a:latin typeface="Arial" pitchFamily="34" charset="0"/>
                <a:cs typeface="Arial" pitchFamily="34" charset="0"/>
                <a:sym typeface="Wingdings"/>
              </a:rPr>
              <a:t>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No</a:t>
            </a:r>
          </a:p>
          <a:p>
            <a:pPr mar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tion Button: Information 3">
            <a:hlinkClick r:id="rId2" highlightClick="1"/>
          </p:cNvPr>
          <p:cNvSpPr/>
          <p:nvPr/>
        </p:nvSpPr>
        <p:spPr bwMode="auto">
          <a:xfrm>
            <a:off x="7810500" y="6016624"/>
            <a:ext cx="771525" cy="581025"/>
          </a:xfrm>
          <a:prstGeom prst="actionButtonInformation">
            <a:avLst/>
          </a:prstGeom>
          <a:solidFill>
            <a:srgbClr val="0072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937707"/>
      </p:ext>
    </p:extLst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Custom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006600"/>
      </a:hlink>
      <a:folHlink>
        <a:srgbClr val="FF99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5588</TotalTime>
  <Words>3069</Words>
  <Application>Microsoft Macintosh PowerPoint</Application>
  <PresentationFormat>On-screen Show (4:3)</PresentationFormat>
  <Paragraphs>301</Paragraphs>
  <Slides>38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Slit</vt:lpstr>
      <vt:lpstr>Purchasing Contract Training</vt:lpstr>
      <vt:lpstr>Agenda</vt:lpstr>
      <vt:lpstr>Purchasing Contract Definition</vt:lpstr>
      <vt:lpstr>Purchasing Contracts</vt:lpstr>
      <vt:lpstr>Types of Purchasing Contracts</vt:lpstr>
      <vt:lpstr>Elements of a Purchasing Contract </vt:lpstr>
      <vt:lpstr>Routing Slips</vt:lpstr>
      <vt:lpstr>Routing Slip</vt:lpstr>
      <vt:lpstr>Purchasing Contract Routing Slip</vt:lpstr>
      <vt:lpstr>Routing Slip - Example Completed</vt:lpstr>
      <vt:lpstr>Who signs the Purchasing Routing Slip?</vt:lpstr>
      <vt:lpstr>Purchasing Contract Routing Process</vt:lpstr>
      <vt:lpstr>You have a Purchasing Contract –  what do you do?</vt:lpstr>
      <vt:lpstr>Routing- Department</vt:lpstr>
      <vt:lpstr>Routing-BSC </vt:lpstr>
      <vt:lpstr>Routing- OCA  </vt:lpstr>
      <vt:lpstr>Routing-BSC  </vt:lpstr>
      <vt:lpstr>What does contract routing accomplish?</vt:lpstr>
      <vt:lpstr>Delegated Signature Authority for Purchasing Contracts</vt:lpstr>
      <vt:lpstr>Delegated Authority</vt:lpstr>
      <vt:lpstr>Delegated Authority</vt:lpstr>
      <vt:lpstr>Purchasing Contracts Delegated Signature Authority</vt:lpstr>
      <vt:lpstr>Delegated Authority</vt:lpstr>
      <vt:lpstr>Delegated Authority</vt:lpstr>
      <vt:lpstr>Delegated Authority</vt:lpstr>
      <vt:lpstr>Legal Review</vt:lpstr>
      <vt:lpstr>Legal Review</vt:lpstr>
      <vt:lpstr>Legal Review Exemptions</vt:lpstr>
      <vt:lpstr>Exempt Contracts FY 12</vt:lpstr>
      <vt:lpstr>Exempt Contracts FY 12 cont. </vt:lpstr>
      <vt:lpstr>Compliance/Monitoring</vt:lpstr>
      <vt:lpstr>Compliance/Monitoring</vt:lpstr>
      <vt:lpstr>PowerPoint Presentation</vt:lpstr>
      <vt:lpstr>Contact: Office of General Counsel</vt:lpstr>
      <vt:lpstr>Contact: BSC Purchasing</vt:lpstr>
      <vt:lpstr>Contact: Office of Contract Administration</vt:lpstr>
      <vt:lpstr>PowerPoint Presentation</vt:lpstr>
      <vt:lpstr>PowerPoint Presentation</vt:lpstr>
    </vt:vector>
  </TitlesOfParts>
  <Company>UNT Health Science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cbluemel</dc:creator>
  <cp:lastModifiedBy>Tim Records</cp:lastModifiedBy>
  <cp:revision>534</cp:revision>
  <cp:lastPrinted>2012-03-07T19:58:52Z</cp:lastPrinted>
  <dcterms:created xsi:type="dcterms:W3CDTF">2007-02-05T23:20:45Z</dcterms:created>
  <dcterms:modified xsi:type="dcterms:W3CDTF">2014-01-15T17:12:13Z</dcterms:modified>
</cp:coreProperties>
</file>