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4004" r:id="rId2"/>
  </p:sldMasterIdLst>
  <p:notesMasterIdLst>
    <p:notesMasterId r:id="rId20"/>
  </p:notesMasterIdLst>
  <p:handoutMasterIdLst>
    <p:handoutMasterId r:id="rId21"/>
  </p:handoutMasterIdLst>
  <p:sldIdLst>
    <p:sldId id="413" r:id="rId3"/>
    <p:sldId id="434" r:id="rId4"/>
    <p:sldId id="435" r:id="rId5"/>
    <p:sldId id="436" r:id="rId6"/>
    <p:sldId id="439" r:id="rId7"/>
    <p:sldId id="440" r:id="rId8"/>
    <p:sldId id="441" r:id="rId9"/>
    <p:sldId id="461" r:id="rId10"/>
    <p:sldId id="438" r:id="rId11"/>
    <p:sldId id="444" r:id="rId12"/>
    <p:sldId id="451" r:id="rId13"/>
    <p:sldId id="447" r:id="rId14"/>
    <p:sldId id="448" r:id="rId15"/>
    <p:sldId id="449" r:id="rId16"/>
    <p:sldId id="454" r:id="rId17"/>
    <p:sldId id="433" r:id="rId18"/>
    <p:sldId id="456" r:id="rId19"/>
  </p:sldIdLst>
  <p:sldSz cx="9144000" cy="6858000" type="screen4x3"/>
  <p:notesSz cx="6950075" cy="9236075"/>
  <p:defaultTextStyle>
    <a:defPPr>
      <a:defRPr lang="en-US"/>
    </a:defPPr>
    <a:lvl1pPr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Tahoma" panose="020B0604030504040204" pitchFamily="34" charset="0"/>
        <a:ea typeface="+mn-ea"/>
        <a:cs typeface="+mn-cs"/>
      </a:defRPr>
    </a:lvl5pPr>
    <a:lvl6pPr marL="2286000" algn="l" defTabSz="914400" rtl="0" eaLnBrk="1" latinLnBrk="0" hangingPunct="1">
      <a:defRPr sz="2800" kern="1200">
        <a:solidFill>
          <a:schemeClr val="tx1"/>
        </a:solidFill>
        <a:latin typeface="Tahoma" panose="020B0604030504040204" pitchFamily="34" charset="0"/>
        <a:ea typeface="+mn-ea"/>
        <a:cs typeface="+mn-cs"/>
      </a:defRPr>
    </a:lvl6pPr>
    <a:lvl7pPr marL="2743200" algn="l" defTabSz="914400" rtl="0" eaLnBrk="1" latinLnBrk="0" hangingPunct="1">
      <a:defRPr sz="2800" kern="1200">
        <a:solidFill>
          <a:schemeClr val="tx1"/>
        </a:solidFill>
        <a:latin typeface="Tahoma" panose="020B0604030504040204" pitchFamily="34" charset="0"/>
        <a:ea typeface="+mn-ea"/>
        <a:cs typeface="+mn-cs"/>
      </a:defRPr>
    </a:lvl7pPr>
    <a:lvl8pPr marL="3200400" algn="l" defTabSz="914400" rtl="0" eaLnBrk="1" latinLnBrk="0" hangingPunct="1">
      <a:defRPr sz="2800" kern="1200">
        <a:solidFill>
          <a:schemeClr val="tx1"/>
        </a:solidFill>
        <a:latin typeface="Tahoma" panose="020B0604030504040204" pitchFamily="34" charset="0"/>
        <a:ea typeface="+mn-ea"/>
        <a:cs typeface="+mn-cs"/>
      </a:defRPr>
    </a:lvl8pPr>
    <a:lvl9pPr marL="3657600" algn="l" defTabSz="914400" rtl="0" eaLnBrk="1" latinLnBrk="0" hangingPunct="1">
      <a:defRPr sz="28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53E"/>
    <a:srgbClr val="33CAFF"/>
    <a:srgbClr val="007233"/>
    <a:srgbClr val="FFFF00"/>
    <a:srgbClr val="FF66FF"/>
    <a:srgbClr val="FF99CC"/>
    <a:srgbClr val="FCE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6" autoAdjust="0"/>
    <p:restoredTop sz="94887" autoAdjust="0"/>
  </p:normalViewPr>
  <p:slideViewPr>
    <p:cSldViewPr snapToGrid="0">
      <p:cViewPr varScale="1">
        <p:scale>
          <a:sx n="73" d="100"/>
          <a:sy n="73" d="100"/>
        </p:scale>
        <p:origin x="1536" y="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86019" name="Rectangle 3"/>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86020" name="Rectangle 4"/>
          <p:cNvSpPr>
            <a:spLocks noGrp="1" noChangeArrowheads="1"/>
          </p:cNvSpPr>
          <p:nvPr>
            <p:ph type="ftr" sz="quarter" idx="2"/>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86021" name="Rectangle 5"/>
          <p:cNvSpPr>
            <a:spLocks noGrp="1" noChangeArrowheads="1"/>
          </p:cNvSpPr>
          <p:nvPr>
            <p:ph type="sldNum" sz="quarter" idx="3"/>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B7ADA38-A150-4E0C-8D31-04994E20EAE7}" type="slidenum">
              <a:rPr lang="en-US"/>
              <a:pPr>
                <a:defRPr/>
              </a:pPr>
              <a:t>‹#›</a:t>
            </a:fld>
            <a:endParaRPr lang="en-US" dirty="0"/>
          </a:p>
        </p:txBody>
      </p:sp>
    </p:spTree>
    <p:extLst>
      <p:ext uri="{BB962C8B-B14F-4D97-AF65-F5344CB8AC3E}">
        <p14:creationId xmlns:p14="http://schemas.microsoft.com/office/powerpoint/2010/main" val="3964985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9155"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9159"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67EB576-24F4-4DA1-9D95-F295882ACE1F}" type="slidenum">
              <a:rPr lang="en-US"/>
              <a:pPr>
                <a:defRPr/>
              </a:pPr>
              <a:t>‹#›</a:t>
            </a:fld>
            <a:endParaRPr lang="en-US" dirty="0"/>
          </a:p>
        </p:txBody>
      </p:sp>
    </p:spTree>
    <p:extLst>
      <p:ext uri="{BB962C8B-B14F-4D97-AF65-F5344CB8AC3E}">
        <p14:creationId xmlns:p14="http://schemas.microsoft.com/office/powerpoint/2010/main" val="3141783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7E98E7-4FBF-47BE-B473-18D9AC7D64BB}" type="slidenum">
              <a:rPr lang="en-US" altLang="en-US" smtClean="0"/>
              <a:pPr>
                <a:spcBef>
                  <a:spcPct val="0"/>
                </a:spcBef>
              </a:pPr>
              <a:t>1</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latin typeface="Arial" panose="020B0604020202020204" pitchFamily="34" charset="0"/>
            </a:endParaRPr>
          </a:p>
        </p:txBody>
      </p:sp>
    </p:spTree>
    <p:extLst>
      <p:ext uri="{BB962C8B-B14F-4D97-AF65-F5344CB8AC3E}">
        <p14:creationId xmlns:p14="http://schemas.microsoft.com/office/powerpoint/2010/main" val="263569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3</a:t>
            </a:r>
            <a:r>
              <a:rPr lang="en-US" baseline="30000" dirty="0" smtClean="0"/>
              <a:t>rd</a:t>
            </a:r>
            <a:r>
              <a:rPr lang="en-US" baseline="0" dirty="0" smtClean="0"/>
              <a:t> bullet ** </a:t>
            </a:r>
            <a:r>
              <a:rPr lang="en-US" dirty="0" smtClean="0"/>
              <a:t>There are two options for you to receive your</a:t>
            </a:r>
            <a:r>
              <a:rPr lang="en-US" baseline="0" dirty="0" smtClean="0"/>
              <a:t> refund, rather … </a:t>
            </a:r>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10</a:t>
            </a:fld>
            <a:endParaRPr lang="en-US" dirty="0"/>
          </a:p>
        </p:txBody>
      </p:sp>
    </p:spTree>
    <p:extLst>
      <p:ext uri="{BB962C8B-B14F-4D97-AF65-F5344CB8AC3E}">
        <p14:creationId xmlns:p14="http://schemas.microsoft.com/office/powerpoint/2010/main" val="358710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11</a:t>
            </a:fld>
            <a:endParaRPr lang="en-US" dirty="0"/>
          </a:p>
        </p:txBody>
      </p:sp>
    </p:spTree>
    <p:extLst>
      <p:ext uri="{BB962C8B-B14F-4D97-AF65-F5344CB8AC3E}">
        <p14:creationId xmlns:p14="http://schemas.microsoft.com/office/powerpoint/2010/main" val="224983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12</a:t>
            </a:fld>
            <a:endParaRPr lang="en-US" dirty="0"/>
          </a:p>
        </p:txBody>
      </p:sp>
    </p:spTree>
    <p:extLst>
      <p:ext uri="{BB962C8B-B14F-4D97-AF65-F5344CB8AC3E}">
        <p14:creationId xmlns:p14="http://schemas.microsoft.com/office/powerpoint/2010/main" val="78358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13</a:t>
            </a:fld>
            <a:endParaRPr lang="en-US" dirty="0"/>
          </a:p>
        </p:txBody>
      </p:sp>
    </p:spTree>
    <p:extLst>
      <p:ext uri="{BB962C8B-B14F-4D97-AF65-F5344CB8AC3E}">
        <p14:creationId xmlns:p14="http://schemas.microsoft.com/office/powerpoint/2010/main" val="322737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Also, please keep in mind that if you are not currently enrolled in any classes you will not be able to make any changes to your direct deposit information, until you are enrolled.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5D8908-1B01-4AFA-88FF-3B03DE12507B}" type="slidenum">
              <a:rPr lang="en-US" altLang="en-US" smtClean="0">
                <a:solidFill>
                  <a:srgbClr val="000000"/>
                </a:solidFill>
              </a:rPr>
              <a:pPr>
                <a:spcBef>
                  <a:spcPct val="0"/>
                </a:spcBef>
              </a:pPr>
              <a:t>14</a:t>
            </a:fld>
            <a:endParaRPr lang="en-US" altLang="en-US" dirty="0" smtClean="0">
              <a:solidFill>
                <a:srgbClr val="000000"/>
              </a:solidFill>
            </a:endParaRPr>
          </a:p>
        </p:txBody>
      </p:sp>
    </p:spTree>
    <p:extLst>
      <p:ext uri="{BB962C8B-B14F-4D97-AF65-F5344CB8AC3E}">
        <p14:creationId xmlns:p14="http://schemas.microsoft.com/office/powerpoint/2010/main" val="356286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15</a:t>
            </a:fld>
            <a:endParaRPr lang="en-US" dirty="0"/>
          </a:p>
        </p:txBody>
      </p:sp>
    </p:spTree>
    <p:extLst>
      <p:ext uri="{BB962C8B-B14F-4D97-AF65-F5344CB8AC3E}">
        <p14:creationId xmlns:p14="http://schemas.microsoft.com/office/powerpoint/2010/main" val="227603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srgbClr val="000000"/>
                </a:solidFill>
              </a:rPr>
              <a:t>This is an overview of the Student Accounting Department, but if for any reason you need to speak to someone in person … our office hours are from ** Slide**</a:t>
            </a:r>
          </a:p>
          <a:p>
            <a:pPr defTabSz="924916">
              <a:defRPr/>
            </a:pPr>
            <a:r>
              <a:rPr lang="en-US" dirty="0">
                <a:solidFill>
                  <a:srgbClr val="000000"/>
                </a:solidFill>
              </a:rPr>
              <a:t>**Next Slide***</a:t>
            </a:r>
          </a:p>
          <a:p>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16</a:t>
            </a:fld>
            <a:endParaRPr lang="en-US" dirty="0"/>
          </a:p>
        </p:txBody>
      </p:sp>
    </p:spTree>
    <p:extLst>
      <p:ext uri="{BB962C8B-B14F-4D97-AF65-F5344CB8AC3E}">
        <p14:creationId xmlns:p14="http://schemas.microsoft.com/office/powerpoint/2010/main" val="315343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times will become busy</a:t>
            </a:r>
            <a:r>
              <a:rPr lang="en-US" baseline="0" dirty="0" smtClean="0"/>
              <a:t> for you during your years of study, we would like to reiterate how important it is to ensure that your … *** Slide ***</a:t>
            </a:r>
          </a:p>
          <a:p>
            <a:endParaRPr lang="en-US" baseline="0" dirty="0" smtClean="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17</a:t>
            </a:fld>
            <a:endParaRPr lang="en-US" dirty="0"/>
          </a:p>
        </p:txBody>
      </p:sp>
    </p:spTree>
    <p:extLst>
      <p:ext uri="{BB962C8B-B14F-4D97-AF65-F5344CB8AC3E}">
        <p14:creationId xmlns:p14="http://schemas.microsoft.com/office/powerpoint/2010/main" val="33053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positioned within the student service center in Suite 150 </a:t>
            </a:r>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2</a:t>
            </a:fld>
            <a:endParaRPr lang="en-US" dirty="0"/>
          </a:p>
        </p:txBody>
      </p:sp>
    </p:spTree>
    <p:extLst>
      <p:ext uri="{BB962C8B-B14F-4D97-AF65-F5344CB8AC3E}">
        <p14:creationId xmlns:p14="http://schemas.microsoft.com/office/powerpoint/2010/main" val="174339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After first bullet section ** So, please ensure that you keep a watch out for your HSC email account, as this is where communication will be carried out.  </a:t>
            </a:r>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3</a:t>
            </a:fld>
            <a:endParaRPr lang="en-US"/>
          </a:p>
        </p:txBody>
      </p:sp>
    </p:spTree>
    <p:extLst>
      <p:ext uri="{BB962C8B-B14F-4D97-AF65-F5344CB8AC3E}">
        <p14:creationId xmlns:p14="http://schemas.microsoft.com/office/powerpoint/2010/main" val="171776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Larrie</a:t>
            </a:r>
            <a:endParaRPr lang="en-US" dirty="0" smtClean="0"/>
          </a:p>
          <a:p>
            <a:r>
              <a:rPr lang="en-US" dirty="0" smtClean="0"/>
              <a:t>Mary</a:t>
            </a:r>
          </a:p>
          <a:p>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4</a:t>
            </a:fld>
            <a:endParaRPr lang="en-US"/>
          </a:p>
        </p:txBody>
      </p:sp>
    </p:spTree>
    <p:extLst>
      <p:ext uri="{BB962C8B-B14F-4D97-AF65-F5344CB8AC3E}">
        <p14:creationId xmlns:p14="http://schemas.microsoft.com/office/powerpoint/2010/main" val="71694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Once you have used your login credentials the next</a:t>
            </a:r>
            <a:r>
              <a:rPr lang="en-US" altLang="en-US" baseline="0" dirty="0" smtClean="0">
                <a:latin typeface="Arial" panose="020B0604020202020204" pitchFamily="34" charset="0"/>
              </a:rPr>
              <a:t> screen will show the following information, information can be viewed under each icon; however, you would want to click on the student center icon to view your detailed account information.</a:t>
            </a:r>
            <a:endParaRPr lang="en-US" altLang="en-US" dirty="0"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494" indent="-289036">
              <a:spcBef>
                <a:spcPct val="30000"/>
              </a:spcBef>
              <a:defRPr sz="1200">
                <a:solidFill>
                  <a:schemeClr val="tx1"/>
                </a:solidFill>
                <a:latin typeface="Arial" panose="020B0604020202020204" pitchFamily="34" charset="0"/>
              </a:defRPr>
            </a:lvl2pPr>
            <a:lvl3pPr marL="1156145" indent="-231229">
              <a:spcBef>
                <a:spcPct val="30000"/>
              </a:spcBef>
              <a:defRPr sz="1200">
                <a:solidFill>
                  <a:schemeClr val="tx1"/>
                </a:solidFill>
                <a:latin typeface="Arial" panose="020B0604020202020204" pitchFamily="34" charset="0"/>
              </a:defRPr>
            </a:lvl3pPr>
            <a:lvl4pPr marL="1618602" indent="-231229">
              <a:spcBef>
                <a:spcPct val="30000"/>
              </a:spcBef>
              <a:defRPr sz="1200">
                <a:solidFill>
                  <a:schemeClr val="tx1"/>
                </a:solidFill>
                <a:latin typeface="Arial" panose="020B0604020202020204" pitchFamily="34" charset="0"/>
              </a:defRPr>
            </a:lvl4pPr>
            <a:lvl5pPr marL="2081060" indent="-231229">
              <a:spcBef>
                <a:spcPct val="30000"/>
              </a:spcBef>
              <a:defRPr sz="1200">
                <a:solidFill>
                  <a:schemeClr val="tx1"/>
                </a:solidFill>
                <a:latin typeface="Arial" panose="020B0604020202020204" pitchFamily="34" charset="0"/>
              </a:defRPr>
            </a:lvl5pPr>
            <a:lvl6pPr marL="2543518" indent="-231229" eaLnBrk="0" fontAlgn="base" hangingPunct="0">
              <a:spcBef>
                <a:spcPct val="30000"/>
              </a:spcBef>
              <a:spcAft>
                <a:spcPct val="0"/>
              </a:spcAft>
              <a:defRPr sz="1200">
                <a:solidFill>
                  <a:schemeClr val="tx1"/>
                </a:solidFill>
                <a:latin typeface="Arial" panose="020B0604020202020204" pitchFamily="34" charset="0"/>
              </a:defRPr>
            </a:lvl6pPr>
            <a:lvl7pPr marL="3005976" indent="-231229" eaLnBrk="0" fontAlgn="base" hangingPunct="0">
              <a:spcBef>
                <a:spcPct val="30000"/>
              </a:spcBef>
              <a:spcAft>
                <a:spcPct val="0"/>
              </a:spcAft>
              <a:defRPr sz="1200">
                <a:solidFill>
                  <a:schemeClr val="tx1"/>
                </a:solidFill>
                <a:latin typeface="Arial" panose="020B0604020202020204" pitchFamily="34" charset="0"/>
              </a:defRPr>
            </a:lvl7pPr>
            <a:lvl8pPr marL="3468434" indent="-231229" eaLnBrk="0" fontAlgn="base" hangingPunct="0">
              <a:spcBef>
                <a:spcPct val="30000"/>
              </a:spcBef>
              <a:spcAft>
                <a:spcPct val="0"/>
              </a:spcAft>
              <a:defRPr sz="1200">
                <a:solidFill>
                  <a:schemeClr val="tx1"/>
                </a:solidFill>
                <a:latin typeface="Arial" panose="020B0604020202020204" pitchFamily="34" charset="0"/>
              </a:defRPr>
            </a:lvl8pPr>
            <a:lvl9pPr marL="3930891" indent="-2312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EFD60B-F2E2-4256-B3C6-AE5688E08BB7}" type="slidenum">
              <a:rPr lang="en-US" altLang="en-US" smtClean="0">
                <a:solidFill>
                  <a:srgbClr val="000000"/>
                </a:solidFill>
              </a:rPr>
              <a:pPr>
                <a:spcBef>
                  <a:spcPct val="0"/>
                </a:spcBef>
              </a:pPr>
              <a:t>5</a:t>
            </a:fld>
            <a:endParaRPr lang="en-US" altLang="en-US" smtClean="0">
              <a:solidFill>
                <a:srgbClr val="000000"/>
              </a:solidFill>
            </a:endParaRPr>
          </a:p>
        </p:txBody>
      </p:sp>
    </p:spTree>
    <p:extLst>
      <p:ext uri="{BB962C8B-B14F-4D97-AF65-F5344CB8AC3E}">
        <p14:creationId xmlns:p14="http://schemas.microsoft.com/office/powerpoint/2010/main" val="363844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6</a:t>
            </a:fld>
            <a:endParaRPr lang="en-US" dirty="0"/>
          </a:p>
        </p:txBody>
      </p:sp>
    </p:spTree>
    <p:extLst>
      <p:ext uri="{BB962C8B-B14F-4D97-AF65-F5344CB8AC3E}">
        <p14:creationId xmlns:p14="http://schemas.microsoft.com/office/powerpoint/2010/main" val="82800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7</a:t>
            </a:fld>
            <a:endParaRPr lang="en-US" dirty="0"/>
          </a:p>
        </p:txBody>
      </p:sp>
    </p:spTree>
    <p:extLst>
      <p:ext uri="{BB962C8B-B14F-4D97-AF65-F5344CB8AC3E}">
        <p14:creationId xmlns:p14="http://schemas.microsoft.com/office/powerpoint/2010/main" val="360171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reiterate, Student</a:t>
            </a:r>
            <a:r>
              <a:rPr lang="en-US" baseline="0" dirty="0" smtClean="0"/>
              <a:t> Finance offers payment plans during the Spring and Fall Terms only. To sign up for an installment or payment plan, this information is also available under your student center</a:t>
            </a:r>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8</a:t>
            </a:fld>
            <a:endParaRPr lang="en-US" dirty="0"/>
          </a:p>
        </p:txBody>
      </p:sp>
    </p:spTree>
    <p:extLst>
      <p:ext uri="{BB962C8B-B14F-4D97-AF65-F5344CB8AC3E}">
        <p14:creationId xmlns:p14="http://schemas.microsoft.com/office/powerpoint/2010/main" val="77417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additional information pertaining to</a:t>
            </a:r>
            <a:r>
              <a:rPr lang="en-US" baseline="0" dirty="0" smtClean="0"/>
              <a:t> what forms of payment are received as well as the detailed information regarding payment plans are all available through the Student Accounting and Cashiering Services tab on UNTHSC’s website. So.. from the UNTHSC homepage click within the search field and type Student Accounting Forms, to view additional information regarding Student Accounting services.</a:t>
            </a:r>
            <a:endParaRPr lang="en-US" dirty="0"/>
          </a:p>
        </p:txBody>
      </p:sp>
      <p:sp>
        <p:nvSpPr>
          <p:cNvPr id="4" name="Slide Number Placeholder 3"/>
          <p:cNvSpPr>
            <a:spLocks noGrp="1"/>
          </p:cNvSpPr>
          <p:nvPr>
            <p:ph type="sldNum" sz="quarter" idx="10"/>
          </p:nvPr>
        </p:nvSpPr>
        <p:spPr/>
        <p:txBody>
          <a:bodyPr/>
          <a:lstStyle/>
          <a:p>
            <a:pPr>
              <a:defRPr/>
            </a:pPr>
            <a:fld id="{667EB576-24F4-4DA1-9D95-F295882ACE1F}" type="slidenum">
              <a:rPr lang="en-US" smtClean="0"/>
              <a:pPr>
                <a:defRPr/>
              </a:pPr>
              <a:t>9</a:t>
            </a:fld>
            <a:endParaRPr lang="en-US" dirty="0"/>
          </a:p>
        </p:txBody>
      </p:sp>
    </p:spTree>
    <p:extLst>
      <p:ext uri="{BB962C8B-B14F-4D97-AF65-F5344CB8AC3E}">
        <p14:creationId xmlns:p14="http://schemas.microsoft.com/office/powerpoint/2010/main" val="391382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3375" y="2198688"/>
            <a:ext cx="8477250" cy="117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defRPr/>
            </a:pPr>
            <a:endParaRPr lang="en-US" altLang="en-US" sz="1800" dirty="0" smtClean="0"/>
          </a:p>
        </p:txBody>
      </p:sp>
      <p:pic>
        <p:nvPicPr>
          <p:cNvPr id="5" name="Picture 2" descr="C:\Users\cbluemel\Desktop\_Graphics\_UNTHSC\Rebrand\PPT\UNTHSC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1275" y="1082675"/>
            <a:ext cx="6640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cbluemel\Desktop\_Graphics\_UNTHSC\Rebrand\PPT\Aerila_Campus_FtWorth.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6900" y="2316163"/>
            <a:ext cx="38465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Grp="1" noChangeArrowheads="1"/>
          </p:cNvSpPr>
          <p:nvPr>
            <p:ph type="subTitle" sz="quarter" idx="1"/>
          </p:nvPr>
        </p:nvSpPr>
        <p:spPr>
          <a:xfrm>
            <a:off x="4641576" y="5337313"/>
            <a:ext cx="4174433" cy="815423"/>
          </a:xfrm>
          <a:effectLst/>
        </p:spPr>
        <p:txBody>
          <a:bodyPr/>
          <a:lstStyle>
            <a:lvl1pPr marL="0" indent="0">
              <a:buFontTx/>
              <a:buNone/>
              <a:defRPr sz="2400">
                <a:solidFill>
                  <a:schemeClr val="accent4">
                    <a:lumMod val="10000"/>
                  </a:schemeClr>
                </a:solidFill>
              </a:defRPr>
            </a:lvl1pPr>
          </a:lstStyle>
          <a:p>
            <a:r>
              <a:rPr lang="en-US" dirty="0"/>
              <a:t>Click to edit Master subtitle style</a:t>
            </a:r>
          </a:p>
        </p:txBody>
      </p:sp>
      <p:sp>
        <p:nvSpPr>
          <p:cNvPr id="28681" name="Rectangle 9"/>
          <p:cNvSpPr>
            <a:spLocks noGrp="1" noChangeArrowheads="1"/>
          </p:cNvSpPr>
          <p:nvPr>
            <p:ph type="ctrTitle" sz="quarter"/>
          </p:nvPr>
        </p:nvSpPr>
        <p:spPr>
          <a:xfrm>
            <a:off x="4631637" y="2494722"/>
            <a:ext cx="4174433" cy="2829339"/>
          </a:xfrm>
          <a:effectLst/>
        </p:spPr>
        <p:txBody>
          <a:bodyPr anchor="b"/>
          <a:lstStyle>
            <a:lvl1pPr>
              <a:defRPr sz="3600" b="1">
                <a:solidFill>
                  <a:srgbClr val="00853E"/>
                </a:solidFill>
                <a:effectLst/>
                <a:latin typeface="Arial" pitchFamily="34" charset="0"/>
                <a:ea typeface="Verdana"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24414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3A08050D-4E88-4947-88CB-4D703155A9FE}" type="slidenum">
              <a:rPr lang="en-US"/>
              <a:pPr>
                <a:defRPr/>
              </a:pPr>
              <a:t>‹#›</a:t>
            </a:fld>
            <a:endParaRPr lang="en-US" dirty="0"/>
          </a:p>
        </p:txBody>
      </p:sp>
    </p:spTree>
    <p:extLst>
      <p:ext uri="{BB962C8B-B14F-4D97-AF65-F5344CB8AC3E}">
        <p14:creationId xmlns:p14="http://schemas.microsoft.com/office/powerpoint/2010/main" val="232701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74638"/>
            <a:ext cx="60801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8125EF8-E9AF-4722-8AF4-7BA173FF0315}" type="slidenum">
              <a:rPr lang="en-US"/>
              <a:pPr>
                <a:defRPr/>
              </a:pPr>
              <a:t>‹#›</a:t>
            </a:fld>
            <a:endParaRPr lang="en-US" dirty="0"/>
          </a:p>
        </p:txBody>
      </p:sp>
    </p:spTree>
    <p:extLst>
      <p:ext uri="{BB962C8B-B14F-4D97-AF65-F5344CB8AC3E}">
        <p14:creationId xmlns:p14="http://schemas.microsoft.com/office/powerpoint/2010/main" val="4215692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3375" y="2198688"/>
            <a:ext cx="8477250" cy="117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defRPr/>
            </a:pPr>
            <a:endParaRPr lang="en-US" altLang="en-US" sz="1800" dirty="0" smtClean="0">
              <a:solidFill>
                <a:srgbClr val="FFFFFF"/>
              </a:solidFill>
            </a:endParaRPr>
          </a:p>
        </p:txBody>
      </p:sp>
      <p:pic>
        <p:nvPicPr>
          <p:cNvPr id="5" name="Picture 2" descr="C:\Users\cbluemel\Desktop\_Graphics\_UNTHSC\Rebrand\PPT\UNTHSC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1275" y="1082675"/>
            <a:ext cx="66405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cbluemel\Desktop\_Graphics\_UNTHSC\Rebrand\PPT\Aerila_Campus_FtWorth.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6900" y="2316163"/>
            <a:ext cx="38465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Grp="1" noChangeArrowheads="1"/>
          </p:cNvSpPr>
          <p:nvPr>
            <p:ph type="subTitle" sz="quarter" idx="1"/>
          </p:nvPr>
        </p:nvSpPr>
        <p:spPr>
          <a:xfrm>
            <a:off x="4641576" y="5337313"/>
            <a:ext cx="4174433" cy="815423"/>
          </a:xfrm>
          <a:effectLst/>
        </p:spPr>
        <p:txBody>
          <a:bodyPr/>
          <a:lstStyle>
            <a:lvl1pPr marL="0" indent="0">
              <a:buFontTx/>
              <a:buNone/>
              <a:defRPr sz="2400">
                <a:solidFill>
                  <a:schemeClr val="accent4">
                    <a:lumMod val="10000"/>
                  </a:schemeClr>
                </a:solidFill>
              </a:defRPr>
            </a:lvl1pPr>
          </a:lstStyle>
          <a:p>
            <a:r>
              <a:rPr lang="en-US" dirty="0"/>
              <a:t>Click to edit Master subtitle style</a:t>
            </a:r>
          </a:p>
        </p:txBody>
      </p:sp>
      <p:sp>
        <p:nvSpPr>
          <p:cNvPr id="28681" name="Rectangle 9"/>
          <p:cNvSpPr>
            <a:spLocks noGrp="1" noChangeArrowheads="1"/>
          </p:cNvSpPr>
          <p:nvPr>
            <p:ph type="ctrTitle" sz="quarter"/>
          </p:nvPr>
        </p:nvSpPr>
        <p:spPr>
          <a:xfrm>
            <a:off x="4631637" y="2494722"/>
            <a:ext cx="4174433" cy="2829339"/>
          </a:xfrm>
          <a:effectLst/>
        </p:spPr>
        <p:txBody>
          <a:bodyPr anchor="b"/>
          <a:lstStyle>
            <a:lvl1pPr>
              <a:defRPr sz="3600" b="1">
                <a:solidFill>
                  <a:srgbClr val="00853E"/>
                </a:solidFill>
                <a:effectLst/>
                <a:latin typeface="Arial" pitchFamily="34" charset="0"/>
                <a:ea typeface="Verdana"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926934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7338" indent="-287338">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231D7532-968C-41B6-90EF-F259A6B8ED97}" type="slidenum">
              <a:rPr lang="en-US" altLang="en-US"/>
              <a:pPr>
                <a:defRPr/>
              </a:pPr>
              <a:t>‹#›</a:t>
            </a:fld>
            <a:endParaRPr lang="en-US" altLang="en-US" dirty="0"/>
          </a:p>
        </p:txBody>
      </p:sp>
    </p:spTree>
    <p:extLst>
      <p:ext uri="{BB962C8B-B14F-4D97-AF65-F5344CB8AC3E}">
        <p14:creationId xmlns:p14="http://schemas.microsoft.com/office/powerpoint/2010/main" val="1910350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0072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29D006E-C58F-4609-9C58-038D789438C0}" type="slidenum">
              <a:rPr lang="en-US" altLang="en-US"/>
              <a:pPr>
                <a:defRPr/>
              </a:pPr>
              <a:t>‹#›</a:t>
            </a:fld>
            <a:endParaRPr lang="en-US" altLang="en-US" dirty="0"/>
          </a:p>
        </p:txBody>
      </p:sp>
    </p:spTree>
    <p:extLst>
      <p:ext uri="{BB962C8B-B14F-4D97-AF65-F5344CB8AC3E}">
        <p14:creationId xmlns:p14="http://schemas.microsoft.com/office/powerpoint/2010/main" val="1832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57C23917-D426-4BF4-8D0C-6F4224C59A3A}" type="slidenum">
              <a:rPr lang="en-US" altLang="en-US"/>
              <a:pPr>
                <a:defRPr/>
              </a:pPr>
              <a:t>‹#›</a:t>
            </a:fld>
            <a:endParaRPr lang="en-US" altLang="en-US" dirty="0"/>
          </a:p>
        </p:txBody>
      </p:sp>
    </p:spTree>
    <p:extLst>
      <p:ext uri="{BB962C8B-B14F-4D97-AF65-F5344CB8AC3E}">
        <p14:creationId xmlns:p14="http://schemas.microsoft.com/office/powerpoint/2010/main" val="1730706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D8504F7F-9B55-4F40-8CB4-D6C49ECC206A}" type="slidenum">
              <a:rPr lang="en-US" altLang="en-US"/>
              <a:pPr>
                <a:defRPr/>
              </a:pPr>
              <a:t>‹#›</a:t>
            </a:fld>
            <a:endParaRPr lang="en-US" altLang="en-US" dirty="0"/>
          </a:p>
        </p:txBody>
      </p:sp>
    </p:spTree>
    <p:extLst>
      <p:ext uri="{BB962C8B-B14F-4D97-AF65-F5344CB8AC3E}">
        <p14:creationId xmlns:p14="http://schemas.microsoft.com/office/powerpoint/2010/main" val="348798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A9D62555-996E-40C5-9DA6-E826080BF74D}" type="slidenum">
              <a:rPr lang="en-US" altLang="en-US"/>
              <a:pPr>
                <a:defRPr/>
              </a:pPr>
              <a:t>‹#›</a:t>
            </a:fld>
            <a:endParaRPr lang="en-US" altLang="en-US" dirty="0"/>
          </a:p>
        </p:txBody>
      </p:sp>
    </p:spTree>
    <p:extLst>
      <p:ext uri="{BB962C8B-B14F-4D97-AF65-F5344CB8AC3E}">
        <p14:creationId xmlns:p14="http://schemas.microsoft.com/office/powerpoint/2010/main" val="3691319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2DF0FC7F-C6F7-47CF-A0A0-3B63A8A6A50E}" type="slidenum">
              <a:rPr lang="en-US" altLang="en-US"/>
              <a:pPr>
                <a:defRPr/>
              </a:pPr>
              <a:t>‹#›</a:t>
            </a:fld>
            <a:endParaRPr lang="en-US" altLang="en-US" dirty="0"/>
          </a:p>
        </p:txBody>
      </p:sp>
    </p:spTree>
    <p:extLst>
      <p:ext uri="{BB962C8B-B14F-4D97-AF65-F5344CB8AC3E}">
        <p14:creationId xmlns:p14="http://schemas.microsoft.com/office/powerpoint/2010/main" val="408637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31A793F9-912F-41B9-8E91-56445F503B6F}" type="slidenum">
              <a:rPr lang="en-US" altLang="en-US"/>
              <a:pPr>
                <a:defRPr/>
              </a:pPr>
              <a:t>‹#›</a:t>
            </a:fld>
            <a:endParaRPr lang="en-US" altLang="en-US" dirty="0"/>
          </a:p>
        </p:txBody>
      </p:sp>
    </p:spTree>
    <p:extLst>
      <p:ext uri="{BB962C8B-B14F-4D97-AF65-F5344CB8AC3E}">
        <p14:creationId xmlns:p14="http://schemas.microsoft.com/office/powerpoint/2010/main" val="146635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7338" indent="-287338">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C6840B60-3F53-42BA-9E43-78E36B72CA9B}" type="slidenum">
              <a:rPr lang="en-US"/>
              <a:pPr>
                <a:defRPr/>
              </a:pPr>
              <a:t>‹#›</a:t>
            </a:fld>
            <a:endParaRPr lang="en-US" dirty="0"/>
          </a:p>
        </p:txBody>
      </p:sp>
    </p:spTree>
    <p:extLst>
      <p:ext uri="{BB962C8B-B14F-4D97-AF65-F5344CB8AC3E}">
        <p14:creationId xmlns:p14="http://schemas.microsoft.com/office/powerpoint/2010/main" val="3136185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C456BC1-0ECF-464C-90C2-3AD77051B6E5}" type="slidenum">
              <a:rPr lang="en-US" altLang="en-US"/>
              <a:pPr>
                <a:defRPr/>
              </a:pPr>
              <a:t>‹#›</a:t>
            </a:fld>
            <a:endParaRPr lang="en-US" altLang="en-US" dirty="0"/>
          </a:p>
        </p:txBody>
      </p:sp>
    </p:spTree>
    <p:extLst>
      <p:ext uri="{BB962C8B-B14F-4D97-AF65-F5344CB8AC3E}">
        <p14:creationId xmlns:p14="http://schemas.microsoft.com/office/powerpoint/2010/main" val="42202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E52539C-906C-48A1-88D7-2BCD44602991}" type="slidenum">
              <a:rPr lang="en-US" altLang="en-US"/>
              <a:pPr>
                <a:defRPr/>
              </a:pPr>
              <a:t>‹#›</a:t>
            </a:fld>
            <a:endParaRPr lang="en-US" altLang="en-US" dirty="0"/>
          </a:p>
        </p:txBody>
      </p:sp>
    </p:spTree>
    <p:extLst>
      <p:ext uri="{BB962C8B-B14F-4D97-AF65-F5344CB8AC3E}">
        <p14:creationId xmlns:p14="http://schemas.microsoft.com/office/powerpoint/2010/main" val="2316109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74638"/>
            <a:ext cx="60801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2659D5B-A6E2-4893-941F-2C5C90E7B78D}" type="slidenum">
              <a:rPr lang="en-US" altLang="en-US"/>
              <a:pPr>
                <a:defRPr/>
              </a:pPr>
              <a:t>‹#›</a:t>
            </a:fld>
            <a:endParaRPr lang="en-US" altLang="en-US" dirty="0"/>
          </a:p>
        </p:txBody>
      </p:sp>
    </p:spTree>
    <p:extLst>
      <p:ext uri="{BB962C8B-B14F-4D97-AF65-F5344CB8AC3E}">
        <p14:creationId xmlns:p14="http://schemas.microsoft.com/office/powerpoint/2010/main" val="214403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0072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BD111E10-C245-4A71-8A5C-559419A0BD6D}" type="slidenum">
              <a:rPr lang="en-US"/>
              <a:pPr>
                <a:defRPr/>
              </a:pPr>
              <a:t>‹#›</a:t>
            </a:fld>
            <a:endParaRPr lang="en-US" dirty="0"/>
          </a:p>
        </p:txBody>
      </p:sp>
    </p:spTree>
    <p:extLst>
      <p:ext uri="{BB962C8B-B14F-4D97-AF65-F5344CB8AC3E}">
        <p14:creationId xmlns:p14="http://schemas.microsoft.com/office/powerpoint/2010/main" val="388355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370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600200"/>
            <a:ext cx="40703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0EEE6EA-DFC5-43C6-867F-76CE159C41CB}" type="slidenum">
              <a:rPr lang="en-US"/>
              <a:pPr>
                <a:defRPr/>
              </a:pPr>
              <a:t>‹#›</a:t>
            </a:fld>
            <a:endParaRPr lang="en-US" dirty="0"/>
          </a:p>
        </p:txBody>
      </p:sp>
    </p:spTree>
    <p:extLst>
      <p:ext uri="{BB962C8B-B14F-4D97-AF65-F5344CB8AC3E}">
        <p14:creationId xmlns:p14="http://schemas.microsoft.com/office/powerpoint/2010/main" val="160858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70595E92-4480-4CA6-BEA1-4654E864F582}" type="slidenum">
              <a:rPr lang="en-US"/>
              <a:pPr>
                <a:defRPr/>
              </a:pPr>
              <a:t>‹#›</a:t>
            </a:fld>
            <a:endParaRPr lang="en-US" dirty="0"/>
          </a:p>
        </p:txBody>
      </p:sp>
    </p:spTree>
    <p:extLst>
      <p:ext uri="{BB962C8B-B14F-4D97-AF65-F5344CB8AC3E}">
        <p14:creationId xmlns:p14="http://schemas.microsoft.com/office/powerpoint/2010/main" val="19663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CA6150B2-56D0-4701-87B7-9EA91C0D4729}" type="slidenum">
              <a:rPr lang="en-US"/>
              <a:pPr>
                <a:defRPr/>
              </a:pPr>
              <a:t>‹#›</a:t>
            </a:fld>
            <a:endParaRPr lang="en-US" dirty="0"/>
          </a:p>
        </p:txBody>
      </p:sp>
    </p:spTree>
    <p:extLst>
      <p:ext uri="{BB962C8B-B14F-4D97-AF65-F5344CB8AC3E}">
        <p14:creationId xmlns:p14="http://schemas.microsoft.com/office/powerpoint/2010/main" val="29865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68F6F8F0-85E2-457F-8E1E-3BA3FB111159}" type="slidenum">
              <a:rPr lang="en-US"/>
              <a:pPr>
                <a:defRPr/>
              </a:pPr>
              <a:t>‹#›</a:t>
            </a:fld>
            <a:endParaRPr lang="en-US" dirty="0"/>
          </a:p>
        </p:txBody>
      </p:sp>
    </p:spTree>
    <p:extLst>
      <p:ext uri="{BB962C8B-B14F-4D97-AF65-F5344CB8AC3E}">
        <p14:creationId xmlns:p14="http://schemas.microsoft.com/office/powerpoint/2010/main" val="411708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1AD0302-9401-4563-92FD-EF35AB92F04B}" type="slidenum">
              <a:rPr lang="en-US"/>
              <a:pPr>
                <a:defRPr/>
              </a:pPr>
              <a:t>‹#›</a:t>
            </a:fld>
            <a:endParaRPr lang="en-US" dirty="0"/>
          </a:p>
        </p:txBody>
      </p:sp>
    </p:spTree>
    <p:extLst>
      <p:ext uri="{BB962C8B-B14F-4D97-AF65-F5344CB8AC3E}">
        <p14:creationId xmlns:p14="http://schemas.microsoft.com/office/powerpoint/2010/main" val="22688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2F49438B-4F70-4275-8324-7F68EAE491A7}" type="slidenum">
              <a:rPr lang="en-US"/>
              <a:pPr>
                <a:defRPr/>
              </a:pPr>
              <a:t>‹#›</a:t>
            </a:fld>
            <a:endParaRPr lang="en-US" dirty="0"/>
          </a:p>
        </p:txBody>
      </p:sp>
    </p:spTree>
    <p:extLst>
      <p:ext uri="{BB962C8B-B14F-4D97-AF65-F5344CB8AC3E}">
        <p14:creationId xmlns:p14="http://schemas.microsoft.com/office/powerpoint/2010/main" val="328695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500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defRPr/>
            </a:pPr>
            <a:endParaRPr lang="en-US" altLang="en-US" sz="1800" dirty="0" smtClean="0"/>
          </a:p>
        </p:txBody>
      </p:sp>
      <p:sp>
        <p:nvSpPr>
          <p:cNvPr id="1027" name="Rectangle 5"/>
          <p:cNvSpPr>
            <a:spLocks noGrp="1" noChangeArrowheads="1"/>
          </p:cNvSpPr>
          <p:nvPr>
            <p:ph type="title"/>
          </p:nvPr>
        </p:nvSpPr>
        <p:spPr bwMode="auto">
          <a:xfrm>
            <a:off x="377825" y="274638"/>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393700" y="1600200"/>
            <a:ext cx="8293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7" name="Rectangle 9"/>
          <p:cNvSpPr>
            <a:spLocks noGrp="1" noChangeArrowheads="1"/>
          </p:cNvSpPr>
          <p:nvPr>
            <p:ph type="sldNum" sz="quarter" idx="4"/>
          </p:nvPr>
        </p:nvSpPr>
        <p:spPr bwMode="auto">
          <a:xfrm>
            <a:off x="6899275"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defRPr>
            </a:lvl1pPr>
          </a:lstStyle>
          <a:p>
            <a:pPr>
              <a:defRPr/>
            </a:pPr>
            <a:fld id="{C1C945FE-C210-49FD-894E-837FF3EA52A1}" type="slidenum">
              <a:rPr lang="en-US"/>
              <a:pPr>
                <a:defRPr/>
              </a:pPr>
              <a:t>‹#›</a:t>
            </a:fld>
            <a:endParaRPr lang="en-US" dirty="0"/>
          </a:p>
        </p:txBody>
      </p:sp>
      <p:sp>
        <p:nvSpPr>
          <p:cNvPr id="1030" name="Rectangle 6"/>
          <p:cNvSpPr>
            <a:spLocks noChangeArrowheads="1"/>
          </p:cNvSpPr>
          <p:nvPr userDrawn="1"/>
        </p:nvSpPr>
        <p:spPr bwMode="auto">
          <a:xfrm>
            <a:off x="0" y="1428750"/>
            <a:ext cx="7305675" cy="122238"/>
          </a:xfrm>
          <a:prstGeom prst="rect">
            <a:avLst/>
          </a:prstGeom>
          <a:solidFill>
            <a:srgbClr val="00853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defRPr/>
            </a:pPr>
            <a:endParaRPr lang="en-US" altLang="en-US" sz="1800" dirty="0" smtClean="0"/>
          </a:p>
        </p:txBody>
      </p:sp>
      <p:pic>
        <p:nvPicPr>
          <p:cNvPr id="1031" name="Picture 2" descr="C:\Users\cbluemel\Desktop\_Graphics\_UNTHSC\Rebrand\PPT\UNTHSC_Logo_white.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8913" y="6445250"/>
            <a:ext cx="1600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93"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rgbClr val="FFFF00"/>
          </a:solidFill>
          <a:latin typeface="Times New Roman" pitchFamily="18" charset="0"/>
        </a:defRPr>
      </a:lvl6pPr>
      <a:lvl7pPr marL="914400" algn="l" rtl="0" fontAlgn="base">
        <a:spcBef>
          <a:spcPct val="0"/>
        </a:spcBef>
        <a:spcAft>
          <a:spcPct val="0"/>
        </a:spcAft>
        <a:defRPr sz="4400">
          <a:solidFill>
            <a:srgbClr val="FFFF00"/>
          </a:solidFill>
          <a:latin typeface="Times New Roman" pitchFamily="18" charset="0"/>
        </a:defRPr>
      </a:lvl7pPr>
      <a:lvl8pPr marL="1371600" algn="l" rtl="0" fontAlgn="base">
        <a:spcBef>
          <a:spcPct val="0"/>
        </a:spcBef>
        <a:spcAft>
          <a:spcPct val="0"/>
        </a:spcAft>
        <a:defRPr sz="4400">
          <a:solidFill>
            <a:srgbClr val="FFFF00"/>
          </a:solidFill>
          <a:latin typeface="Times New Roman" pitchFamily="18" charset="0"/>
        </a:defRPr>
      </a:lvl8pPr>
      <a:lvl9pPr marL="1828800" algn="l" rtl="0" fontAlgn="base">
        <a:spcBef>
          <a:spcPct val="0"/>
        </a:spcBef>
        <a:spcAft>
          <a:spcPct val="0"/>
        </a:spcAft>
        <a:defRPr sz="4400">
          <a:solidFill>
            <a:srgbClr val="FFFF00"/>
          </a:solidFill>
          <a:latin typeface="Times New Roman" pitchFamily="18" charset="0"/>
        </a:defRPr>
      </a:lvl9pPr>
    </p:titleStyle>
    <p:bodyStyle>
      <a:lvl1pPr marL="288925" indent="-288925" algn="l" rtl="0" eaLnBrk="0" fontAlgn="base" hangingPunct="0">
        <a:spcBef>
          <a:spcPct val="20000"/>
        </a:spcBef>
        <a:spcAft>
          <a:spcPct val="0"/>
        </a:spcAft>
        <a:buClr>
          <a:srgbClr val="007233"/>
        </a:buClr>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7233"/>
        </a:buClr>
        <a:buChar char="•"/>
        <a:defRPr sz="2800">
          <a:solidFill>
            <a:srgbClr val="161616"/>
          </a:solidFill>
          <a:latin typeface="+mn-lt"/>
        </a:defRPr>
      </a:lvl2pPr>
      <a:lvl3pPr marL="1143000" indent="-228600" algn="l" rtl="0" eaLnBrk="0" fontAlgn="base" hangingPunct="0">
        <a:spcBef>
          <a:spcPct val="20000"/>
        </a:spcBef>
        <a:spcAft>
          <a:spcPct val="0"/>
        </a:spcAft>
        <a:buClr>
          <a:srgbClr val="007233"/>
        </a:buClr>
        <a:buChar char="•"/>
        <a:defRPr sz="2400">
          <a:solidFill>
            <a:srgbClr val="161616"/>
          </a:solidFill>
          <a:latin typeface="+mn-lt"/>
        </a:defRPr>
      </a:lvl3pPr>
      <a:lvl4pPr marL="1600200" indent="-228600" algn="l" rtl="0" eaLnBrk="0" fontAlgn="base" hangingPunct="0">
        <a:spcBef>
          <a:spcPct val="20000"/>
        </a:spcBef>
        <a:spcAft>
          <a:spcPct val="0"/>
        </a:spcAft>
        <a:buClr>
          <a:srgbClr val="007233"/>
        </a:buClr>
        <a:buChar char="•"/>
        <a:defRPr sz="2000">
          <a:solidFill>
            <a:srgbClr val="161616"/>
          </a:solidFill>
          <a:latin typeface="+mn-lt"/>
        </a:defRPr>
      </a:lvl4pPr>
      <a:lvl5pPr marL="2057400" indent="-228600" algn="l" rtl="0" eaLnBrk="0" fontAlgn="base" hangingPunct="0">
        <a:spcBef>
          <a:spcPct val="20000"/>
        </a:spcBef>
        <a:spcAft>
          <a:spcPct val="0"/>
        </a:spcAft>
        <a:buClr>
          <a:srgbClr val="007233"/>
        </a:buClr>
        <a:buChar char="•"/>
        <a:defRPr sz="2000">
          <a:solidFill>
            <a:srgbClr val="161616"/>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5001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defRPr/>
            </a:pPr>
            <a:endParaRPr lang="en-US" altLang="en-US" sz="1800" dirty="0" smtClean="0">
              <a:solidFill>
                <a:srgbClr val="FFFFFF"/>
              </a:solidFill>
            </a:endParaRPr>
          </a:p>
        </p:txBody>
      </p:sp>
      <p:sp>
        <p:nvSpPr>
          <p:cNvPr id="3075" name="Rectangle 5"/>
          <p:cNvSpPr>
            <a:spLocks noGrp="1" noChangeArrowheads="1"/>
          </p:cNvSpPr>
          <p:nvPr>
            <p:ph type="title"/>
          </p:nvPr>
        </p:nvSpPr>
        <p:spPr bwMode="auto">
          <a:xfrm>
            <a:off x="377825" y="274638"/>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6"/>
          <p:cNvSpPr>
            <a:spLocks noGrp="1" noChangeArrowheads="1"/>
          </p:cNvSpPr>
          <p:nvPr>
            <p:ph type="body" idx="1"/>
          </p:nvPr>
        </p:nvSpPr>
        <p:spPr bwMode="auto">
          <a:xfrm>
            <a:off x="393700" y="1600200"/>
            <a:ext cx="8293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7" name="Rectangle 9"/>
          <p:cNvSpPr>
            <a:spLocks noGrp="1" noChangeArrowheads="1"/>
          </p:cNvSpPr>
          <p:nvPr>
            <p:ph type="sldNum" sz="quarter" idx="4"/>
          </p:nvPr>
        </p:nvSpPr>
        <p:spPr bwMode="auto">
          <a:xfrm>
            <a:off x="6899275"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defRPr>
            </a:lvl1pPr>
          </a:lstStyle>
          <a:p>
            <a:pPr>
              <a:defRPr/>
            </a:pPr>
            <a:fld id="{97705735-1913-4FAB-A12D-53511FC892E5}" type="slidenum">
              <a:rPr lang="en-US" altLang="en-US"/>
              <a:pPr>
                <a:defRPr/>
              </a:pPr>
              <a:t>‹#›</a:t>
            </a:fld>
            <a:endParaRPr lang="en-US" altLang="en-US" dirty="0"/>
          </a:p>
        </p:txBody>
      </p:sp>
      <p:sp>
        <p:nvSpPr>
          <p:cNvPr id="1030" name="Rectangle 6"/>
          <p:cNvSpPr>
            <a:spLocks noChangeArrowheads="1"/>
          </p:cNvSpPr>
          <p:nvPr userDrawn="1"/>
        </p:nvSpPr>
        <p:spPr bwMode="auto">
          <a:xfrm>
            <a:off x="0" y="1428750"/>
            <a:ext cx="7305675" cy="122238"/>
          </a:xfrm>
          <a:prstGeom prst="rect">
            <a:avLst/>
          </a:prstGeom>
          <a:solidFill>
            <a:srgbClr val="00853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defRPr/>
            </a:pPr>
            <a:endParaRPr lang="en-US" altLang="en-US" sz="1800" dirty="0" smtClean="0">
              <a:solidFill>
                <a:srgbClr val="FFFFFF"/>
              </a:solidFill>
            </a:endParaRPr>
          </a:p>
        </p:txBody>
      </p:sp>
      <p:pic>
        <p:nvPicPr>
          <p:cNvPr id="3079" name="Picture 2" descr="C:\Users\cbluemel\Desktop\_Graphics\_UNTHSC\Rebrand\PPT\UNTHSC_Logo_white.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88913" y="6445250"/>
            <a:ext cx="1600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95"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rgbClr val="FFFF00"/>
          </a:solidFill>
          <a:latin typeface="Times New Roman" pitchFamily="18" charset="0"/>
        </a:defRPr>
      </a:lvl6pPr>
      <a:lvl7pPr marL="914400" algn="l" rtl="0" fontAlgn="base">
        <a:spcBef>
          <a:spcPct val="0"/>
        </a:spcBef>
        <a:spcAft>
          <a:spcPct val="0"/>
        </a:spcAft>
        <a:defRPr sz="4400">
          <a:solidFill>
            <a:srgbClr val="FFFF00"/>
          </a:solidFill>
          <a:latin typeface="Times New Roman" pitchFamily="18" charset="0"/>
        </a:defRPr>
      </a:lvl7pPr>
      <a:lvl8pPr marL="1371600" algn="l" rtl="0" fontAlgn="base">
        <a:spcBef>
          <a:spcPct val="0"/>
        </a:spcBef>
        <a:spcAft>
          <a:spcPct val="0"/>
        </a:spcAft>
        <a:defRPr sz="4400">
          <a:solidFill>
            <a:srgbClr val="FFFF00"/>
          </a:solidFill>
          <a:latin typeface="Times New Roman" pitchFamily="18" charset="0"/>
        </a:defRPr>
      </a:lvl8pPr>
      <a:lvl9pPr marL="1828800" algn="l" rtl="0" fontAlgn="base">
        <a:spcBef>
          <a:spcPct val="0"/>
        </a:spcBef>
        <a:spcAft>
          <a:spcPct val="0"/>
        </a:spcAft>
        <a:defRPr sz="4400">
          <a:solidFill>
            <a:srgbClr val="FFFF00"/>
          </a:solidFill>
          <a:latin typeface="Times New Roman" pitchFamily="18" charset="0"/>
        </a:defRPr>
      </a:lvl9pPr>
    </p:titleStyle>
    <p:bodyStyle>
      <a:lvl1pPr marL="288925" indent="-288925" algn="l" rtl="0" eaLnBrk="0" fontAlgn="base" hangingPunct="0">
        <a:spcBef>
          <a:spcPct val="20000"/>
        </a:spcBef>
        <a:spcAft>
          <a:spcPct val="0"/>
        </a:spcAft>
        <a:buClr>
          <a:srgbClr val="007233"/>
        </a:buClr>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7233"/>
        </a:buClr>
        <a:buChar char="•"/>
        <a:defRPr sz="2800">
          <a:solidFill>
            <a:srgbClr val="161616"/>
          </a:solidFill>
          <a:latin typeface="+mn-lt"/>
        </a:defRPr>
      </a:lvl2pPr>
      <a:lvl3pPr marL="1143000" indent="-228600" algn="l" rtl="0" eaLnBrk="0" fontAlgn="base" hangingPunct="0">
        <a:spcBef>
          <a:spcPct val="20000"/>
        </a:spcBef>
        <a:spcAft>
          <a:spcPct val="0"/>
        </a:spcAft>
        <a:buClr>
          <a:srgbClr val="007233"/>
        </a:buClr>
        <a:buChar char="•"/>
        <a:defRPr sz="2400">
          <a:solidFill>
            <a:srgbClr val="161616"/>
          </a:solidFill>
          <a:latin typeface="+mn-lt"/>
        </a:defRPr>
      </a:lvl3pPr>
      <a:lvl4pPr marL="1600200" indent="-228600" algn="l" rtl="0" eaLnBrk="0" fontAlgn="base" hangingPunct="0">
        <a:spcBef>
          <a:spcPct val="20000"/>
        </a:spcBef>
        <a:spcAft>
          <a:spcPct val="0"/>
        </a:spcAft>
        <a:buClr>
          <a:srgbClr val="007233"/>
        </a:buClr>
        <a:buChar char="•"/>
        <a:defRPr sz="2000">
          <a:solidFill>
            <a:srgbClr val="161616"/>
          </a:solidFill>
          <a:latin typeface="+mn-lt"/>
        </a:defRPr>
      </a:lvl4pPr>
      <a:lvl5pPr marL="2057400" indent="-228600" algn="l" rtl="0" eaLnBrk="0" fontAlgn="base" hangingPunct="0">
        <a:spcBef>
          <a:spcPct val="20000"/>
        </a:spcBef>
        <a:spcAft>
          <a:spcPct val="0"/>
        </a:spcAft>
        <a:buClr>
          <a:srgbClr val="007233"/>
        </a:buClr>
        <a:buChar char="•"/>
        <a:defRPr sz="2000">
          <a:solidFill>
            <a:srgbClr val="161616"/>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sz="quarter"/>
          </p:nvPr>
        </p:nvSpPr>
        <p:spPr>
          <a:xfrm>
            <a:off x="4632325" y="3095897"/>
            <a:ext cx="4173538" cy="2965267"/>
          </a:xfrm>
        </p:spPr>
        <p:txBody>
          <a:bodyPr/>
          <a:lstStyle/>
          <a:p>
            <a:pPr algn="ctr"/>
            <a:r>
              <a:rPr lang="en-US" altLang="en-US" sz="4800" dirty="0" smtClean="0">
                <a:latin typeface="+mj-lt"/>
              </a:rPr>
              <a:t>Student Finance &amp; Cashiering Services</a:t>
            </a:r>
            <a:endParaRPr lang="pl-PL" altLang="en-US" sz="4800" dirty="0" smtClean="0">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1417638"/>
          </a:xfrm>
        </p:spPr>
        <p:txBody>
          <a:bodyPr/>
          <a:lstStyle/>
          <a:p>
            <a:pPr algn="ctr"/>
            <a:r>
              <a:rPr lang="en-US" altLang="en-US" dirty="0" smtClean="0">
                <a:latin typeface="+mj-lt"/>
              </a:rPr>
              <a:t>Refunds</a:t>
            </a:r>
          </a:p>
        </p:txBody>
      </p:sp>
      <p:sp>
        <p:nvSpPr>
          <p:cNvPr id="62467" name="Content Placeholder 2"/>
          <p:cNvSpPr>
            <a:spLocks noGrp="1"/>
          </p:cNvSpPr>
          <p:nvPr>
            <p:ph idx="1"/>
          </p:nvPr>
        </p:nvSpPr>
        <p:spPr>
          <a:xfrm>
            <a:off x="273050" y="1533525"/>
            <a:ext cx="8293100" cy="4651375"/>
          </a:xfrm>
        </p:spPr>
        <p:txBody>
          <a:bodyPr/>
          <a:lstStyle/>
          <a:p>
            <a:pPr>
              <a:buFont typeface="Wingdings" panose="05000000000000000000" pitchFamily="2" charset="2"/>
              <a:buChar char="v"/>
            </a:pPr>
            <a:endParaRPr lang="en-US" altLang="en-US" sz="2000" dirty="0" smtClean="0">
              <a:solidFill>
                <a:srgbClr val="007233"/>
              </a:solidFill>
              <a:latin typeface="+mj-lt"/>
              <a:cs typeface="Tahoma" panose="020B0604030504040204" pitchFamily="34" charset="0"/>
            </a:endParaRPr>
          </a:p>
          <a:p>
            <a:pPr>
              <a:buFont typeface="Wingdings" panose="05000000000000000000" pitchFamily="2" charset="2"/>
              <a:buChar char="v"/>
            </a:pPr>
            <a:r>
              <a:rPr lang="en-US" altLang="en-US" sz="2000" dirty="0" smtClean="0">
                <a:solidFill>
                  <a:srgbClr val="007233"/>
                </a:solidFill>
                <a:latin typeface="+mj-lt"/>
                <a:cs typeface="Tahoma" panose="020B0604030504040204" pitchFamily="34" charset="0"/>
              </a:rPr>
              <a:t>After your Financial Aid is disbursed, Student Finance will process refunds </a:t>
            </a:r>
            <a:r>
              <a:rPr lang="en-US" altLang="en-US" sz="2000" dirty="0" smtClean="0">
                <a:solidFill>
                  <a:srgbClr val="007233"/>
                </a:solidFill>
                <a:latin typeface="+mj-lt"/>
                <a:cs typeface="Tahoma" panose="020B0604030504040204" pitchFamily="34" charset="0"/>
              </a:rPr>
              <a:t> </a:t>
            </a:r>
            <a:r>
              <a:rPr lang="en-US" altLang="en-US" sz="2000" dirty="0" smtClean="0">
                <a:solidFill>
                  <a:srgbClr val="007233"/>
                </a:solidFill>
                <a:latin typeface="+mj-lt"/>
                <a:cs typeface="Tahoma" panose="020B0604030504040204" pitchFamily="34" charset="0"/>
              </a:rPr>
              <a:t>10 days prior to start of classes.</a:t>
            </a:r>
          </a:p>
          <a:p>
            <a:pPr>
              <a:buFont typeface="Wingdings" panose="05000000000000000000" pitchFamily="2" charset="2"/>
              <a:buChar char="v"/>
            </a:pPr>
            <a:endParaRPr lang="en-US" altLang="en-US" sz="2000" dirty="0" smtClean="0">
              <a:solidFill>
                <a:srgbClr val="007233"/>
              </a:solidFill>
              <a:latin typeface="+mj-lt"/>
              <a:cs typeface="Tahoma" panose="020B0604030504040204" pitchFamily="34" charset="0"/>
            </a:endParaRPr>
          </a:p>
          <a:p>
            <a:pPr>
              <a:buFont typeface="Wingdings" panose="05000000000000000000" pitchFamily="2" charset="2"/>
              <a:buChar char="v"/>
            </a:pPr>
            <a:r>
              <a:rPr lang="en-US" altLang="en-US" sz="2000" dirty="0">
                <a:solidFill>
                  <a:srgbClr val="007233"/>
                </a:solidFill>
                <a:latin typeface="+mj-lt"/>
                <a:cs typeface="Tahoma" panose="020B0604030504040204" pitchFamily="34" charset="0"/>
              </a:rPr>
              <a:t>R</a:t>
            </a:r>
            <a:r>
              <a:rPr lang="en-US" altLang="en-US" sz="2000" dirty="0" smtClean="0">
                <a:solidFill>
                  <a:srgbClr val="007233"/>
                </a:solidFill>
                <a:latin typeface="+mj-lt"/>
                <a:cs typeface="Tahoma" panose="020B0604030504040204" pitchFamily="34" charset="0"/>
              </a:rPr>
              <a:t>efunds are normally processed on Tuesdays and Thursdays.</a:t>
            </a:r>
          </a:p>
          <a:p>
            <a:pPr>
              <a:buFont typeface="Wingdings" panose="05000000000000000000" pitchFamily="2" charset="2"/>
              <a:buChar char="v"/>
            </a:pPr>
            <a:endParaRPr lang="en-US" altLang="en-US" sz="2000" dirty="0" smtClean="0">
              <a:solidFill>
                <a:srgbClr val="007233"/>
              </a:solidFill>
              <a:latin typeface="+mj-lt"/>
              <a:cs typeface="Tahoma" panose="020B0604030504040204" pitchFamily="34" charset="0"/>
            </a:endParaRPr>
          </a:p>
          <a:p>
            <a:pPr>
              <a:buFont typeface="Wingdings" panose="05000000000000000000" pitchFamily="2" charset="2"/>
              <a:buChar char="v"/>
            </a:pPr>
            <a:r>
              <a:rPr lang="en-US" altLang="en-US" sz="2000" dirty="0" smtClean="0">
                <a:solidFill>
                  <a:srgbClr val="007233"/>
                </a:solidFill>
                <a:latin typeface="+mj-lt"/>
                <a:cs typeface="Tahoma" panose="020B0604030504040204" pitchFamily="34" charset="0"/>
              </a:rPr>
              <a:t>You may receive your refund via:</a:t>
            </a:r>
          </a:p>
          <a:p>
            <a:pPr lvl="1">
              <a:buFont typeface="Wingdings" panose="05000000000000000000" pitchFamily="2" charset="2"/>
              <a:buChar char="Ø"/>
            </a:pPr>
            <a:r>
              <a:rPr lang="en-US" altLang="en-US" sz="2000" dirty="0" smtClean="0">
                <a:solidFill>
                  <a:srgbClr val="007233"/>
                </a:solidFill>
                <a:latin typeface="+mj-lt"/>
                <a:cs typeface="Tahoma" panose="020B0604030504040204" pitchFamily="34" charset="0"/>
              </a:rPr>
              <a:t>Paper Check</a:t>
            </a:r>
          </a:p>
          <a:p>
            <a:pPr lvl="1">
              <a:buFont typeface="Wingdings" panose="05000000000000000000" pitchFamily="2" charset="2"/>
              <a:buChar char="Ø"/>
            </a:pPr>
            <a:r>
              <a:rPr lang="en-US" altLang="en-US" sz="2000" dirty="0" smtClean="0">
                <a:solidFill>
                  <a:srgbClr val="007233"/>
                </a:solidFill>
                <a:latin typeface="+mj-lt"/>
                <a:cs typeface="Tahoma" panose="020B0604030504040204" pitchFamily="34" charset="0"/>
              </a:rPr>
              <a:t>Direct Deposit into your bank account</a:t>
            </a:r>
          </a:p>
          <a:p>
            <a:pPr marL="457200" lvl="1" indent="0">
              <a:buNone/>
            </a:pPr>
            <a:endParaRPr lang="en-US" altLang="en-US" sz="2000" dirty="0" smtClean="0">
              <a:solidFill>
                <a:srgbClr val="007233"/>
              </a:solidFill>
              <a:latin typeface="+mj-lt"/>
              <a:cs typeface="Tahoma" panose="020B0604030504040204" pitchFamily="34" charset="0"/>
            </a:endParaRPr>
          </a:p>
          <a:p>
            <a:pPr>
              <a:buFont typeface="Wingdings" panose="05000000000000000000" pitchFamily="2" charset="2"/>
              <a:buChar char="v"/>
            </a:pPr>
            <a:r>
              <a:rPr lang="en-US" altLang="en-US" sz="2000" dirty="0" smtClean="0">
                <a:solidFill>
                  <a:srgbClr val="007233"/>
                </a:solidFill>
                <a:latin typeface="+mj-lt"/>
                <a:cs typeface="Tahoma" panose="020B0604030504040204" pitchFamily="34" charset="0"/>
              </a:rPr>
              <a:t>You may sign up for Direct Deposit on your MyHSC Student Center</a:t>
            </a:r>
          </a:p>
          <a:p>
            <a:pPr lvl="1">
              <a:buFont typeface="Wingdings" panose="05000000000000000000" pitchFamily="2" charset="2"/>
              <a:buChar char="Ø"/>
            </a:pPr>
            <a:endParaRPr lang="en-US" altLang="en-US" sz="2400" dirty="0" smtClean="0">
              <a:solidFill>
                <a:srgbClr val="007233"/>
              </a:solidFill>
              <a:latin typeface="Tahoma" panose="020B0604030504040204" pitchFamily="34" charset="0"/>
              <a:cs typeface="Tahoma" panose="020B0604030504040204" pitchFamily="34" charset="0"/>
            </a:endParaRPr>
          </a:p>
          <a:p>
            <a:pPr marL="457200" lvl="1" indent="0">
              <a:buNone/>
            </a:pPr>
            <a:endParaRPr lang="en-US" altLang="en-US" sz="1800" dirty="0" smtClean="0">
              <a:solidFill>
                <a:srgbClr val="007233"/>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77825" y="274638"/>
            <a:ext cx="8458200" cy="927100"/>
          </a:xfrm>
        </p:spPr>
        <p:txBody>
          <a:bodyPr/>
          <a:lstStyle/>
          <a:p>
            <a:pPr algn="ctr"/>
            <a:r>
              <a:rPr lang="en-US" altLang="en-US" dirty="0" smtClean="0">
                <a:latin typeface="+mj-lt"/>
              </a:rPr>
              <a:t>Signing up for Direct Deposit</a:t>
            </a:r>
          </a:p>
        </p:txBody>
      </p:sp>
      <p:pic>
        <p:nvPicPr>
          <p:cNvPr id="76803"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714500"/>
            <a:ext cx="5362575" cy="44751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6598227" y="3022600"/>
            <a:ext cx="2237797" cy="2133600"/>
          </a:xfrm>
          <a:prstGeom prst="borderCallout1">
            <a:avLst>
              <a:gd name="adj1" fmla="val 86841"/>
              <a:gd name="adj2" fmla="val -129028"/>
              <a:gd name="adj3" fmla="val 87266"/>
              <a:gd name="adj4" fmla="val -129121"/>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smtClean="0">
                <a:solidFill>
                  <a:srgbClr val="000000"/>
                </a:solidFill>
              </a:rPr>
              <a:t>On your Student Center, </a:t>
            </a:r>
          </a:p>
          <a:p>
            <a:pPr algn="ctr">
              <a:defRPr/>
            </a:pPr>
            <a:r>
              <a:rPr lang="en-US" sz="2000" dirty="0" smtClean="0">
                <a:solidFill>
                  <a:srgbClr val="000000"/>
                </a:solidFill>
              </a:rPr>
              <a:t>Click </a:t>
            </a:r>
            <a:r>
              <a:rPr lang="en-US" sz="2000" dirty="0">
                <a:solidFill>
                  <a:srgbClr val="000000"/>
                </a:solidFill>
              </a:rPr>
              <a:t>on the </a:t>
            </a:r>
            <a:r>
              <a:rPr lang="en-US" sz="2000" u="sng" dirty="0">
                <a:solidFill>
                  <a:srgbClr val="000000"/>
                </a:solidFill>
              </a:rPr>
              <a:t>Account</a:t>
            </a:r>
            <a:r>
              <a:rPr lang="en-US" sz="2000" dirty="0">
                <a:solidFill>
                  <a:srgbClr val="000000"/>
                </a:solidFill>
              </a:rPr>
              <a:t> </a:t>
            </a:r>
            <a:r>
              <a:rPr lang="en-US" sz="2000" u="sng" dirty="0">
                <a:solidFill>
                  <a:srgbClr val="000000"/>
                </a:solidFill>
              </a:rPr>
              <a:t>Inquiry</a:t>
            </a:r>
            <a:r>
              <a:rPr lang="en-US" sz="2000" dirty="0">
                <a:solidFill>
                  <a:srgbClr val="000000"/>
                </a:solidFill>
              </a:rPr>
              <a:t> Link under “My Account”.</a:t>
            </a:r>
          </a:p>
        </p:txBody>
      </p:sp>
      <p:cxnSp>
        <p:nvCxnSpPr>
          <p:cNvPr id="6" name="Straight Arrow Connector 5"/>
          <p:cNvCxnSpPr/>
          <p:nvPr/>
        </p:nvCxnSpPr>
        <p:spPr>
          <a:xfrm flipH="1">
            <a:off x="1358900" y="4162425"/>
            <a:ext cx="173038" cy="6096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6806" name="Rectangle 8"/>
          <p:cNvSpPr>
            <a:spLocks noChangeArrowheads="1"/>
          </p:cNvSpPr>
          <p:nvPr/>
        </p:nvSpPr>
        <p:spPr bwMode="auto">
          <a:xfrm rot="10800000" flipV="1">
            <a:off x="1054100" y="3752850"/>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smtClean="0">
                <a:solidFill>
                  <a:srgbClr val="00B050"/>
                </a:solidFill>
                <a:latin typeface="Aharoni" pitchFamily="2" charset="-79"/>
                <a:cs typeface="Aharoni" pitchFamily="2" charset="-79"/>
              </a:rPr>
              <a:t>Click on Account Inquiry </a:t>
            </a:r>
            <a:endParaRPr lang="en-US" altLang="en-US" sz="1000" dirty="0" smtClean="0">
              <a:solidFill>
                <a:srgbClr val="FFFFFF"/>
              </a:solidFill>
            </a:endParaRPr>
          </a:p>
        </p:txBody>
      </p:sp>
    </p:spTree>
    <p:extLst>
      <p:ext uri="{BB962C8B-B14F-4D97-AF65-F5344CB8AC3E}">
        <p14:creationId xmlns:p14="http://schemas.microsoft.com/office/powerpoint/2010/main" val="2215291618"/>
      </p:ext>
    </p:extLst>
  </p:cSld>
  <p:clrMapOvr>
    <a:masterClrMapping/>
  </p:clrMapOvr>
  <mc:AlternateContent xmlns:mc="http://schemas.openxmlformats.org/markup-compatibility/2006" xmlns:p14="http://schemas.microsoft.com/office/powerpoint/2010/main">
    <mc:Choice Requires="p14">
      <p:transition spd="slow" p14:dur="2000" advTm="13285"/>
    </mc:Choice>
    <mc:Fallback xmlns="">
      <p:transition spd="slow" advTm="13285"/>
    </mc:Fallback>
  </mc:AlternateContent>
  <p:timing>
    <p:tnLst>
      <p:par>
        <p:cTn id="1" dur="indefinite" restart="never" nodeType="tmRoot"/>
      </p:par>
    </p:tnLst>
  </p:timing>
  <p:extLst mod="1">
    <p:ext uri="{E180D4A7-C9FB-4DFB-919C-405C955672EB}">
      <p14:showEvtLst xmlns:p14="http://schemas.microsoft.com/office/powerpoint/2010/main">
        <p14:playEvt time="3345" objId="2"/>
        <p14:stopEvt time="12327"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77825" y="274638"/>
            <a:ext cx="8458200" cy="952500"/>
          </a:xfrm>
        </p:spPr>
        <p:txBody>
          <a:bodyPr/>
          <a:lstStyle/>
          <a:p>
            <a:pPr algn="ctr"/>
            <a:r>
              <a:rPr lang="en-US" altLang="en-US" dirty="0" smtClean="0">
                <a:latin typeface="+mj-lt"/>
              </a:rPr>
              <a:t>Signing up for Direct Deposit</a:t>
            </a:r>
          </a:p>
        </p:txBody>
      </p:sp>
      <p:pic>
        <p:nvPicPr>
          <p:cNvPr id="66563" name="Picture 6" descr="C:\Users\jma0232\AppData\Local\Temp\SNAGHTMLf34b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5410200" cy="4613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Line Callout 1 3"/>
          <p:cNvSpPr/>
          <p:nvPr/>
        </p:nvSpPr>
        <p:spPr>
          <a:xfrm>
            <a:off x="7010400" y="2286000"/>
            <a:ext cx="1524000" cy="2057400"/>
          </a:xfrm>
          <a:prstGeom prst="borderCallout1">
            <a:avLst>
              <a:gd name="adj1" fmla="val 16956"/>
              <a:gd name="adj2" fmla="val 78"/>
              <a:gd name="adj3" fmla="val 36238"/>
              <a:gd name="adj4" fmla="val -108426"/>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a:solidFill>
                  <a:srgbClr val="000000"/>
                </a:solidFill>
              </a:rPr>
              <a:t>Click on the Account Services tab to get to the Direct Deposit Enrollment.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77825" y="274638"/>
            <a:ext cx="8458200" cy="909637"/>
          </a:xfrm>
        </p:spPr>
        <p:txBody>
          <a:bodyPr/>
          <a:lstStyle/>
          <a:p>
            <a:pPr algn="ctr"/>
            <a:r>
              <a:rPr lang="en-US" altLang="en-US" dirty="0" smtClean="0">
                <a:latin typeface="+mj-lt"/>
              </a:rPr>
              <a:t>Signing up for Direct Deposit</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563688"/>
            <a:ext cx="66595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2" descr="C:\Users\jma0232\AppData\Local\Temp\SNAGHTML1de54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2281238"/>
            <a:ext cx="693420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6565900" y="2878138"/>
            <a:ext cx="1666875" cy="2065337"/>
          </a:xfrm>
          <a:prstGeom prst="borderCallout1">
            <a:avLst>
              <a:gd name="adj1" fmla="val 20345"/>
              <a:gd name="adj2" fmla="val 567"/>
              <a:gd name="adj3" fmla="val 35528"/>
              <a:gd name="adj4" fmla="val -254897"/>
            </a:avLst>
          </a:prstGeom>
          <a:solidFill>
            <a:srgbClr val="92D050"/>
          </a:solidFill>
          <a:ln>
            <a:solidFill>
              <a:srgbClr val="00B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800" dirty="0">
                <a:solidFill>
                  <a:srgbClr val="000000"/>
                </a:solidFill>
              </a:rPr>
              <a:t>Enter the Bank ID/Routing and Account # and select “I agree” then click “Authorize Enrollment”.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C:\Users\jma0232\AppData\Local\Temp\SNAGHTML19a3a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0945"/>
            <a:ext cx="6781800" cy="641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Callout 1 1"/>
          <p:cNvSpPr/>
          <p:nvPr/>
        </p:nvSpPr>
        <p:spPr>
          <a:xfrm>
            <a:off x="7459663" y="990600"/>
            <a:ext cx="1303337" cy="2400300"/>
          </a:xfrm>
          <a:prstGeom prst="borderCallout1">
            <a:avLst>
              <a:gd name="adj1" fmla="val 16156"/>
              <a:gd name="adj2" fmla="val -863"/>
              <a:gd name="adj3" fmla="val 147838"/>
              <a:gd name="adj4" fmla="val -77544"/>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800" dirty="0">
                <a:solidFill>
                  <a:srgbClr val="000000"/>
                </a:solidFill>
              </a:rPr>
              <a:t>Once you have authorized enrollment you should get a verification message.</a:t>
            </a:r>
          </a:p>
        </p:txBody>
      </p:sp>
      <p:sp>
        <p:nvSpPr>
          <p:cNvPr id="4" name="Line Callout 1 3"/>
          <p:cNvSpPr/>
          <p:nvPr/>
        </p:nvSpPr>
        <p:spPr>
          <a:xfrm>
            <a:off x="7488238" y="4211638"/>
            <a:ext cx="1296987" cy="1752600"/>
          </a:xfrm>
          <a:prstGeom prst="borderCallout1">
            <a:avLst>
              <a:gd name="adj1" fmla="val 80306"/>
              <a:gd name="adj2" fmla="val -888"/>
              <a:gd name="adj3" fmla="val 110298"/>
              <a:gd name="adj4" fmla="val -404891"/>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a:solidFill>
                  <a:srgbClr val="000000"/>
                </a:solidFill>
              </a:rPr>
              <a:t>Your direct deposit will then show</a:t>
            </a:r>
          </a:p>
          <a:p>
            <a:pPr algn="ctr">
              <a:defRPr/>
            </a:pPr>
            <a:r>
              <a:rPr lang="en-US" sz="2000" dirty="0">
                <a:solidFill>
                  <a:srgbClr val="000000"/>
                </a:solidFill>
              </a:rPr>
              <a:t>Enrolled.</a:t>
            </a:r>
          </a:p>
        </p:txBody>
      </p:sp>
      <p:sp>
        <p:nvSpPr>
          <p:cNvPr id="68613" name="TextBox 2"/>
          <p:cNvSpPr txBox="1">
            <a:spLocks noChangeArrowheads="1"/>
          </p:cNvSpPr>
          <p:nvPr/>
        </p:nvSpPr>
        <p:spPr bwMode="auto">
          <a:xfrm>
            <a:off x="304800" y="1628775"/>
            <a:ext cx="688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spcBef>
                <a:spcPct val="0"/>
              </a:spcBef>
              <a:buClrTx/>
              <a:buFontTx/>
              <a:buNone/>
            </a:pPr>
            <a:r>
              <a:rPr lang="en-US" altLang="en-US" sz="1000" dirty="0">
                <a:solidFill>
                  <a:srgbClr val="FFFFFF"/>
                </a:solidFill>
                <a:latin typeface="Tahoma" panose="020B0604030504040204" pitchFamily="34" charset="0"/>
              </a:rPr>
              <a:t>Doe, Jane</a:t>
            </a:r>
          </a:p>
        </p:txBody>
      </p:sp>
      <p:sp>
        <p:nvSpPr>
          <p:cNvPr id="68614" name="TextBox 4"/>
          <p:cNvSpPr txBox="1">
            <a:spLocks noChangeArrowheads="1"/>
          </p:cNvSpPr>
          <p:nvPr/>
        </p:nvSpPr>
        <p:spPr bwMode="auto">
          <a:xfrm>
            <a:off x="1143000" y="3397250"/>
            <a:ext cx="64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spcBef>
                <a:spcPct val="0"/>
              </a:spcBef>
              <a:buClrTx/>
              <a:buFontTx/>
              <a:buNone/>
            </a:pPr>
            <a:r>
              <a:rPr lang="en-US" altLang="en-US" sz="800" dirty="0">
                <a:solidFill>
                  <a:srgbClr val="FFFFFF"/>
                </a:solidFill>
                <a:latin typeface="Tahoma" panose="020B0604030504040204" pitchFamily="34" charset="0"/>
              </a:rPr>
              <a:t>999999999</a:t>
            </a:r>
          </a:p>
        </p:txBody>
      </p:sp>
      <p:sp>
        <p:nvSpPr>
          <p:cNvPr id="68615" name="TextBox 5"/>
          <p:cNvSpPr txBox="1">
            <a:spLocks noChangeArrowheads="1"/>
          </p:cNvSpPr>
          <p:nvPr/>
        </p:nvSpPr>
        <p:spPr bwMode="auto">
          <a:xfrm>
            <a:off x="1143000" y="3625850"/>
            <a:ext cx="64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spcBef>
                <a:spcPct val="0"/>
              </a:spcBef>
              <a:buClrTx/>
              <a:buFontTx/>
              <a:buNone/>
            </a:pPr>
            <a:r>
              <a:rPr lang="en-US" altLang="en-US" sz="800" dirty="0">
                <a:solidFill>
                  <a:srgbClr val="FFFFFF"/>
                </a:solidFill>
                <a:latin typeface="Tahoma" panose="020B0604030504040204" pitchFamily="34" charset="0"/>
              </a:rPr>
              <a:t>123456789</a:t>
            </a:r>
          </a:p>
        </p:txBody>
      </p:sp>
      <p:sp>
        <p:nvSpPr>
          <p:cNvPr id="68616" name="TextBox 6"/>
          <p:cNvSpPr txBox="1">
            <a:spLocks noChangeArrowheads="1"/>
          </p:cNvSpPr>
          <p:nvPr/>
        </p:nvSpPr>
        <p:spPr bwMode="auto">
          <a:xfrm>
            <a:off x="3932238" y="4044950"/>
            <a:ext cx="474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spcBef>
                <a:spcPct val="0"/>
              </a:spcBef>
              <a:buClrTx/>
              <a:buFontTx/>
              <a:buNone/>
            </a:pPr>
            <a:r>
              <a:rPr lang="en-US" altLang="en-US" sz="700" dirty="0">
                <a:solidFill>
                  <a:srgbClr val="FFFFFF"/>
                </a:solidFill>
                <a:latin typeface="Tahoma" panose="020B0604030504040204" pitchFamily="34" charset="0"/>
              </a:rPr>
              <a:t>jad1234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1"/>
          <p:cNvSpPr txBox="1">
            <a:spLocks noChangeArrowheads="1"/>
          </p:cNvSpPr>
          <p:nvPr/>
        </p:nvSpPr>
        <p:spPr bwMode="auto">
          <a:xfrm>
            <a:off x="1143000" y="-76200"/>
            <a:ext cx="685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lgn="ctr" eaLnBrk="1" hangingPunct="1">
              <a:spcBef>
                <a:spcPct val="0"/>
              </a:spcBef>
              <a:buClrTx/>
              <a:buFontTx/>
              <a:buNone/>
            </a:pPr>
            <a:r>
              <a:rPr lang="en-US" altLang="en-US" sz="9600" dirty="0">
                <a:solidFill>
                  <a:schemeClr val="tx1"/>
                </a:solidFill>
                <a:latin typeface="+mj-lt"/>
              </a:rPr>
              <a:t>Questions?</a:t>
            </a:r>
          </a:p>
        </p:txBody>
      </p:sp>
      <p:sp>
        <p:nvSpPr>
          <p:cNvPr id="73731" name="TextBox 2"/>
          <p:cNvSpPr txBox="1">
            <a:spLocks noChangeArrowheads="1"/>
          </p:cNvSpPr>
          <p:nvPr/>
        </p:nvSpPr>
        <p:spPr bwMode="auto">
          <a:xfrm>
            <a:off x="968375" y="2590800"/>
            <a:ext cx="75660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lgn="ctr" eaLnBrk="1" hangingPunct="1">
              <a:spcBef>
                <a:spcPct val="0"/>
              </a:spcBef>
              <a:buClrTx/>
              <a:buFontTx/>
              <a:buNone/>
            </a:pPr>
            <a:endParaRPr lang="en-US" altLang="en-US" sz="2800" dirty="0">
              <a:latin typeface="Tahoma" panose="020B0604030504040204" pitchFamily="34" charset="0"/>
              <a:cs typeface="Arial" panose="020B0604020202020204" pitchFamily="34" charset="0"/>
            </a:endParaRPr>
          </a:p>
          <a:p>
            <a:pPr algn="ctr" eaLnBrk="1" hangingPunct="1">
              <a:spcBef>
                <a:spcPct val="0"/>
              </a:spcBef>
              <a:buClrTx/>
              <a:buFontTx/>
              <a:buNone/>
            </a:pPr>
            <a:endParaRPr lang="en-US" altLang="en-US" sz="2400" dirty="0">
              <a:solidFill>
                <a:srgbClr val="008000"/>
              </a:solidFill>
              <a:latin typeface="Tahoma" panose="020B0604030504040204" pitchFamily="34" charset="0"/>
            </a:endParaRPr>
          </a:p>
          <a:p>
            <a:pPr algn="ctr" eaLnBrk="1" hangingPunct="1">
              <a:spcBef>
                <a:spcPct val="0"/>
              </a:spcBef>
              <a:buClrTx/>
              <a:buFontTx/>
              <a:buNone/>
            </a:pPr>
            <a:endParaRPr lang="en-US" altLang="en-US" sz="2400" dirty="0">
              <a:latin typeface="Tahoma" panose="020B0604030504040204" pitchFamily="34" charset="0"/>
            </a:endParaRPr>
          </a:p>
          <a:p>
            <a:pPr algn="ctr" eaLnBrk="1" hangingPunct="1">
              <a:spcBef>
                <a:spcPct val="0"/>
              </a:spcBef>
              <a:buClrTx/>
              <a:buFontTx/>
              <a:buNone/>
            </a:pPr>
            <a:endParaRPr lang="en-US" altLang="en-US" sz="2400" dirty="0">
              <a:latin typeface="Tahoma" panose="020B0604030504040204" pitchFamily="34" charset="0"/>
            </a:endParaRPr>
          </a:p>
        </p:txBody>
      </p:sp>
      <p:grpSp>
        <p:nvGrpSpPr>
          <p:cNvPr id="73732" name="Group 7"/>
          <p:cNvGrpSpPr>
            <a:grpSpLocks noChangeAspect="1"/>
          </p:cNvGrpSpPr>
          <p:nvPr/>
        </p:nvGrpSpPr>
        <p:grpSpPr bwMode="auto">
          <a:xfrm>
            <a:off x="1346200" y="2324100"/>
            <a:ext cx="2819400" cy="3270250"/>
            <a:chOff x="131" y="1152"/>
            <a:chExt cx="958" cy="1132"/>
          </a:xfrm>
        </p:grpSpPr>
        <p:sp>
          <p:nvSpPr>
            <p:cNvPr id="73733" name="AutoShape 6"/>
            <p:cNvSpPr>
              <a:spLocks noChangeAspect="1" noChangeArrowheads="1" noTextEdit="1"/>
            </p:cNvSpPr>
            <p:nvPr/>
          </p:nvSpPr>
          <p:spPr bwMode="auto">
            <a:xfrm>
              <a:off x="131" y="1152"/>
              <a:ext cx="958"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3734" name="Rectangle 8"/>
            <p:cNvSpPr>
              <a:spLocks noChangeArrowheads="1"/>
            </p:cNvSpPr>
            <p:nvPr/>
          </p:nvSpPr>
          <p:spPr bwMode="auto">
            <a:xfrm>
              <a:off x="319" y="1978"/>
              <a:ext cx="396" cy="306"/>
            </a:xfrm>
            <a:prstGeom prst="rect">
              <a:avLst/>
            </a:prstGeom>
            <a:solidFill>
              <a:srgbClr val="12080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algn="ctr" eaLnBrk="1" hangingPunct="1">
                <a:spcBef>
                  <a:spcPct val="0"/>
                </a:spcBef>
                <a:buClrTx/>
                <a:buFontTx/>
                <a:buNone/>
              </a:pPr>
              <a:endParaRPr lang="en-US" altLang="en-US" sz="2800" dirty="0">
                <a:solidFill>
                  <a:schemeClr val="tx1"/>
                </a:solidFill>
                <a:latin typeface="Tahoma" panose="020B0604030504040204" pitchFamily="34" charset="0"/>
              </a:endParaRPr>
            </a:p>
          </p:txBody>
        </p:sp>
        <p:sp>
          <p:nvSpPr>
            <p:cNvPr id="73735" name="Freeform 9"/>
            <p:cNvSpPr>
              <a:spLocks/>
            </p:cNvSpPr>
            <p:nvPr/>
          </p:nvSpPr>
          <p:spPr bwMode="auto">
            <a:xfrm>
              <a:off x="245" y="1320"/>
              <a:ext cx="560" cy="370"/>
            </a:xfrm>
            <a:custGeom>
              <a:avLst/>
              <a:gdLst>
                <a:gd name="T0" fmla="*/ 2 w 560"/>
                <a:gd name="T1" fmla="*/ 236 h 370"/>
                <a:gd name="T2" fmla="*/ 2 w 560"/>
                <a:gd name="T3" fmla="*/ 198 h 370"/>
                <a:gd name="T4" fmla="*/ 12 w 560"/>
                <a:gd name="T5" fmla="*/ 162 h 370"/>
                <a:gd name="T6" fmla="*/ 32 w 560"/>
                <a:gd name="T7" fmla="*/ 128 h 370"/>
                <a:gd name="T8" fmla="*/ 62 w 560"/>
                <a:gd name="T9" fmla="*/ 96 h 370"/>
                <a:gd name="T10" fmla="*/ 98 w 560"/>
                <a:gd name="T11" fmla="*/ 66 h 370"/>
                <a:gd name="T12" fmla="*/ 144 w 560"/>
                <a:gd name="T13" fmla="*/ 42 h 370"/>
                <a:gd name="T14" fmla="*/ 194 w 560"/>
                <a:gd name="T15" fmla="*/ 22 h 370"/>
                <a:gd name="T16" fmla="*/ 248 w 560"/>
                <a:gd name="T17" fmla="*/ 8 h 370"/>
                <a:gd name="T18" fmla="*/ 278 w 560"/>
                <a:gd name="T19" fmla="*/ 4 h 370"/>
                <a:gd name="T20" fmla="*/ 332 w 560"/>
                <a:gd name="T21" fmla="*/ 0 h 370"/>
                <a:gd name="T22" fmla="*/ 384 w 560"/>
                <a:gd name="T23" fmla="*/ 6 h 370"/>
                <a:gd name="T24" fmla="*/ 432 w 560"/>
                <a:gd name="T25" fmla="*/ 16 h 370"/>
                <a:gd name="T26" fmla="*/ 474 w 560"/>
                <a:gd name="T27" fmla="*/ 34 h 370"/>
                <a:gd name="T28" fmla="*/ 510 w 560"/>
                <a:gd name="T29" fmla="*/ 56 h 370"/>
                <a:gd name="T30" fmla="*/ 536 w 560"/>
                <a:gd name="T31" fmla="*/ 84 h 370"/>
                <a:gd name="T32" fmla="*/ 554 w 560"/>
                <a:gd name="T33" fmla="*/ 116 h 370"/>
                <a:gd name="T34" fmla="*/ 558 w 560"/>
                <a:gd name="T35" fmla="*/ 134 h 370"/>
                <a:gd name="T36" fmla="*/ 558 w 560"/>
                <a:gd name="T37" fmla="*/ 172 h 370"/>
                <a:gd name="T38" fmla="*/ 548 w 560"/>
                <a:gd name="T39" fmla="*/ 208 h 370"/>
                <a:gd name="T40" fmla="*/ 528 w 560"/>
                <a:gd name="T41" fmla="*/ 242 h 370"/>
                <a:gd name="T42" fmla="*/ 500 w 560"/>
                <a:gd name="T43" fmla="*/ 274 h 370"/>
                <a:gd name="T44" fmla="*/ 462 w 560"/>
                <a:gd name="T45" fmla="*/ 304 h 370"/>
                <a:gd name="T46" fmla="*/ 418 w 560"/>
                <a:gd name="T47" fmla="*/ 328 h 370"/>
                <a:gd name="T48" fmla="*/ 368 w 560"/>
                <a:gd name="T49" fmla="*/ 348 h 370"/>
                <a:gd name="T50" fmla="*/ 312 w 560"/>
                <a:gd name="T51" fmla="*/ 362 h 370"/>
                <a:gd name="T52" fmla="*/ 284 w 560"/>
                <a:gd name="T53" fmla="*/ 366 h 370"/>
                <a:gd name="T54" fmla="*/ 228 w 560"/>
                <a:gd name="T55" fmla="*/ 370 h 370"/>
                <a:gd name="T56" fmla="*/ 176 w 560"/>
                <a:gd name="T57" fmla="*/ 364 h 370"/>
                <a:gd name="T58" fmla="*/ 128 w 560"/>
                <a:gd name="T59" fmla="*/ 354 h 370"/>
                <a:gd name="T60" fmla="*/ 86 w 560"/>
                <a:gd name="T61" fmla="*/ 336 h 370"/>
                <a:gd name="T62" fmla="*/ 52 w 560"/>
                <a:gd name="T63" fmla="*/ 314 h 370"/>
                <a:gd name="T64" fmla="*/ 24 w 560"/>
                <a:gd name="T65" fmla="*/ 286 h 370"/>
                <a:gd name="T66" fmla="*/ 8 w 560"/>
                <a:gd name="T67" fmla="*/ 254 h 370"/>
                <a:gd name="T68" fmla="*/ 2 w 560"/>
                <a:gd name="T69" fmla="*/ 236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0"/>
                <a:gd name="T106" fmla="*/ 0 h 370"/>
                <a:gd name="T107" fmla="*/ 560 w 560"/>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0" h="370">
                  <a:moveTo>
                    <a:pt x="2" y="236"/>
                  </a:moveTo>
                  <a:lnTo>
                    <a:pt x="2" y="236"/>
                  </a:lnTo>
                  <a:lnTo>
                    <a:pt x="0" y="218"/>
                  </a:lnTo>
                  <a:lnTo>
                    <a:pt x="2" y="198"/>
                  </a:lnTo>
                  <a:lnTo>
                    <a:pt x="6" y="180"/>
                  </a:lnTo>
                  <a:lnTo>
                    <a:pt x="12" y="162"/>
                  </a:lnTo>
                  <a:lnTo>
                    <a:pt x="22" y="144"/>
                  </a:lnTo>
                  <a:lnTo>
                    <a:pt x="32" y="128"/>
                  </a:lnTo>
                  <a:lnTo>
                    <a:pt x="46" y="112"/>
                  </a:lnTo>
                  <a:lnTo>
                    <a:pt x="62" y="96"/>
                  </a:lnTo>
                  <a:lnTo>
                    <a:pt x="80" y="80"/>
                  </a:lnTo>
                  <a:lnTo>
                    <a:pt x="98" y="66"/>
                  </a:lnTo>
                  <a:lnTo>
                    <a:pt x="120" y="54"/>
                  </a:lnTo>
                  <a:lnTo>
                    <a:pt x="144" y="42"/>
                  </a:lnTo>
                  <a:lnTo>
                    <a:pt x="168" y="30"/>
                  </a:lnTo>
                  <a:lnTo>
                    <a:pt x="194" y="22"/>
                  </a:lnTo>
                  <a:lnTo>
                    <a:pt x="220" y="14"/>
                  </a:lnTo>
                  <a:lnTo>
                    <a:pt x="248" y="8"/>
                  </a:lnTo>
                  <a:lnTo>
                    <a:pt x="278" y="4"/>
                  </a:lnTo>
                  <a:lnTo>
                    <a:pt x="306" y="2"/>
                  </a:lnTo>
                  <a:lnTo>
                    <a:pt x="332" y="0"/>
                  </a:lnTo>
                  <a:lnTo>
                    <a:pt x="360" y="2"/>
                  </a:lnTo>
                  <a:lnTo>
                    <a:pt x="384" y="6"/>
                  </a:lnTo>
                  <a:lnTo>
                    <a:pt x="410" y="10"/>
                  </a:lnTo>
                  <a:lnTo>
                    <a:pt x="432" y="16"/>
                  </a:lnTo>
                  <a:lnTo>
                    <a:pt x="454" y="24"/>
                  </a:lnTo>
                  <a:lnTo>
                    <a:pt x="474" y="34"/>
                  </a:lnTo>
                  <a:lnTo>
                    <a:pt x="492" y="44"/>
                  </a:lnTo>
                  <a:lnTo>
                    <a:pt x="510" y="56"/>
                  </a:lnTo>
                  <a:lnTo>
                    <a:pt x="524" y="70"/>
                  </a:lnTo>
                  <a:lnTo>
                    <a:pt x="536" y="84"/>
                  </a:lnTo>
                  <a:lnTo>
                    <a:pt x="546" y="100"/>
                  </a:lnTo>
                  <a:lnTo>
                    <a:pt x="554" y="116"/>
                  </a:lnTo>
                  <a:lnTo>
                    <a:pt x="558" y="134"/>
                  </a:lnTo>
                  <a:lnTo>
                    <a:pt x="560" y="152"/>
                  </a:lnTo>
                  <a:lnTo>
                    <a:pt x="558" y="172"/>
                  </a:lnTo>
                  <a:lnTo>
                    <a:pt x="554" y="190"/>
                  </a:lnTo>
                  <a:lnTo>
                    <a:pt x="548" y="208"/>
                  </a:lnTo>
                  <a:lnTo>
                    <a:pt x="540" y="226"/>
                  </a:lnTo>
                  <a:lnTo>
                    <a:pt x="528" y="242"/>
                  </a:lnTo>
                  <a:lnTo>
                    <a:pt x="514" y="258"/>
                  </a:lnTo>
                  <a:lnTo>
                    <a:pt x="500" y="274"/>
                  </a:lnTo>
                  <a:lnTo>
                    <a:pt x="482" y="290"/>
                  </a:lnTo>
                  <a:lnTo>
                    <a:pt x="462" y="304"/>
                  </a:lnTo>
                  <a:lnTo>
                    <a:pt x="440" y="316"/>
                  </a:lnTo>
                  <a:lnTo>
                    <a:pt x="418" y="328"/>
                  </a:lnTo>
                  <a:lnTo>
                    <a:pt x="394" y="340"/>
                  </a:lnTo>
                  <a:lnTo>
                    <a:pt x="368" y="348"/>
                  </a:lnTo>
                  <a:lnTo>
                    <a:pt x="340" y="356"/>
                  </a:lnTo>
                  <a:lnTo>
                    <a:pt x="312" y="362"/>
                  </a:lnTo>
                  <a:lnTo>
                    <a:pt x="284" y="366"/>
                  </a:lnTo>
                  <a:lnTo>
                    <a:pt x="256" y="368"/>
                  </a:lnTo>
                  <a:lnTo>
                    <a:pt x="228" y="370"/>
                  </a:lnTo>
                  <a:lnTo>
                    <a:pt x="202" y="368"/>
                  </a:lnTo>
                  <a:lnTo>
                    <a:pt x="176" y="364"/>
                  </a:lnTo>
                  <a:lnTo>
                    <a:pt x="152" y="360"/>
                  </a:lnTo>
                  <a:lnTo>
                    <a:pt x="128" y="354"/>
                  </a:lnTo>
                  <a:lnTo>
                    <a:pt x="106" y="346"/>
                  </a:lnTo>
                  <a:lnTo>
                    <a:pt x="86" y="336"/>
                  </a:lnTo>
                  <a:lnTo>
                    <a:pt x="68" y="326"/>
                  </a:lnTo>
                  <a:lnTo>
                    <a:pt x="52" y="314"/>
                  </a:lnTo>
                  <a:lnTo>
                    <a:pt x="36" y="300"/>
                  </a:lnTo>
                  <a:lnTo>
                    <a:pt x="24" y="286"/>
                  </a:lnTo>
                  <a:lnTo>
                    <a:pt x="14" y="270"/>
                  </a:lnTo>
                  <a:lnTo>
                    <a:pt x="8" y="254"/>
                  </a:lnTo>
                  <a:lnTo>
                    <a:pt x="2" y="23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36" name="Freeform 10"/>
            <p:cNvSpPr>
              <a:spLocks/>
            </p:cNvSpPr>
            <p:nvPr/>
          </p:nvSpPr>
          <p:spPr bwMode="auto">
            <a:xfrm>
              <a:off x="465" y="1408"/>
              <a:ext cx="94" cy="116"/>
            </a:xfrm>
            <a:custGeom>
              <a:avLst/>
              <a:gdLst>
                <a:gd name="T0" fmla="*/ 36 w 94"/>
                <a:gd name="T1" fmla="*/ 112 h 116"/>
                <a:gd name="T2" fmla="*/ 36 w 94"/>
                <a:gd name="T3" fmla="*/ 112 h 116"/>
                <a:gd name="T4" fmla="*/ 60 w 94"/>
                <a:gd name="T5" fmla="*/ 108 h 116"/>
                <a:gd name="T6" fmla="*/ 82 w 94"/>
                <a:gd name="T7" fmla="*/ 108 h 116"/>
                <a:gd name="T8" fmla="*/ 82 w 94"/>
                <a:gd name="T9" fmla="*/ 108 h 116"/>
                <a:gd name="T10" fmla="*/ 90 w 94"/>
                <a:gd name="T11" fmla="*/ 94 h 116"/>
                <a:gd name="T12" fmla="*/ 94 w 94"/>
                <a:gd name="T13" fmla="*/ 78 h 116"/>
                <a:gd name="T14" fmla="*/ 94 w 94"/>
                <a:gd name="T15" fmla="*/ 78 h 116"/>
                <a:gd name="T16" fmla="*/ 94 w 94"/>
                <a:gd name="T17" fmla="*/ 66 h 116"/>
                <a:gd name="T18" fmla="*/ 94 w 94"/>
                <a:gd name="T19" fmla="*/ 54 h 116"/>
                <a:gd name="T20" fmla="*/ 92 w 94"/>
                <a:gd name="T21" fmla="*/ 42 h 116"/>
                <a:gd name="T22" fmla="*/ 86 w 94"/>
                <a:gd name="T23" fmla="*/ 30 h 116"/>
                <a:gd name="T24" fmla="*/ 82 w 94"/>
                <a:gd name="T25" fmla="*/ 20 h 116"/>
                <a:gd name="T26" fmla="*/ 74 w 94"/>
                <a:gd name="T27" fmla="*/ 12 h 116"/>
                <a:gd name="T28" fmla="*/ 66 w 94"/>
                <a:gd name="T29" fmla="*/ 6 h 116"/>
                <a:gd name="T30" fmla="*/ 56 w 94"/>
                <a:gd name="T31" fmla="*/ 2 h 116"/>
                <a:gd name="T32" fmla="*/ 56 w 94"/>
                <a:gd name="T33" fmla="*/ 2 h 116"/>
                <a:gd name="T34" fmla="*/ 48 w 94"/>
                <a:gd name="T35" fmla="*/ 0 h 116"/>
                <a:gd name="T36" fmla="*/ 38 w 94"/>
                <a:gd name="T37" fmla="*/ 2 h 116"/>
                <a:gd name="T38" fmla="*/ 30 w 94"/>
                <a:gd name="T39" fmla="*/ 6 h 116"/>
                <a:gd name="T40" fmla="*/ 20 w 94"/>
                <a:gd name="T41" fmla="*/ 12 h 116"/>
                <a:gd name="T42" fmla="*/ 14 w 94"/>
                <a:gd name="T43" fmla="*/ 18 h 116"/>
                <a:gd name="T44" fmla="*/ 8 w 94"/>
                <a:gd name="T45" fmla="*/ 28 h 116"/>
                <a:gd name="T46" fmla="*/ 4 w 94"/>
                <a:gd name="T47" fmla="*/ 40 h 116"/>
                <a:gd name="T48" fmla="*/ 0 w 94"/>
                <a:gd name="T49" fmla="*/ 52 h 116"/>
                <a:gd name="T50" fmla="*/ 0 w 94"/>
                <a:gd name="T51" fmla="*/ 52 h 116"/>
                <a:gd name="T52" fmla="*/ 0 w 94"/>
                <a:gd name="T53" fmla="*/ 70 h 116"/>
                <a:gd name="T54" fmla="*/ 2 w 94"/>
                <a:gd name="T55" fmla="*/ 88 h 116"/>
                <a:gd name="T56" fmla="*/ 8 w 94"/>
                <a:gd name="T57" fmla="*/ 102 h 116"/>
                <a:gd name="T58" fmla="*/ 18 w 94"/>
                <a:gd name="T59" fmla="*/ 116 h 116"/>
                <a:gd name="T60" fmla="*/ 18 w 94"/>
                <a:gd name="T61" fmla="*/ 116 h 116"/>
                <a:gd name="T62" fmla="*/ 36 w 94"/>
                <a:gd name="T63" fmla="*/ 112 h 116"/>
                <a:gd name="T64" fmla="*/ 36 w 94"/>
                <a:gd name="T65" fmla="*/ 112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116"/>
                <a:gd name="T101" fmla="*/ 94 w 9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116">
                  <a:moveTo>
                    <a:pt x="36" y="112"/>
                  </a:moveTo>
                  <a:lnTo>
                    <a:pt x="36" y="112"/>
                  </a:lnTo>
                  <a:lnTo>
                    <a:pt x="60" y="108"/>
                  </a:lnTo>
                  <a:lnTo>
                    <a:pt x="82" y="108"/>
                  </a:lnTo>
                  <a:lnTo>
                    <a:pt x="90" y="94"/>
                  </a:lnTo>
                  <a:lnTo>
                    <a:pt x="94" y="78"/>
                  </a:lnTo>
                  <a:lnTo>
                    <a:pt x="94" y="66"/>
                  </a:lnTo>
                  <a:lnTo>
                    <a:pt x="94" y="54"/>
                  </a:lnTo>
                  <a:lnTo>
                    <a:pt x="92" y="42"/>
                  </a:lnTo>
                  <a:lnTo>
                    <a:pt x="86" y="30"/>
                  </a:lnTo>
                  <a:lnTo>
                    <a:pt x="82" y="20"/>
                  </a:lnTo>
                  <a:lnTo>
                    <a:pt x="74" y="12"/>
                  </a:lnTo>
                  <a:lnTo>
                    <a:pt x="66" y="6"/>
                  </a:lnTo>
                  <a:lnTo>
                    <a:pt x="56" y="2"/>
                  </a:lnTo>
                  <a:lnTo>
                    <a:pt x="48" y="0"/>
                  </a:lnTo>
                  <a:lnTo>
                    <a:pt x="38" y="2"/>
                  </a:lnTo>
                  <a:lnTo>
                    <a:pt x="30" y="6"/>
                  </a:lnTo>
                  <a:lnTo>
                    <a:pt x="20" y="12"/>
                  </a:lnTo>
                  <a:lnTo>
                    <a:pt x="14" y="18"/>
                  </a:lnTo>
                  <a:lnTo>
                    <a:pt x="8" y="28"/>
                  </a:lnTo>
                  <a:lnTo>
                    <a:pt x="4" y="40"/>
                  </a:lnTo>
                  <a:lnTo>
                    <a:pt x="0" y="52"/>
                  </a:lnTo>
                  <a:lnTo>
                    <a:pt x="0" y="70"/>
                  </a:lnTo>
                  <a:lnTo>
                    <a:pt x="2" y="88"/>
                  </a:lnTo>
                  <a:lnTo>
                    <a:pt x="8" y="102"/>
                  </a:lnTo>
                  <a:lnTo>
                    <a:pt x="18" y="116"/>
                  </a:lnTo>
                  <a:lnTo>
                    <a:pt x="36"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37" name="Freeform 11"/>
            <p:cNvSpPr>
              <a:spLocks/>
            </p:cNvSpPr>
            <p:nvPr/>
          </p:nvSpPr>
          <p:spPr bwMode="auto">
            <a:xfrm>
              <a:off x="483" y="1404"/>
              <a:ext cx="40" cy="72"/>
            </a:xfrm>
            <a:custGeom>
              <a:avLst/>
              <a:gdLst>
                <a:gd name="T0" fmla="*/ 0 w 40"/>
                <a:gd name="T1" fmla="*/ 40 h 72"/>
                <a:gd name="T2" fmla="*/ 0 w 40"/>
                <a:gd name="T3" fmla="*/ 40 h 72"/>
                <a:gd name="T4" fmla="*/ 0 w 40"/>
                <a:gd name="T5" fmla="*/ 26 h 72"/>
                <a:gd name="T6" fmla="*/ 2 w 40"/>
                <a:gd name="T7" fmla="*/ 14 h 72"/>
                <a:gd name="T8" fmla="*/ 6 w 40"/>
                <a:gd name="T9" fmla="*/ 4 h 72"/>
                <a:gd name="T10" fmla="*/ 10 w 40"/>
                <a:gd name="T11" fmla="*/ 2 h 72"/>
                <a:gd name="T12" fmla="*/ 14 w 40"/>
                <a:gd name="T13" fmla="*/ 0 h 72"/>
                <a:gd name="T14" fmla="*/ 14 w 40"/>
                <a:gd name="T15" fmla="*/ 0 h 72"/>
                <a:gd name="T16" fmla="*/ 18 w 40"/>
                <a:gd name="T17" fmla="*/ 0 h 72"/>
                <a:gd name="T18" fmla="*/ 22 w 40"/>
                <a:gd name="T19" fmla="*/ 2 h 72"/>
                <a:gd name="T20" fmla="*/ 28 w 40"/>
                <a:gd name="T21" fmla="*/ 8 h 72"/>
                <a:gd name="T22" fmla="*/ 34 w 40"/>
                <a:gd name="T23" fmla="*/ 18 h 72"/>
                <a:gd name="T24" fmla="*/ 38 w 40"/>
                <a:gd name="T25" fmla="*/ 32 h 72"/>
                <a:gd name="T26" fmla="*/ 38 w 40"/>
                <a:gd name="T27" fmla="*/ 32 h 72"/>
                <a:gd name="T28" fmla="*/ 40 w 40"/>
                <a:gd name="T29" fmla="*/ 46 h 72"/>
                <a:gd name="T30" fmla="*/ 38 w 40"/>
                <a:gd name="T31" fmla="*/ 58 h 72"/>
                <a:gd name="T32" fmla="*/ 32 w 40"/>
                <a:gd name="T33" fmla="*/ 66 h 72"/>
                <a:gd name="T34" fmla="*/ 30 w 40"/>
                <a:gd name="T35" fmla="*/ 70 h 72"/>
                <a:gd name="T36" fmla="*/ 26 w 40"/>
                <a:gd name="T37" fmla="*/ 72 h 72"/>
                <a:gd name="T38" fmla="*/ 26 w 40"/>
                <a:gd name="T39" fmla="*/ 72 h 72"/>
                <a:gd name="T40" fmla="*/ 22 w 40"/>
                <a:gd name="T41" fmla="*/ 72 h 72"/>
                <a:gd name="T42" fmla="*/ 18 w 40"/>
                <a:gd name="T43" fmla="*/ 70 h 72"/>
                <a:gd name="T44" fmla="*/ 10 w 40"/>
                <a:gd name="T45" fmla="*/ 64 h 72"/>
                <a:gd name="T46" fmla="*/ 4 w 40"/>
                <a:gd name="T47" fmla="*/ 52 h 72"/>
                <a:gd name="T48" fmla="*/ 0 w 40"/>
                <a:gd name="T49" fmla="*/ 40 h 72"/>
                <a:gd name="T50" fmla="*/ 0 w 40"/>
                <a:gd name="T51" fmla="*/ 4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72"/>
                <a:gd name="T80" fmla="*/ 40 w 40"/>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72">
                  <a:moveTo>
                    <a:pt x="0" y="40"/>
                  </a:moveTo>
                  <a:lnTo>
                    <a:pt x="0" y="40"/>
                  </a:lnTo>
                  <a:lnTo>
                    <a:pt x="0" y="26"/>
                  </a:lnTo>
                  <a:lnTo>
                    <a:pt x="2" y="14"/>
                  </a:lnTo>
                  <a:lnTo>
                    <a:pt x="6" y="4"/>
                  </a:lnTo>
                  <a:lnTo>
                    <a:pt x="10" y="2"/>
                  </a:lnTo>
                  <a:lnTo>
                    <a:pt x="14" y="0"/>
                  </a:lnTo>
                  <a:lnTo>
                    <a:pt x="18" y="0"/>
                  </a:lnTo>
                  <a:lnTo>
                    <a:pt x="22" y="2"/>
                  </a:lnTo>
                  <a:lnTo>
                    <a:pt x="28" y="8"/>
                  </a:lnTo>
                  <a:lnTo>
                    <a:pt x="34" y="18"/>
                  </a:lnTo>
                  <a:lnTo>
                    <a:pt x="38" y="32"/>
                  </a:lnTo>
                  <a:lnTo>
                    <a:pt x="40" y="46"/>
                  </a:lnTo>
                  <a:lnTo>
                    <a:pt x="38" y="58"/>
                  </a:lnTo>
                  <a:lnTo>
                    <a:pt x="32" y="66"/>
                  </a:lnTo>
                  <a:lnTo>
                    <a:pt x="30" y="70"/>
                  </a:lnTo>
                  <a:lnTo>
                    <a:pt x="26" y="72"/>
                  </a:lnTo>
                  <a:lnTo>
                    <a:pt x="22" y="72"/>
                  </a:lnTo>
                  <a:lnTo>
                    <a:pt x="18" y="70"/>
                  </a:lnTo>
                  <a:lnTo>
                    <a:pt x="10" y="64"/>
                  </a:lnTo>
                  <a:lnTo>
                    <a:pt x="4" y="5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38" name="Freeform 12"/>
            <p:cNvSpPr>
              <a:spLocks/>
            </p:cNvSpPr>
            <p:nvPr/>
          </p:nvSpPr>
          <p:spPr bwMode="auto">
            <a:xfrm>
              <a:off x="665" y="1400"/>
              <a:ext cx="74" cy="90"/>
            </a:xfrm>
            <a:custGeom>
              <a:avLst/>
              <a:gdLst>
                <a:gd name="T0" fmla="*/ 30 w 74"/>
                <a:gd name="T1" fmla="*/ 86 h 90"/>
                <a:gd name="T2" fmla="*/ 30 w 74"/>
                <a:gd name="T3" fmla="*/ 86 h 90"/>
                <a:gd name="T4" fmla="*/ 48 w 74"/>
                <a:gd name="T5" fmla="*/ 84 h 90"/>
                <a:gd name="T6" fmla="*/ 66 w 74"/>
                <a:gd name="T7" fmla="*/ 84 h 90"/>
                <a:gd name="T8" fmla="*/ 66 w 74"/>
                <a:gd name="T9" fmla="*/ 84 h 90"/>
                <a:gd name="T10" fmla="*/ 70 w 74"/>
                <a:gd name="T11" fmla="*/ 74 h 90"/>
                <a:gd name="T12" fmla="*/ 74 w 74"/>
                <a:gd name="T13" fmla="*/ 60 h 90"/>
                <a:gd name="T14" fmla="*/ 74 w 74"/>
                <a:gd name="T15" fmla="*/ 60 h 90"/>
                <a:gd name="T16" fmla="*/ 74 w 74"/>
                <a:gd name="T17" fmla="*/ 50 h 90"/>
                <a:gd name="T18" fmla="*/ 74 w 74"/>
                <a:gd name="T19" fmla="*/ 40 h 90"/>
                <a:gd name="T20" fmla="*/ 72 w 74"/>
                <a:gd name="T21" fmla="*/ 32 h 90"/>
                <a:gd name="T22" fmla="*/ 70 w 74"/>
                <a:gd name="T23" fmla="*/ 24 h 90"/>
                <a:gd name="T24" fmla="*/ 64 w 74"/>
                <a:gd name="T25" fmla="*/ 16 h 90"/>
                <a:gd name="T26" fmla="*/ 60 w 74"/>
                <a:gd name="T27" fmla="*/ 10 h 90"/>
                <a:gd name="T28" fmla="*/ 52 w 74"/>
                <a:gd name="T29" fmla="*/ 4 h 90"/>
                <a:gd name="T30" fmla="*/ 46 w 74"/>
                <a:gd name="T31" fmla="*/ 2 h 90"/>
                <a:gd name="T32" fmla="*/ 46 w 74"/>
                <a:gd name="T33" fmla="*/ 2 h 90"/>
                <a:gd name="T34" fmla="*/ 38 w 74"/>
                <a:gd name="T35" fmla="*/ 0 h 90"/>
                <a:gd name="T36" fmla="*/ 30 w 74"/>
                <a:gd name="T37" fmla="*/ 2 h 90"/>
                <a:gd name="T38" fmla="*/ 24 w 74"/>
                <a:gd name="T39" fmla="*/ 4 h 90"/>
                <a:gd name="T40" fmla="*/ 18 w 74"/>
                <a:gd name="T41" fmla="*/ 8 h 90"/>
                <a:gd name="T42" fmla="*/ 12 w 74"/>
                <a:gd name="T43" fmla="*/ 14 h 90"/>
                <a:gd name="T44" fmla="*/ 8 w 74"/>
                <a:gd name="T45" fmla="*/ 22 h 90"/>
                <a:gd name="T46" fmla="*/ 4 w 74"/>
                <a:gd name="T47" fmla="*/ 30 h 90"/>
                <a:gd name="T48" fmla="*/ 2 w 74"/>
                <a:gd name="T49" fmla="*/ 40 h 90"/>
                <a:gd name="T50" fmla="*/ 2 w 74"/>
                <a:gd name="T51" fmla="*/ 40 h 90"/>
                <a:gd name="T52" fmla="*/ 0 w 74"/>
                <a:gd name="T53" fmla="*/ 54 h 90"/>
                <a:gd name="T54" fmla="*/ 2 w 74"/>
                <a:gd name="T55" fmla="*/ 68 h 90"/>
                <a:gd name="T56" fmla="*/ 8 w 74"/>
                <a:gd name="T57" fmla="*/ 80 h 90"/>
                <a:gd name="T58" fmla="*/ 14 w 74"/>
                <a:gd name="T59" fmla="*/ 90 h 90"/>
                <a:gd name="T60" fmla="*/ 14 w 74"/>
                <a:gd name="T61" fmla="*/ 90 h 90"/>
                <a:gd name="T62" fmla="*/ 30 w 74"/>
                <a:gd name="T63" fmla="*/ 86 h 90"/>
                <a:gd name="T64" fmla="*/ 30 w 74"/>
                <a:gd name="T65" fmla="*/ 86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90"/>
                <a:gd name="T101" fmla="*/ 74 w 74"/>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90">
                  <a:moveTo>
                    <a:pt x="30" y="86"/>
                  </a:moveTo>
                  <a:lnTo>
                    <a:pt x="30" y="86"/>
                  </a:lnTo>
                  <a:lnTo>
                    <a:pt x="48" y="84"/>
                  </a:lnTo>
                  <a:lnTo>
                    <a:pt x="66" y="84"/>
                  </a:lnTo>
                  <a:lnTo>
                    <a:pt x="70" y="74"/>
                  </a:lnTo>
                  <a:lnTo>
                    <a:pt x="74" y="60"/>
                  </a:lnTo>
                  <a:lnTo>
                    <a:pt x="74" y="50"/>
                  </a:lnTo>
                  <a:lnTo>
                    <a:pt x="74" y="40"/>
                  </a:lnTo>
                  <a:lnTo>
                    <a:pt x="72" y="32"/>
                  </a:lnTo>
                  <a:lnTo>
                    <a:pt x="70" y="24"/>
                  </a:lnTo>
                  <a:lnTo>
                    <a:pt x="64" y="16"/>
                  </a:lnTo>
                  <a:lnTo>
                    <a:pt x="60" y="10"/>
                  </a:lnTo>
                  <a:lnTo>
                    <a:pt x="52" y="4"/>
                  </a:lnTo>
                  <a:lnTo>
                    <a:pt x="46" y="2"/>
                  </a:lnTo>
                  <a:lnTo>
                    <a:pt x="38" y="0"/>
                  </a:lnTo>
                  <a:lnTo>
                    <a:pt x="30" y="2"/>
                  </a:lnTo>
                  <a:lnTo>
                    <a:pt x="24" y="4"/>
                  </a:lnTo>
                  <a:lnTo>
                    <a:pt x="18" y="8"/>
                  </a:lnTo>
                  <a:lnTo>
                    <a:pt x="12" y="14"/>
                  </a:lnTo>
                  <a:lnTo>
                    <a:pt x="8" y="22"/>
                  </a:lnTo>
                  <a:lnTo>
                    <a:pt x="4" y="30"/>
                  </a:lnTo>
                  <a:lnTo>
                    <a:pt x="2" y="40"/>
                  </a:lnTo>
                  <a:lnTo>
                    <a:pt x="0" y="54"/>
                  </a:lnTo>
                  <a:lnTo>
                    <a:pt x="2" y="68"/>
                  </a:lnTo>
                  <a:lnTo>
                    <a:pt x="8" y="80"/>
                  </a:lnTo>
                  <a:lnTo>
                    <a:pt x="14" y="90"/>
                  </a:lnTo>
                  <a:lnTo>
                    <a:pt x="3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39" name="Freeform 13"/>
            <p:cNvSpPr>
              <a:spLocks/>
            </p:cNvSpPr>
            <p:nvPr/>
          </p:nvSpPr>
          <p:spPr bwMode="auto">
            <a:xfrm>
              <a:off x="679" y="1396"/>
              <a:ext cx="32" cy="56"/>
            </a:xfrm>
            <a:custGeom>
              <a:avLst/>
              <a:gdLst>
                <a:gd name="T0" fmla="*/ 2 w 32"/>
                <a:gd name="T1" fmla="*/ 32 h 56"/>
                <a:gd name="T2" fmla="*/ 2 w 32"/>
                <a:gd name="T3" fmla="*/ 32 h 56"/>
                <a:gd name="T4" fmla="*/ 0 w 32"/>
                <a:gd name="T5" fmla="*/ 20 h 56"/>
                <a:gd name="T6" fmla="*/ 2 w 32"/>
                <a:gd name="T7" fmla="*/ 10 h 56"/>
                <a:gd name="T8" fmla="*/ 6 w 32"/>
                <a:gd name="T9" fmla="*/ 4 h 56"/>
                <a:gd name="T10" fmla="*/ 12 w 32"/>
                <a:gd name="T11" fmla="*/ 0 h 56"/>
                <a:gd name="T12" fmla="*/ 12 w 32"/>
                <a:gd name="T13" fmla="*/ 0 h 56"/>
                <a:gd name="T14" fmla="*/ 18 w 32"/>
                <a:gd name="T15" fmla="*/ 2 h 56"/>
                <a:gd name="T16" fmla="*/ 24 w 32"/>
                <a:gd name="T17" fmla="*/ 6 h 56"/>
                <a:gd name="T18" fmla="*/ 28 w 32"/>
                <a:gd name="T19" fmla="*/ 16 h 56"/>
                <a:gd name="T20" fmla="*/ 32 w 32"/>
                <a:gd name="T21" fmla="*/ 26 h 56"/>
                <a:gd name="T22" fmla="*/ 32 w 32"/>
                <a:gd name="T23" fmla="*/ 26 h 56"/>
                <a:gd name="T24" fmla="*/ 32 w 32"/>
                <a:gd name="T25" fmla="*/ 36 h 56"/>
                <a:gd name="T26" fmla="*/ 30 w 32"/>
                <a:gd name="T27" fmla="*/ 46 h 56"/>
                <a:gd name="T28" fmla="*/ 26 w 32"/>
                <a:gd name="T29" fmla="*/ 52 h 56"/>
                <a:gd name="T30" fmla="*/ 22 w 32"/>
                <a:gd name="T31" fmla="*/ 56 h 56"/>
                <a:gd name="T32" fmla="*/ 22 w 32"/>
                <a:gd name="T33" fmla="*/ 56 h 56"/>
                <a:gd name="T34" fmla="*/ 14 w 32"/>
                <a:gd name="T35" fmla="*/ 54 h 56"/>
                <a:gd name="T36" fmla="*/ 10 w 32"/>
                <a:gd name="T37" fmla="*/ 50 h 56"/>
                <a:gd name="T38" fmla="*/ 4 w 32"/>
                <a:gd name="T39" fmla="*/ 42 h 56"/>
                <a:gd name="T40" fmla="*/ 2 w 32"/>
                <a:gd name="T41" fmla="*/ 32 h 56"/>
                <a:gd name="T42" fmla="*/ 2 w 32"/>
                <a:gd name="T43" fmla="*/ 32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56"/>
                <a:gd name="T68" fmla="*/ 32 w 32"/>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56">
                  <a:moveTo>
                    <a:pt x="2" y="32"/>
                  </a:moveTo>
                  <a:lnTo>
                    <a:pt x="2" y="32"/>
                  </a:lnTo>
                  <a:lnTo>
                    <a:pt x="0" y="20"/>
                  </a:lnTo>
                  <a:lnTo>
                    <a:pt x="2" y="10"/>
                  </a:lnTo>
                  <a:lnTo>
                    <a:pt x="6" y="4"/>
                  </a:lnTo>
                  <a:lnTo>
                    <a:pt x="12" y="0"/>
                  </a:lnTo>
                  <a:lnTo>
                    <a:pt x="18" y="2"/>
                  </a:lnTo>
                  <a:lnTo>
                    <a:pt x="24" y="6"/>
                  </a:lnTo>
                  <a:lnTo>
                    <a:pt x="28" y="16"/>
                  </a:lnTo>
                  <a:lnTo>
                    <a:pt x="32" y="26"/>
                  </a:lnTo>
                  <a:lnTo>
                    <a:pt x="32" y="36"/>
                  </a:lnTo>
                  <a:lnTo>
                    <a:pt x="30" y="46"/>
                  </a:lnTo>
                  <a:lnTo>
                    <a:pt x="26" y="52"/>
                  </a:lnTo>
                  <a:lnTo>
                    <a:pt x="22" y="56"/>
                  </a:lnTo>
                  <a:lnTo>
                    <a:pt x="14" y="54"/>
                  </a:lnTo>
                  <a:lnTo>
                    <a:pt x="10" y="50"/>
                  </a:lnTo>
                  <a:lnTo>
                    <a:pt x="4" y="42"/>
                  </a:lnTo>
                  <a:lnTo>
                    <a:pt x="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0" name="Freeform 14"/>
            <p:cNvSpPr>
              <a:spLocks/>
            </p:cNvSpPr>
            <p:nvPr/>
          </p:nvSpPr>
          <p:spPr bwMode="auto">
            <a:xfrm>
              <a:off x="323" y="1642"/>
              <a:ext cx="612" cy="380"/>
            </a:xfrm>
            <a:custGeom>
              <a:avLst/>
              <a:gdLst>
                <a:gd name="T0" fmla="*/ 12 w 612"/>
                <a:gd name="T1" fmla="*/ 40 h 380"/>
                <a:gd name="T2" fmla="*/ 6 w 612"/>
                <a:gd name="T3" fmla="*/ 76 h 380"/>
                <a:gd name="T4" fmla="*/ 0 w 612"/>
                <a:gd name="T5" fmla="*/ 130 h 380"/>
                <a:gd name="T6" fmla="*/ 4 w 612"/>
                <a:gd name="T7" fmla="*/ 194 h 380"/>
                <a:gd name="T8" fmla="*/ 18 w 612"/>
                <a:gd name="T9" fmla="*/ 244 h 380"/>
                <a:gd name="T10" fmla="*/ 32 w 612"/>
                <a:gd name="T11" fmla="*/ 274 h 380"/>
                <a:gd name="T12" fmla="*/ 54 w 612"/>
                <a:gd name="T13" fmla="*/ 302 h 380"/>
                <a:gd name="T14" fmla="*/ 82 w 612"/>
                <a:gd name="T15" fmla="*/ 324 h 380"/>
                <a:gd name="T16" fmla="*/ 116 w 612"/>
                <a:gd name="T17" fmla="*/ 340 h 380"/>
                <a:gd name="T18" fmla="*/ 162 w 612"/>
                <a:gd name="T19" fmla="*/ 348 h 380"/>
                <a:gd name="T20" fmla="*/ 216 w 612"/>
                <a:gd name="T21" fmla="*/ 348 h 380"/>
                <a:gd name="T22" fmla="*/ 280 w 612"/>
                <a:gd name="T23" fmla="*/ 338 h 380"/>
                <a:gd name="T24" fmla="*/ 324 w 612"/>
                <a:gd name="T25" fmla="*/ 324 h 380"/>
                <a:gd name="T26" fmla="*/ 446 w 612"/>
                <a:gd name="T27" fmla="*/ 244 h 380"/>
                <a:gd name="T28" fmla="*/ 482 w 612"/>
                <a:gd name="T29" fmla="*/ 296 h 380"/>
                <a:gd name="T30" fmla="*/ 506 w 612"/>
                <a:gd name="T31" fmla="*/ 340 h 380"/>
                <a:gd name="T32" fmla="*/ 516 w 612"/>
                <a:gd name="T33" fmla="*/ 370 h 380"/>
                <a:gd name="T34" fmla="*/ 516 w 612"/>
                <a:gd name="T35" fmla="*/ 380 h 380"/>
                <a:gd name="T36" fmla="*/ 536 w 612"/>
                <a:gd name="T37" fmla="*/ 380 h 380"/>
                <a:gd name="T38" fmla="*/ 564 w 612"/>
                <a:gd name="T39" fmla="*/ 372 h 380"/>
                <a:gd name="T40" fmla="*/ 596 w 612"/>
                <a:gd name="T41" fmla="*/ 352 h 380"/>
                <a:gd name="T42" fmla="*/ 612 w 612"/>
                <a:gd name="T43" fmla="*/ 334 h 380"/>
                <a:gd name="T44" fmla="*/ 588 w 612"/>
                <a:gd name="T45" fmla="*/ 326 h 380"/>
                <a:gd name="T46" fmla="*/ 564 w 612"/>
                <a:gd name="T47" fmla="*/ 322 h 380"/>
                <a:gd name="T48" fmla="*/ 536 w 612"/>
                <a:gd name="T49" fmla="*/ 324 h 380"/>
                <a:gd name="T50" fmla="*/ 530 w 612"/>
                <a:gd name="T51" fmla="*/ 298 h 380"/>
                <a:gd name="T52" fmla="*/ 506 w 612"/>
                <a:gd name="T53" fmla="*/ 242 h 380"/>
                <a:gd name="T54" fmla="*/ 488 w 612"/>
                <a:gd name="T55" fmla="*/ 214 h 380"/>
                <a:gd name="T56" fmla="*/ 464 w 612"/>
                <a:gd name="T57" fmla="*/ 190 h 380"/>
                <a:gd name="T58" fmla="*/ 436 w 612"/>
                <a:gd name="T59" fmla="*/ 176 h 380"/>
                <a:gd name="T60" fmla="*/ 402 w 612"/>
                <a:gd name="T61" fmla="*/ 174 h 380"/>
                <a:gd name="T62" fmla="*/ 382 w 612"/>
                <a:gd name="T63" fmla="*/ 0 h 380"/>
                <a:gd name="T64" fmla="*/ 374 w 612"/>
                <a:gd name="T65" fmla="*/ 6 h 380"/>
                <a:gd name="T66" fmla="*/ 326 w 612"/>
                <a:gd name="T67" fmla="*/ 34 h 380"/>
                <a:gd name="T68" fmla="*/ 284 w 612"/>
                <a:gd name="T69" fmla="*/ 52 h 380"/>
                <a:gd name="T70" fmla="*/ 232 w 612"/>
                <a:gd name="T71" fmla="*/ 64 h 380"/>
                <a:gd name="T72" fmla="*/ 168 w 612"/>
                <a:gd name="T73" fmla="*/ 70 h 380"/>
                <a:gd name="T74" fmla="*/ 94 w 612"/>
                <a:gd name="T75" fmla="*/ 62 h 380"/>
                <a:gd name="T76" fmla="*/ 12 w 612"/>
                <a:gd name="T77" fmla="*/ 40 h 3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2"/>
                <a:gd name="T118" fmla="*/ 0 h 380"/>
                <a:gd name="T119" fmla="*/ 612 w 612"/>
                <a:gd name="T120" fmla="*/ 380 h 3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2" h="380">
                  <a:moveTo>
                    <a:pt x="12" y="40"/>
                  </a:moveTo>
                  <a:lnTo>
                    <a:pt x="12" y="40"/>
                  </a:lnTo>
                  <a:lnTo>
                    <a:pt x="8" y="56"/>
                  </a:lnTo>
                  <a:lnTo>
                    <a:pt x="6" y="76"/>
                  </a:lnTo>
                  <a:lnTo>
                    <a:pt x="2" y="102"/>
                  </a:lnTo>
                  <a:lnTo>
                    <a:pt x="0" y="130"/>
                  </a:lnTo>
                  <a:lnTo>
                    <a:pt x="2" y="162"/>
                  </a:lnTo>
                  <a:lnTo>
                    <a:pt x="4" y="194"/>
                  </a:lnTo>
                  <a:lnTo>
                    <a:pt x="12" y="228"/>
                  </a:lnTo>
                  <a:lnTo>
                    <a:pt x="18" y="244"/>
                  </a:lnTo>
                  <a:lnTo>
                    <a:pt x="24" y="260"/>
                  </a:lnTo>
                  <a:lnTo>
                    <a:pt x="32" y="274"/>
                  </a:lnTo>
                  <a:lnTo>
                    <a:pt x="42" y="288"/>
                  </a:lnTo>
                  <a:lnTo>
                    <a:pt x="54" y="302"/>
                  </a:lnTo>
                  <a:lnTo>
                    <a:pt x="66" y="314"/>
                  </a:lnTo>
                  <a:lnTo>
                    <a:pt x="82" y="324"/>
                  </a:lnTo>
                  <a:lnTo>
                    <a:pt x="98" y="332"/>
                  </a:lnTo>
                  <a:lnTo>
                    <a:pt x="116" y="340"/>
                  </a:lnTo>
                  <a:lnTo>
                    <a:pt x="138" y="346"/>
                  </a:lnTo>
                  <a:lnTo>
                    <a:pt x="162" y="348"/>
                  </a:lnTo>
                  <a:lnTo>
                    <a:pt x="188" y="350"/>
                  </a:lnTo>
                  <a:lnTo>
                    <a:pt x="216" y="348"/>
                  </a:lnTo>
                  <a:lnTo>
                    <a:pt x="246" y="346"/>
                  </a:lnTo>
                  <a:lnTo>
                    <a:pt x="280" y="338"/>
                  </a:lnTo>
                  <a:lnTo>
                    <a:pt x="316" y="330"/>
                  </a:lnTo>
                  <a:lnTo>
                    <a:pt x="324" y="324"/>
                  </a:lnTo>
                  <a:lnTo>
                    <a:pt x="446" y="244"/>
                  </a:lnTo>
                  <a:lnTo>
                    <a:pt x="458" y="260"/>
                  </a:lnTo>
                  <a:lnTo>
                    <a:pt x="482" y="296"/>
                  </a:lnTo>
                  <a:lnTo>
                    <a:pt x="494" y="318"/>
                  </a:lnTo>
                  <a:lnTo>
                    <a:pt x="506" y="340"/>
                  </a:lnTo>
                  <a:lnTo>
                    <a:pt x="514" y="360"/>
                  </a:lnTo>
                  <a:lnTo>
                    <a:pt x="516" y="370"/>
                  </a:lnTo>
                  <a:lnTo>
                    <a:pt x="516" y="380"/>
                  </a:lnTo>
                  <a:lnTo>
                    <a:pt x="526" y="380"/>
                  </a:lnTo>
                  <a:lnTo>
                    <a:pt x="536" y="380"/>
                  </a:lnTo>
                  <a:lnTo>
                    <a:pt x="548" y="378"/>
                  </a:lnTo>
                  <a:lnTo>
                    <a:pt x="564" y="372"/>
                  </a:lnTo>
                  <a:lnTo>
                    <a:pt x="580" y="364"/>
                  </a:lnTo>
                  <a:lnTo>
                    <a:pt x="596" y="352"/>
                  </a:lnTo>
                  <a:lnTo>
                    <a:pt x="612" y="334"/>
                  </a:lnTo>
                  <a:lnTo>
                    <a:pt x="604" y="332"/>
                  </a:lnTo>
                  <a:lnTo>
                    <a:pt x="588" y="326"/>
                  </a:lnTo>
                  <a:lnTo>
                    <a:pt x="578" y="324"/>
                  </a:lnTo>
                  <a:lnTo>
                    <a:pt x="564" y="322"/>
                  </a:lnTo>
                  <a:lnTo>
                    <a:pt x="550" y="322"/>
                  </a:lnTo>
                  <a:lnTo>
                    <a:pt x="536" y="324"/>
                  </a:lnTo>
                  <a:lnTo>
                    <a:pt x="530" y="298"/>
                  </a:lnTo>
                  <a:lnTo>
                    <a:pt x="520" y="272"/>
                  </a:lnTo>
                  <a:lnTo>
                    <a:pt x="506" y="242"/>
                  </a:lnTo>
                  <a:lnTo>
                    <a:pt x="498" y="228"/>
                  </a:lnTo>
                  <a:lnTo>
                    <a:pt x="488" y="214"/>
                  </a:lnTo>
                  <a:lnTo>
                    <a:pt x="476" y="200"/>
                  </a:lnTo>
                  <a:lnTo>
                    <a:pt x="464" y="190"/>
                  </a:lnTo>
                  <a:lnTo>
                    <a:pt x="450" y="182"/>
                  </a:lnTo>
                  <a:lnTo>
                    <a:pt x="436" y="176"/>
                  </a:lnTo>
                  <a:lnTo>
                    <a:pt x="420" y="174"/>
                  </a:lnTo>
                  <a:lnTo>
                    <a:pt x="402" y="174"/>
                  </a:lnTo>
                  <a:lnTo>
                    <a:pt x="332" y="230"/>
                  </a:lnTo>
                  <a:lnTo>
                    <a:pt x="382" y="0"/>
                  </a:lnTo>
                  <a:lnTo>
                    <a:pt x="374" y="6"/>
                  </a:lnTo>
                  <a:lnTo>
                    <a:pt x="356" y="18"/>
                  </a:lnTo>
                  <a:lnTo>
                    <a:pt x="326" y="34"/>
                  </a:lnTo>
                  <a:lnTo>
                    <a:pt x="306" y="44"/>
                  </a:lnTo>
                  <a:lnTo>
                    <a:pt x="284" y="52"/>
                  </a:lnTo>
                  <a:lnTo>
                    <a:pt x="260" y="58"/>
                  </a:lnTo>
                  <a:lnTo>
                    <a:pt x="232" y="64"/>
                  </a:lnTo>
                  <a:lnTo>
                    <a:pt x="202" y="68"/>
                  </a:lnTo>
                  <a:lnTo>
                    <a:pt x="168" y="70"/>
                  </a:lnTo>
                  <a:lnTo>
                    <a:pt x="132" y="68"/>
                  </a:lnTo>
                  <a:lnTo>
                    <a:pt x="94" y="62"/>
                  </a:lnTo>
                  <a:lnTo>
                    <a:pt x="54" y="54"/>
                  </a:lnTo>
                  <a:lnTo>
                    <a:pt x="12" y="4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1" name="Freeform 15"/>
            <p:cNvSpPr>
              <a:spLocks/>
            </p:cNvSpPr>
            <p:nvPr/>
          </p:nvSpPr>
          <p:spPr bwMode="auto">
            <a:xfrm>
              <a:off x="665" y="1914"/>
              <a:ext cx="208" cy="222"/>
            </a:xfrm>
            <a:custGeom>
              <a:avLst/>
              <a:gdLst>
                <a:gd name="T0" fmla="*/ 0 w 208"/>
                <a:gd name="T1" fmla="*/ 30 h 222"/>
                <a:gd name="T2" fmla="*/ 0 w 208"/>
                <a:gd name="T3" fmla="*/ 30 h 222"/>
                <a:gd name="T4" fmla="*/ 14 w 208"/>
                <a:gd name="T5" fmla="*/ 38 h 222"/>
                <a:gd name="T6" fmla="*/ 28 w 208"/>
                <a:gd name="T7" fmla="*/ 48 h 222"/>
                <a:gd name="T8" fmla="*/ 44 w 208"/>
                <a:gd name="T9" fmla="*/ 62 h 222"/>
                <a:gd name="T10" fmla="*/ 52 w 208"/>
                <a:gd name="T11" fmla="*/ 72 h 222"/>
                <a:gd name="T12" fmla="*/ 60 w 208"/>
                <a:gd name="T13" fmla="*/ 84 h 222"/>
                <a:gd name="T14" fmla="*/ 66 w 208"/>
                <a:gd name="T15" fmla="*/ 98 h 222"/>
                <a:gd name="T16" fmla="*/ 74 w 208"/>
                <a:gd name="T17" fmla="*/ 114 h 222"/>
                <a:gd name="T18" fmla="*/ 78 w 208"/>
                <a:gd name="T19" fmla="*/ 132 h 222"/>
                <a:gd name="T20" fmla="*/ 82 w 208"/>
                <a:gd name="T21" fmla="*/ 152 h 222"/>
                <a:gd name="T22" fmla="*/ 84 w 208"/>
                <a:gd name="T23" fmla="*/ 174 h 222"/>
                <a:gd name="T24" fmla="*/ 84 w 208"/>
                <a:gd name="T25" fmla="*/ 198 h 222"/>
                <a:gd name="T26" fmla="*/ 84 w 208"/>
                <a:gd name="T27" fmla="*/ 198 h 222"/>
                <a:gd name="T28" fmla="*/ 88 w 208"/>
                <a:gd name="T29" fmla="*/ 202 h 222"/>
                <a:gd name="T30" fmla="*/ 102 w 208"/>
                <a:gd name="T31" fmla="*/ 210 h 222"/>
                <a:gd name="T32" fmla="*/ 114 w 208"/>
                <a:gd name="T33" fmla="*/ 214 h 222"/>
                <a:gd name="T34" fmla="*/ 126 w 208"/>
                <a:gd name="T35" fmla="*/ 216 h 222"/>
                <a:gd name="T36" fmla="*/ 142 w 208"/>
                <a:gd name="T37" fmla="*/ 220 h 222"/>
                <a:gd name="T38" fmla="*/ 160 w 208"/>
                <a:gd name="T39" fmla="*/ 220 h 222"/>
                <a:gd name="T40" fmla="*/ 160 w 208"/>
                <a:gd name="T41" fmla="*/ 220 h 222"/>
                <a:gd name="T42" fmla="*/ 176 w 208"/>
                <a:gd name="T43" fmla="*/ 222 h 222"/>
                <a:gd name="T44" fmla="*/ 190 w 208"/>
                <a:gd name="T45" fmla="*/ 222 h 222"/>
                <a:gd name="T46" fmla="*/ 202 w 208"/>
                <a:gd name="T47" fmla="*/ 220 h 222"/>
                <a:gd name="T48" fmla="*/ 206 w 208"/>
                <a:gd name="T49" fmla="*/ 218 h 222"/>
                <a:gd name="T50" fmla="*/ 208 w 208"/>
                <a:gd name="T51" fmla="*/ 216 h 222"/>
                <a:gd name="T52" fmla="*/ 208 w 208"/>
                <a:gd name="T53" fmla="*/ 212 h 222"/>
                <a:gd name="T54" fmla="*/ 204 w 208"/>
                <a:gd name="T55" fmla="*/ 208 h 222"/>
                <a:gd name="T56" fmla="*/ 196 w 208"/>
                <a:gd name="T57" fmla="*/ 202 h 222"/>
                <a:gd name="T58" fmla="*/ 184 w 208"/>
                <a:gd name="T59" fmla="*/ 194 h 222"/>
                <a:gd name="T60" fmla="*/ 144 w 208"/>
                <a:gd name="T61" fmla="*/ 176 h 222"/>
                <a:gd name="T62" fmla="*/ 144 w 208"/>
                <a:gd name="T63" fmla="*/ 176 h 222"/>
                <a:gd name="T64" fmla="*/ 132 w 208"/>
                <a:gd name="T65" fmla="*/ 148 h 222"/>
                <a:gd name="T66" fmla="*/ 120 w 208"/>
                <a:gd name="T67" fmla="*/ 120 h 222"/>
                <a:gd name="T68" fmla="*/ 104 w 208"/>
                <a:gd name="T69" fmla="*/ 88 h 222"/>
                <a:gd name="T70" fmla="*/ 86 w 208"/>
                <a:gd name="T71" fmla="*/ 56 h 222"/>
                <a:gd name="T72" fmla="*/ 68 w 208"/>
                <a:gd name="T73" fmla="*/ 28 h 222"/>
                <a:gd name="T74" fmla="*/ 60 w 208"/>
                <a:gd name="T75" fmla="*/ 16 h 222"/>
                <a:gd name="T76" fmla="*/ 50 w 208"/>
                <a:gd name="T77" fmla="*/ 8 h 222"/>
                <a:gd name="T78" fmla="*/ 42 w 208"/>
                <a:gd name="T79" fmla="*/ 2 h 222"/>
                <a:gd name="T80" fmla="*/ 34 w 208"/>
                <a:gd name="T81" fmla="*/ 0 h 222"/>
                <a:gd name="T82" fmla="*/ 0 w 208"/>
                <a:gd name="T83" fmla="*/ 30 h 2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8"/>
                <a:gd name="T127" fmla="*/ 0 h 222"/>
                <a:gd name="T128" fmla="*/ 208 w 208"/>
                <a:gd name="T129" fmla="*/ 222 h 2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8" h="222">
                  <a:moveTo>
                    <a:pt x="0" y="30"/>
                  </a:moveTo>
                  <a:lnTo>
                    <a:pt x="0" y="30"/>
                  </a:lnTo>
                  <a:lnTo>
                    <a:pt x="14" y="38"/>
                  </a:lnTo>
                  <a:lnTo>
                    <a:pt x="28" y="48"/>
                  </a:lnTo>
                  <a:lnTo>
                    <a:pt x="44" y="62"/>
                  </a:lnTo>
                  <a:lnTo>
                    <a:pt x="52" y="72"/>
                  </a:lnTo>
                  <a:lnTo>
                    <a:pt x="60" y="84"/>
                  </a:lnTo>
                  <a:lnTo>
                    <a:pt x="66" y="98"/>
                  </a:lnTo>
                  <a:lnTo>
                    <a:pt x="74" y="114"/>
                  </a:lnTo>
                  <a:lnTo>
                    <a:pt x="78" y="132"/>
                  </a:lnTo>
                  <a:lnTo>
                    <a:pt x="82" y="152"/>
                  </a:lnTo>
                  <a:lnTo>
                    <a:pt x="84" y="174"/>
                  </a:lnTo>
                  <a:lnTo>
                    <a:pt x="84" y="198"/>
                  </a:lnTo>
                  <a:lnTo>
                    <a:pt x="88" y="202"/>
                  </a:lnTo>
                  <a:lnTo>
                    <a:pt x="102" y="210"/>
                  </a:lnTo>
                  <a:lnTo>
                    <a:pt x="114" y="214"/>
                  </a:lnTo>
                  <a:lnTo>
                    <a:pt x="126" y="216"/>
                  </a:lnTo>
                  <a:lnTo>
                    <a:pt x="142" y="220"/>
                  </a:lnTo>
                  <a:lnTo>
                    <a:pt x="160" y="220"/>
                  </a:lnTo>
                  <a:lnTo>
                    <a:pt x="176" y="222"/>
                  </a:lnTo>
                  <a:lnTo>
                    <a:pt x="190" y="222"/>
                  </a:lnTo>
                  <a:lnTo>
                    <a:pt x="202" y="220"/>
                  </a:lnTo>
                  <a:lnTo>
                    <a:pt x="206" y="218"/>
                  </a:lnTo>
                  <a:lnTo>
                    <a:pt x="208" y="216"/>
                  </a:lnTo>
                  <a:lnTo>
                    <a:pt x="208" y="212"/>
                  </a:lnTo>
                  <a:lnTo>
                    <a:pt x="204" y="208"/>
                  </a:lnTo>
                  <a:lnTo>
                    <a:pt x="196" y="202"/>
                  </a:lnTo>
                  <a:lnTo>
                    <a:pt x="184" y="194"/>
                  </a:lnTo>
                  <a:lnTo>
                    <a:pt x="144" y="176"/>
                  </a:lnTo>
                  <a:lnTo>
                    <a:pt x="132" y="148"/>
                  </a:lnTo>
                  <a:lnTo>
                    <a:pt x="120" y="120"/>
                  </a:lnTo>
                  <a:lnTo>
                    <a:pt x="104" y="88"/>
                  </a:lnTo>
                  <a:lnTo>
                    <a:pt x="86" y="56"/>
                  </a:lnTo>
                  <a:lnTo>
                    <a:pt x="68" y="28"/>
                  </a:lnTo>
                  <a:lnTo>
                    <a:pt x="60" y="16"/>
                  </a:lnTo>
                  <a:lnTo>
                    <a:pt x="50" y="8"/>
                  </a:lnTo>
                  <a:lnTo>
                    <a:pt x="42" y="2"/>
                  </a:lnTo>
                  <a:lnTo>
                    <a:pt x="34" y="0"/>
                  </a:lnTo>
                  <a:lnTo>
                    <a:pt x="0" y="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2" name="Freeform 16"/>
            <p:cNvSpPr>
              <a:spLocks/>
            </p:cNvSpPr>
            <p:nvPr/>
          </p:nvSpPr>
          <p:spPr bwMode="auto">
            <a:xfrm>
              <a:off x="569" y="1628"/>
              <a:ext cx="220" cy="204"/>
            </a:xfrm>
            <a:custGeom>
              <a:avLst/>
              <a:gdLst>
                <a:gd name="T0" fmla="*/ 38 w 220"/>
                <a:gd name="T1" fmla="*/ 144 h 204"/>
                <a:gd name="T2" fmla="*/ 38 w 220"/>
                <a:gd name="T3" fmla="*/ 144 h 204"/>
                <a:gd name="T4" fmla="*/ 46 w 220"/>
                <a:gd name="T5" fmla="*/ 146 h 204"/>
                <a:gd name="T6" fmla="*/ 66 w 220"/>
                <a:gd name="T7" fmla="*/ 152 h 204"/>
                <a:gd name="T8" fmla="*/ 94 w 220"/>
                <a:gd name="T9" fmla="*/ 158 h 204"/>
                <a:gd name="T10" fmla="*/ 110 w 220"/>
                <a:gd name="T11" fmla="*/ 160 h 204"/>
                <a:gd name="T12" fmla="*/ 124 w 220"/>
                <a:gd name="T13" fmla="*/ 162 h 204"/>
                <a:gd name="T14" fmla="*/ 138 w 220"/>
                <a:gd name="T15" fmla="*/ 160 h 204"/>
                <a:gd name="T16" fmla="*/ 152 w 220"/>
                <a:gd name="T17" fmla="*/ 156 h 204"/>
                <a:gd name="T18" fmla="*/ 164 w 220"/>
                <a:gd name="T19" fmla="*/ 150 h 204"/>
                <a:gd name="T20" fmla="*/ 172 w 220"/>
                <a:gd name="T21" fmla="*/ 140 h 204"/>
                <a:gd name="T22" fmla="*/ 178 w 220"/>
                <a:gd name="T23" fmla="*/ 126 h 204"/>
                <a:gd name="T24" fmla="*/ 180 w 220"/>
                <a:gd name="T25" fmla="*/ 108 h 204"/>
                <a:gd name="T26" fmla="*/ 178 w 220"/>
                <a:gd name="T27" fmla="*/ 86 h 204"/>
                <a:gd name="T28" fmla="*/ 170 w 220"/>
                <a:gd name="T29" fmla="*/ 58 h 204"/>
                <a:gd name="T30" fmla="*/ 170 w 220"/>
                <a:gd name="T31" fmla="*/ 58 h 204"/>
                <a:gd name="T32" fmla="*/ 162 w 220"/>
                <a:gd name="T33" fmla="*/ 58 h 204"/>
                <a:gd name="T34" fmla="*/ 154 w 220"/>
                <a:gd name="T35" fmla="*/ 58 h 204"/>
                <a:gd name="T36" fmla="*/ 148 w 220"/>
                <a:gd name="T37" fmla="*/ 54 h 204"/>
                <a:gd name="T38" fmla="*/ 146 w 220"/>
                <a:gd name="T39" fmla="*/ 52 h 204"/>
                <a:gd name="T40" fmla="*/ 144 w 220"/>
                <a:gd name="T41" fmla="*/ 48 h 204"/>
                <a:gd name="T42" fmla="*/ 144 w 220"/>
                <a:gd name="T43" fmla="*/ 44 h 204"/>
                <a:gd name="T44" fmla="*/ 146 w 220"/>
                <a:gd name="T45" fmla="*/ 38 h 204"/>
                <a:gd name="T46" fmla="*/ 154 w 220"/>
                <a:gd name="T47" fmla="*/ 24 h 204"/>
                <a:gd name="T48" fmla="*/ 172 w 220"/>
                <a:gd name="T49" fmla="*/ 4 h 204"/>
                <a:gd name="T50" fmla="*/ 172 w 220"/>
                <a:gd name="T51" fmla="*/ 4 h 204"/>
                <a:gd name="T52" fmla="*/ 184 w 220"/>
                <a:gd name="T53" fmla="*/ 2 h 204"/>
                <a:gd name="T54" fmla="*/ 194 w 220"/>
                <a:gd name="T55" fmla="*/ 0 h 204"/>
                <a:gd name="T56" fmla="*/ 206 w 220"/>
                <a:gd name="T57" fmla="*/ 0 h 204"/>
                <a:gd name="T58" fmla="*/ 212 w 220"/>
                <a:gd name="T59" fmla="*/ 0 h 204"/>
                <a:gd name="T60" fmla="*/ 216 w 220"/>
                <a:gd name="T61" fmla="*/ 2 h 204"/>
                <a:gd name="T62" fmla="*/ 218 w 220"/>
                <a:gd name="T63" fmla="*/ 6 h 204"/>
                <a:gd name="T64" fmla="*/ 220 w 220"/>
                <a:gd name="T65" fmla="*/ 10 h 204"/>
                <a:gd name="T66" fmla="*/ 220 w 220"/>
                <a:gd name="T67" fmla="*/ 16 h 204"/>
                <a:gd name="T68" fmla="*/ 218 w 220"/>
                <a:gd name="T69" fmla="*/ 24 h 204"/>
                <a:gd name="T70" fmla="*/ 214 w 220"/>
                <a:gd name="T71" fmla="*/ 34 h 204"/>
                <a:gd name="T72" fmla="*/ 208 w 220"/>
                <a:gd name="T73" fmla="*/ 46 h 204"/>
                <a:gd name="T74" fmla="*/ 208 w 220"/>
                <a:gd name="T75" fmla="*/ 46 h 204"/>
                <a:gd name="T76" fmla="*/ 212 w 220"/>
                <a:gd name="T77" fmla="*/ 60 h 204"/>
                <a:gd name="T78" fmla="*/ 214 w 220"/>
                <a:gd name="T79" fmla="*/ 76 h 204"/>
                <a:gd name="T80" fmla="*/ 216 w 220"/>
                <a:gd name="T81" fmla="*/ 96 h 204"/>
                <a:gd name="T82" fmla="*/ 214 w 220"/>
                <a:gd name="T83" fmla="*/ 118 h 204"/>
                <a:gd name="T84" fmla="*/ 210 w 220"/>
                <a:gd name="T85" fmla="*/ 130 h 204"/>
                <a:gd name="T86" fmla="*/ 206 w 220"/>
                <a:gd name="T87" fmla="*/ 142 h 204"/>
                <a:gd name="T88" fmla="*/ 200 w 220"/>
                <a:gd name="T89" fmla="*/ 154 h 204"/>
                <a:gd name="T90" fmla="*/ 192 w 220"/>
                <a:gd name="T91" fmla="*/ 164 h 204"/>
                <a:gd name="T92" fmla="*/ 180 w 220"/>
                <a:gd name="T93" fmla="*/ 176 h 204"/>
                <a:gd name="T94" fmla="*/ 168 w 220"/>
                <a:gd name="T95" fmla="*/ 188 h 204"/>
                <a:gd name="T96" fmla="*/ 168 w 220"/>
                <a:gd name="T97" fmla="*/ 188 h 204"/>
                <a:gd name="T98" fmla="*/ 144 w 220"/>
                <a:gd name="T99" fmla="*/ 194 h 204"/>
                <a:gd name="T100" fmla="*/ 120 w 220"/>
                <a:gd name="T101" fmla="*/ 198 h 204"/>
                <a:gd name="T102" fmla="*/ 90 w 220"/>
                <a:gd name="T103" fmla="*/ 202 h 204"/>
                <a:gd name="T104" fmla="*/ 60 w 220"/>
                <a:gd name="T105" fmla="*/ 204 h 204"/>
                <a:gd name="T106" fmla="*/ 46 w 220"/>
                <a:gd name="T107" fmla="*/ 204 h 204"/>
                <a:gd name="T108" fmla="*/ 34 w 220"/>
                <a:gd name="T109" fmla="*/ 204 h 204"/>
                <a:gd name="T110" fmla="*/ 22 w 220"/>
                <a:gd name="T111" fmla="*/ 200 h 204"/>
                <a:gd name="T112" fmla="*/ 12 w 220"/>
                <a:gd name="T113" fmla="*/ 196 h 204"/>
                <a:gd name="T114" fmla="*/ 6 w 220"/>
                <a:gd name="T115" fmla="*/ 190 h 204"/>
                <a:gd name="T116" fmla="*/ 0 w 220"/>
                <a:gd name="T117" fmla="*/ 182 h 204"/>
                <a:gd name="T118" fmla="*/ 38 w 220"/>
                <a:gd name="T119" fmla="*/ 144 h 2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
                <a:gd name="T181" fmla="*/ 0 h 204"/>
                <a:gd name="T182" fmla="*/ 220 w 220"/>
                <a:gd name="T183" fmla="*/ 204 h 2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 h="204">
                  <a:moveTo>
                    <a:pt x="38" y="144"/>
                  </a:moveTo>
                  <a:lnTo>
                    <a:pt x="38" y="144"/>
                  </a:lnTo>
                  <a:lnTo>
                    <a:pt x="46" y="146"/>
                  </a:lnTo>
                  <a:lnTo>
                    <a:pt x="66" y="152"/>
                  </a:lnTo>
                  <a:lnTo>
                    <a:pt x="94" y="158"/>
                  </a:lnTo>
                  <a:lnTo>
                    <a:pt x="110" y="160"/>
                  </a:lnTo>
                  <a:lnTo>
                    <a:pt x="124" y="162"/>
                  </a:lnTo>
                  <a:lnTo>
                    <a:pt x="138" y="160"/>
                  </a:lnTo>
                  <a:lnTo>
                    <a:pt x="152" y="156"/>
                  </a:lnTo>
                  <a:lnTo>
                    <a:pt x="164" y="150"/>
                  </a:lnTo>
                  <a:lnTo>
                    <a:pt x="172" y="140"/>
                  </a:lnTo>
                  <a:lnTo>
                    <a:pt x="178" y="126"/>
                  </a:lnTo>
                  <a:lnTo>
                    <a:pt x="180" y="108"/>
                  </a:lnTo>
                  <a:lnTo>
                    <a:pt x="178" y="86"/>
                  </a:lnTo>
                  <a:lnTo>
                    <a:pt x="170" y="58"/>
                  </a:lnTo>
                  <a:lnTo>
                    <a:pt x="162" y="58"/>
                  </a:lnTo>
                  <a:lnTo>
                    <a:pt x="154" y="58"/>
                  </a:lnTo>
                  <a:lnTo>
                    <a:pt x="148" y="54"/>
                  </a:lnTo>
                  <a:lnTo>
                    <a:pt x="146" y="52"/>
                  </a:lnTo>
                  <a:lnTo>
                    <a:pt x="144" y="48"/>
                  </a:lnTo>
                  <a:lnTo>
                    <a:pt x="144" y="44"/>
                  </a:lnTo>
                  <a:lnTo>
                    <a:pt x="146" y="38"/>
                  </a:lnTo>
                  <a:lnTo>
                    <a:pt x="154" y="24"/>
                  </a:lnTo>
                  <a:lnTo>
                    <a:pt x="172" y="4"/>
                  </a:lnTo>
                  <a:lnTo>
                    <a:pt x="184" y="2"/>
                  </a:lnTo>
                  <a:lnTo>
                    <a:pt x="194" y="0"/>
                  </a:lnTo>
                  <a:lnTo>
                    <a:pt x="206" y="0"/>
                  </a:lnTo>
                  <a:lnTo>
                    <a:pt x="212" y="0"/>
                  </a:lnTo>
                  <a:lnTo>
                    <a:pt x="216" y="2"/>
                  </a:lnTo>
                  <a:lnTo>
                    <a:pt x="218" y="6"/>
                  </a:lnTo>
                  <a:lnTo>
                    <a:pt x="220" y="10"/>
                  </a:lnTo>
                  <a:lnTo>
                    <a:pt x="220" y="16"/>
                  </a:lnTo>
                  <a:lnTo>
                    <a:pt x="218" y="24"/>
                  </a:lnTo>
                  <a:lnTo>
                    <a:pt x="214" y="34"/>
                  </a:lnTo>
                  <a:lnTo>
                    <a:pt x="208" y="46"/>
                  </a:lnTo>
                  <a:lnTo>
                    <a:pt x="212" y="60"/>
                  </a:lnTo>
                  <a:lnTo>
                    <a:pt x="214" y="76"/>
                  </a:lnTo>
                  <a:lnTo>
                    <a:pt x="216" y="96"/>
                  </a:lnTo>
                  <a:lnTo>
                    <a:pt x="214" y="118"/>
                  </a:lnTo>
                  <a:lnTo>
                    <a:pt x="210" y="130"/>
                  </a:lnTo>
                  <a:lnTo>
                    <a:pt x="206" y="142"/>
                  </a:lnTo>
                  <a:lnTo>
                    <a:pt x="200" y="154"/>
                  </a:lnTo>
                  <a:lnTo>
                    <a:pt x="192" y="164"/>
                  </a:lnTo>
                  <a:lnTo>
                    <a:pt x="180" y="176"/>
                  </a:lnTo>
                  <a:lnTo>
                    <a:pt x="168" y="188"/>
                  </a:lnTo>
                  <a:lnTo>
                    <a:pt x="144" y="194"/>
                  </a:lnTo>
                  <a:lnTo>
                    <a:pt x="120" y="198"/>
                  </a:lnTo>
                  <a:lnTo>
                    <a:pt x="90" y="202"/>
                  </a:lnTo>
                  <a:lnTo>
                    <a:pt x="60" y="204"/>
                  </a:lnTo>
                  <a:lnTo>
                    <a:pt x="46" y="204"/>
                  </a:lnTo>
                  <a:lnTo>
                    <a:pt x="34" y="204"/>
                  </a:lnTo>
                  <a:lnTo>
                    <a:pt x="22" y="200"/>
                  </a:lnTo>
                  <a:lnTo>
                    <a:pt x="12" y="196"/>
                  </a:lnTo>
                  <a:lnTo>
                    <a:pt x="6" y="190"/>
                  </a:lnTo>
                  <a:lnTo>
                    <a:pt x="0" y="182"/>
                  </a:lnTo>
                  <a:lnTo>
                    <a:pt x="38" y="14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3" name="Freeform 17"/>
            <p:cNvSpPr>
              <a:spLocks/>
            </p:cNvSpPr>
            <p:nvPr/>
          </p:nvSpPr>
          <p:spPr bwMode="auto">
            <a:xfrm>
              <a:off x="131" y="1358"/>
              <a:ext cx="246" cy="444"/>
            </a:xfrm>
            <a:custGeom>
              <a:avLst/>
              <a:gdLst>
                <a:gd name="T0" fmla="*/ 204 w 246"/>
                <a:gd name="T1" fmla="*/ 360 h 444"/>
                <a:gd name="T2" fmla="*/ 204 w 246"/>
                <a:gd name="T3" fmla="*/ 360 h 444"/>
                <a:gd name="T4" fmla="*/ 124 w 246"/>
                <a:gd name="T5" fmla="*/ 316 h 444"/>
                <a:gd name="T6" fmla="*/ 70 w 246"/>
                <a:gd name="T7" fmla="*/ 282 h 444"/>
                <a:gd name="T8" fmla="*/ 52 w 246"/>
                <a:gd name="T9" fmla="*/ 272 h 444"/>
                <a:gd name="T10" fmla="*/ 44 w 246"/>
                <a:gd name="T11" fmla="*/ 266 h 444"/>
                <a:gd name="T12" fmla="*/ 44 w 246"/>
                <a:gd name="T13" fmla="*/ 266 h 444"/>
                <a:gd name="T14" fmla="*/ 42 w 246"/>
                <a:gd name="T15" fmla="*/ 236 h 444"/>
                <a:gd name="T16" fmla="*/ 40 w 246"/>
                <a:gd name="T17" fmla="*/ 208 h 444"/>
                <a:gd name="T18" fmla="*/ 40 w 246"/>
                <a:gd name="T19" fmla="*/ 172 h 444"/>
                <a:gd name="T20" fmla="*/ 44 w 246"/>
                <a:gd name="T21" fmla="*/ 136 h 444"/>
                <a:gd name="T22" fmla="*/ 46 w 246"/>
                <a:gd name="T23" fmla="*/ 118 h 444"/>
                <a:gd name="T24" fmla="*/ 50 w 246"/>
                <a:gd name="T25" fmla="*/ 102 h 444"/>
                <a:gd name="T26" fmla="*/ 54 w 246"/>
                <a:gd name="T27" fmla="*/ 88 h 444"/>
                <a:gd name="T28" fmla="*/ 60 w 246"/>
                <a:gd name="T29" fmla="*/ 76 h 444"/>
                <a:gd name="T30" fmla="*/ 68 w 246"/>
                <a:gd name="T31" fmla="*/ 66 h 444"/>
                <a:gd name="T32" fmla="*/ 78 w 246"/>
                <a:gd name="T33" fmla="*/ 60 h 444"/>
                <a:gd name="T34" fmla="*/ 78 w 246"/>
                <a:gd name="T35" fmla="*/ 60 h 444"/>
                <a:gd name="T36" fmla="*/ 84 w 246"/>
                <a:gd name="T37" fmla="*/ 64 h 444"/>
                <a:gd name="T38" fmla="*/ 96 w 246"/>
                <a:gd name="T39" fmla="*/ 70 h 444"/>
                <a:gd name="T40" fmla="*/ 104 w 246"/>
                <a:gd name="T41" fmla="*/ 72 h 444"/>
                <a:gd name="T42" fmla="*/ 112 w 246"/>
                <a:gd name="T43" fmla="*/ 70 h 444"/>
                <a:gd name="T44" fmla="*/ 120 w 246"/>
                <a:gd name="T45" fmla="*/ 66 h 444"/>
                <a:gd name="T46" fmla="*/ 126 w 246"/>
                <a:gd name="T47" fmla="*/ 56 h 444"/>
                <a:gd name="T48" fmla="*/ 166 w 246"/>
                <a:gd name="T49" fmla="*/ 46 h 444"/>
                <a:gd name="T50" fmla="*/ 166 w 246"/>
                <a:gd name="T51" fmla="*/ 46 h 444"/>
                <a:gd name="T52" fmla="*/ 164 w 246"/>
                <a:gd name="T53" fmla="*/ 36 h 444"/>
                <a:gd name="T54" fmla="*/ 160 w 246"/>
                <a:gd name="T55" fmla="*/ 28 h 444"/>
                <a:gd name="T56" fmla="*/ 154 w 246"/>
                <a:gd name="T57" fmla="*/ 18 h 444"/>
                <a:gd name="T58" fmla="*/ 144 w 246"/>
                <a:gd name="T59" fmla="*/ 8 h 444"/>
                <a:gd name="T60" fmla="*/ 136 w 246"/>
                <a:gd name="T61" fmla="*/ 6 h 444"/>
                <a:gd name="T62" fmla="*/ 128 w 246"/>
                <a:gd name="T63" fmla="*/ 2 h 444"/>
                <a:gd name="T64" fmla="*/ 116 w 246"/>
                <a:gd name="T65" fmla="*/ 0 h 444"/>
                <a:gd name="T66" fmla="*/ 104 w 246"/>
                <a:gd name="T67" fmla="*/ 0 h 444"/>
                <a:gd name="T68" fmla="*/ 90 w 246"/>
                <a:gd name="T69" fmla="*/ 0 h 444"/>
                <a:gd name="T70" fmla="*/ 74 w 246"/>
                <a:gd name="T71" fmla="*/ 2 h 444"/>
                <a:gd name="T72" fmla="*/ 20 w 246"/>
                <a:gd name="T73" fmla="*/ 62 h 444"/>
                <a:gd name="T74" fmla="*/ 20 w 246"/>
                <a:gd name="T75" fmla="*/ 62 h 444"/>
                <a:gd name="T76" fmla="*/ 12 w 246"/>
                <a:gd name="T77" fmla="*/ 92 h 444"/>
                <a:gd name="T78" fmla="*/ 6 w 246"/>
                <a:gd name="T79" fmla="*/ 126 h 444"/>
                <a:gd name="T80" fmla="*/ 2 w 246"/>
                <a:gd name="T81" fmla="*/ 166 h 444"/>
                <a:gd name="T82" fmla="*/ 0 w 246"/>
                <a:gd name="T83" fmla="*/ 210 h 444"/>
                <a:gd name="T84" fmla="*/ 0 w 246"/>
                <a:gd name="T85" fmla="*/ 232 h 444"/>
                <a:gd name="T86" fmla="*/ 4 w 246"/>
                <a:gd name="T87" fmla="*/ 252 h 444"/>
                <a:gd name="T88" fmla="*/ 8 w 246"/>
                <a:gd name="T89" fmla="*/ 270 h 444"/>
                <a:gd name="T90" fmla="*/ 14 w 246"/>
                <a:gd name="T91" fmla="*/ 288 h 444"/>
                <a:gd name="T92" fmla="*/ 22 w 246"/>
                <a:gd name="T93" fmla="*/ 304 h 444"/>
                <a:gd name="T94" fmla="*/ 32 w 246"/>
                <a:gd name="T95" fmla="*/ 316 h 444"/>
                <a:gd name="T96" fmla="*/ 246 w 246"/>
                <a:gd name="T97" fmla="*/ 444 h 444"/>
                <a:gd name="T98" fmla="*/ 204 w 246"/>
                <a:gd name="T99" fmla="*/ 360 h 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6"/>
                <a:gd name="T151" fmla="*/ 0 h 444"/>
                <a:gd name="T152" fmla="*/ 246 w 246"/>
                <a:gd name="T153" fmla="*/ 444 h 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6" h="444">
                  <a:moveTo>
                    <a:pt x="204" y="360"/>
                  </a:moveTo>
                  <a:lnTo>
                    <a:pt x="204" y="360"/>
                  </a:lnTo>
                  <a:lnTo>
                    <a:pt x="124" y="316"/>
                  </a:lnTo>
                  <a:lnTo>
                    <a:pt x="70" y="282"/>
                  </a:lnTo>
                  <a:lnTo>
                    <a:pt x="52" y="272"/>
                  </a:lnTo>
                  <a:lnTo>
                    <a:pt x="44" y="266"/>
                  </a:lnTo>
                  <a:lnTo>
                    <a:pt x="42" y="236"/>
                  </a:lnTo>
                  <a:lnTo>
                    <a:pt x="40" y="208"/>
                  </a:lnTo>
                  <a:lnTo>
                    <a:pt x="40" y="172"/>
                  </a:lnTo>
                  <a:lnTo>
                    <a:pt x="44" y="136"/>
                  </a:lnTo>
                  <a:lnTo>
                    <a:pt x="46" y="118"/>
                  </a:lnTo>
                  <a:lnTo>
                    <a:pt x="50" y="102"/>
                  </a:lnTo>
                  <a:lnTo>
                    <a:pt x="54" y="88"/>
                  </a:lnTo>
                  <a:lnTo>
                    <a:pt x="60" y="76"/>
                  </a:lnTo>
                  <a:lnTo>
                    <a:pt x="68" y="66"/>
                  </a:lnTo>
                  <a:lnTo>
                    <a:pt x="78" y="60"/>
                  </a:lnTo>
                  <a:lnTo>
                    <a:pt x="84" y="64"/>
                  </a:lnTo>
                  <a:lnTo>
                    <a:pt x="96" y="70"/>
                  </a:lnTo>
                  <a:lnTo>
                    <a:pt x="104" y="72"/>
                  </a:lnTo>
                  <a:lnTo>
                    <a:pt x="112" y="70"/>
                  </a:lnTo>
                  <a:lnTo>
                    <a:pt x="120" y="66"/>
                  </a:lnTo>
                  <a:lnTo>
                    <a:pt x="126" y="56"/>
                  </a:lnTo>
                  <a:lnTo>
                    <a:pt x="166" y="46"/>
                  </a:lnTo>
                  <a:lnTo>
                    <a:pt x="164" y="36"/>
                  </a:lnTo>
                  <a:lnTo>
                    <a:pt x="160" y="28"/>
                  </a:lnTo>
                  <a:lnTo>
                    <a:pt x="154" y="18"/>
                  </a:lnTo>
                  <a:lnTo>
                    <a:pt x="144" y="8"/>
                  </a:lnTo>
                  <a:lnTo>
                    <a:pt x="136" y="6"/>
                  </a:lnTo>
                  <a:lnTo>
                    <a:pt x="128" y="2"/>
                  </a:lnTo>
                  <a:lnTo>
                    <a:pt x="116" y="0"/>
                  </a:lnTo>
                  <a:lnTo>
                    <a:pt x="104" y="0"/>
                  </a:lnTo>
                  <a:lnTo>
                    <a:pt x="90" y="0"/>
                  </a:lnTo>
                  <a:lnTo>
                    <a:pt x="74" y="2"/>
                  </a:lnTo>
                  <a:lnTo>
                    <a:pt x="20" y="62"/>
                  </a:lnTo>
                  <a:lnTo>
                    <a:pt x="12" y="92"/>
                  </a:lnTo>
                  <a:lnTo>
                    <a:pt x="6" y="126"/>
                  </a:lnTo>
                  <a:lnTo>
                    <a:pt x="2" y="166"/>
                  </a:lnTo>
                  <a:lnTo>
                    <a:pt x="0" y="210"/>
                  </a:lnTo>
                  <a:lnTo>
                    <a:pt x="0" y="232"/>
                  </a:lnTo>
                  <a:lnTo>
                    <a:pt x="4" y="252"/>
                  </a:lnTo>
                  <a:lnTo>
                    <a:pt x="8" y="270"/>
                  </a:lnTo>
                  <a:lnTo>
                    <a:pt x="14" y="288"/>
                  </a:lnTo>
                  <a:lnTo>
                    <a:pt x="22" y="304"/>
                  </a:lnTo>
                  <a:lnTo>
                    <a:pt x="32" y="316"/>
                  </a:lnTo>
                  <a:lnTo>
                    <a:pt x="246" y="444"/>
                  </a:lnTo>
                  <a:lnTo>
                    <a:pt x="204" y="36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4" name="Freeform 18"/>
            <p:cNvSpPr>
              <a:spLocks/>
            </p:cNvSpPr>
            <p:nvPr/>
          </p:nvSpPr>
          <p:spPr bwMode="auto">
            <a:xfrm>
              <a:off x="821" y="1152"/>
              <a:ext cx="268" cy="272"/>
            </a:xfrm>
            <a:custGeom>
              <a:avLst/>
              <a:gdLst>
                <a:gd name="T0" fmla="*/ 116 w 268"/>
                <a:gd name="T1" fmla="*/ 170 h 272"/>
                <a:gd name="T2" fmla="*/ 130 w 268"/>
                <a:gd name="T3" fmla="*/ 174 h 272"/>
                <a:gd name="T4" fmla="*/ 146 w 268"/>
                <a:gd name="T5" fmla="*/ 176 h 272"/>
                <a:gd name="T6" fmla="*/ 160 w 268"/>
                <a:gd name="T7" fmla="*/ 176 h 272"/>
                <a:gd name="T8" fmla="*/ 188 w 268"/>
                <a:gd name="T9" fmla="*/ 166 h 272"/>
                <a:gd name="T10" fmla="*/ 200 w 268"/>
                <a:gd name="T11" fmla="*/ 156 h 272"/>
                <a:gd name="T12" fmla="*/ 210 w 268"/>
                <a:gd name="T13" fmla="*/ 148 h 272"/>
                <a:gd name="T14" fmla="*/ 222 w 268"/>
                <a:gd name="T15" fmla="*/ 126 h 272"/>
                <a:gd name="T16" fmla="*/ 224 w 268"/>
                <a:gd name="T17" fmla="*/ 116 h 272"/>
                <a:gd name="T18" fmla="*/ 222 w 268"/>
                <a:gd name="T19" fmla="*/ 108 h 272"/>
                <a:gd name="T20" fmla="*/ 214 w 268"/>
                <a:gd name="T21" fmla="*/ 90 h 272"/>
                <a:gd name="T22" fmla="*/ 204 w 268"/>
                <a:gd name="T23" fmla="*/ 80 h 272"/>
                <a:gd name="T24" fmla="*/ 196 w 268"/>
                <a:gd name="T25" fmla="*/ 72 h 272"/>
                <a:gd name="T26" fmla="*/ 158 w 268"/>
                <a:gd name="T27" fmla="*/ 56 h 272"/>
                <a:gd name="T28" fmla="*/ 114 w 268"/>
                <a:gd name="T29" fmla="*/ 46 h 272"/>
                <a:gd name="T30" fmla="*/ 100 w 268"/>
                <a:gd name="T31" fmla="*/ 44 h 272"/>
                <a:gd name="T32" fmla="*/ 78 w 268"/>
                <a:gd name="T33" fmla="*/ 46 h 272"/>
                <a:gd name="T34" fmla="*/ 62 w 268"/>
                <a:gd name="T35" fmla="*/ 52 h 272"/>
                <a:gd name="T36" fmla="*/ 62 w 268"/>
                <a:gd name="T37" fmla="*/ 52 h 272"/>
                <a:gd name="T38" fmla="*/ 60 w 268"/>
                <a:gd name="T39" fmla="*/ 52 h 272"/>
                <a:gd name="T40" fmla="*/ 48 w 268"/>
                <a:gd name="T41" fmla="*/ 60 h 272"/>
                <a:gd name="T42" fmla="*/ 44 w 268"/>
                <a:gd name="T43" fmla="*/ 64 h 272"/>
                <a:gd name="T44" fmla="*/ 44 w 268"/>
                <a:gd name="T45" fmla="*/ 64 h 272"/>
                <a:gd name="T46" fmla="*/ 50 w 268"/>
                <a:gd name="T47" fmla="*/ 68 h 272"/>
                <a:gd name="T48" fmla="*/ 28 w 268"/>
                <a:gd name="T49" fmla="*/ 106 h 272"/>
                <a:gd name="T50" fmla="*/ 8 w 268"/>
                <a:gd name="T51" fmla="*/ 90 h 272"/>
                <a:gd name="T52" fmla="*/ 0 w 268"/>
                <a:gd name="T53" fmla="*/ 66 h 272"/>
                <a:gd name="T54" fmla="*/ 0 w 268"/>
                <a:gd name="T55" fmla="*/ 66 h 272"/>
                <a:gd name="T56" fmla="*/ 4 w 268"/>
                <a:gd name="T57" fmla="*/ 46 h 272"/>
                <a:gd name="T58" fmla="*/ 16 w 268"/>
                <a:gd name="T59" fmla="*/ 30 h 272"/>
                <a:gd name="T60" fmla="*/ 16 w 268"/>
                <a:gd name="T61" fmla="*/ 30 h 272"/>
                <a:gd name="T62" fmla="*/ 42 w 268"/>
                <a:gd name="T63" fmla="*/ 12 h 272"/>
                <a:gd name="T64" fmla="*/ 42 w 268"/>
                <a:gd name="T65" fmla="*/ 12 h 272"/>
                <a:gd name="T66" fmla="*/ 70 w 268"/>
                <a:gd name="T67" fmla="*/ 2 h 272"/>
                <a:gd name="T68" fmla="*/ 100 w 268"/>
                <a:gd name="T69" fmla="*/ 0 h 272"/>
                <a:gd name="T70" fmla="*/ 100 w 268"/>
                <a:gd name="T71" fmla="*/ 0 h 272"/>
                <a:gd name="T72" fmla="*/ 138 w 268"/>
                <a:gd name="T73" fmla="*/ 4 h 272"/>
                <a:gd name="T74" fmla="*/ 174 w 268"/>
                <a:gd name="T75" fmla="*/ 12 h 272"/>
                <a:gd name="T76" fmla="*/ 206 w 268"/>
                <a:gd name="T77" fmla="*/ 28 h 272"/>
                <a:gd name="T78" fmla="*/ 234 w 268"/>
                <a:gd name="T79" fmla="*/ 46 h 272"/>
                <a:gd name="T80" fmla="*/ 234 w 268"/>
                <a:gd name="T81" fmla="*/ 46 h 272"/>
                <a:gd name="T82" fmla="*/ 260 w 268"/>
                <a:gd name="T83" fmla="*/ 80 h 272"/>
                <a:gd name="T84" fmla="*/ 268 w 268"/>
                <a:gd name="T85" fmla="*/ 116 h 272"/>
                <a:gd name="T86" fmla="*/ 268 w 268"/>
                <a:gd name="T87" fmla="*/ 116 h 272"/>
                <a:gd name="T88" fmla="*/ 264 w 268"/>
                <a:gd name="T89" fmla="*/ 138 h 272"/>
                <a:gd name="T90" fmla="*/ 256 w 268"/>
                <a:gd name="T91" fmla="*/ 158 h 272"/>
                <a:gd name="T92" fmla="*/ 228 w 268"/>
                <a:gd name="T93" fmla="*/ 192 h 272"/>
                <a:gd name="T94" fmla="*/ 228 w 268"/>
                <a:gd name="T95" fmla="*/ 192 h 272"/>
                <a:gd name="T96" fmla="*/ 210 w 268"/>
                <a:gd name="T97" fmla="*/ 208 h 272"/>
                <a:gd name="T98" fmla="*/ 190 w 268"/>
                <a:gd name="T99" fmla="*/ 216 h 272"/>
                <a:gd name="T100" fmla="*/ 172 w 268"/>
                <a:gd name="T101" fmla="*/ 220 h 272"/>
                <a:gd name="T102" fmla="*/ 142 w 268"/>
                <a:gd name="T103" fmla="*/ 214 h 272"/>
                <a:gd name="T104" fmla="*/ 116 w 268"/>
                <a:gd name="T105" fmla="*/ 204 h 272"/>
                <a:gd name="T106" fmla="*/ 92 w 268"/>
                <a:gd name="T107" fmla="*/ 272 h 272"/>
                <a:gd name="T108" fmla="*/ 86 w 268"/>
                <a:gd name="T109" fmla="*/ 208 h 272"/>
                <a:gd name="T110" fmla="*/ 82 w 268"/>
                <a:gd name="T111" fmla="*/ 150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8"/>
                <a:gd name="T169" fmla="*/ 0 h 272"/>
                <a:gd name="T170" fmla="*/ 268 w 268"/>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8" h="272">
                  <a:moveTo>
                    <a:pt x="82" y="150"/>
                  </a:moveTo>
                  <a:lnTo>
                    <a:pt x="116" y="170"/>
                  </a:lnTo>
                  <a:lnTo>
                    <a:pt x="130" y="174"/>
                  </a:lnTo>
                  <a:lnTo>
                    <a:pt x="146" y="176"/>
                  </a:lnTo>
                  <a:lnTo>
                    <a:pt x="160" y="176"/>
                  </a:lnTo>
                  <a:lnTo>
                    <a:pt x="174" y="172"/>
                  </a:lnTo>
                  <a:lnTo>
                    <a:pt x="188" y="166"/>
                  </a:lnTo>
                  <a:lnTo>
                    <a:pt x="200" y="156"/>
                  </a:lnTo>
                  <a:lnTo>
                    <a:pt x="210" y="148"/>
                  </a:lnTo>
                  <a:lnTo>
                    <a:pt x="218" y="136"/>
                  </a:lnTo>
                  <a:lnTo>
                    <a:pt x="222" y="126"/>
                  </a:lnTo>
                  <a:lnTo>
                    <a:pt x="224" y="116"/>
                  </a:lnTo>
                  <a:lnTo>
                    <a:pt x="222" y="108"/>
                  </a:lnTo>
                  <a:lnTo>
                    <a:pt x="220" y="100"/>
                  </a:lnTo>
                  <a:lnTo>
                    <a:pt x="214" y="90"/>
                  </a:lnTo>
                  <a:lnTo>
                    <a:pt x="204" y="80"/>
                  </a:lnTo>
                  <a:lnTo>
                    <a:pt x="196" y="72"/>
                  </a:lnTo>
                  <a:lnTo>
                    <a:pt x="184" y="66"/>
                  </a:lnTo>
                  <a:lnTo>
                    <a:pt x="158" y="56"/>
                  </a:lnTo>
                  <a:lnTo>
                    <a:pt x="130" y="48"/>
                  </a:lnTo>
                  <a:lnTo>
                    <a:pt x="114" y="46"/>
                  </a:lnTo>
                  <a:lnTo>
                    <a:pt x="100" y="44"/>
                  </a:lnTo>
                  <a:lnTo>
                    <a:pt x="78" y="46"/>
                  </a:lnTo>
                  <a:lnTo>
                    <a:pt x="70" y="50"/>
                  </a:lnTo>
                  <a:lnTo>
                    <a:pt x="62" y="52"/>
                  </a:lnTo>
                  <a:lnTo>
                    <a:pt x="60" y="52"/>
                  </a:lnTo>
                  <a:lnTo>
                    <a:pt x="48" y="60"/>
                  </a:lnTo>
                  <a:lnTo>
                    <a:pt x="44" y="64"/>
                  </a:lnTo>
                  <a:lnTo>
                    <a:pt x="50" y="68"/>
                  </a:lnTo>
                  <a:lnTo>
                    <a:pt x="28" y="106"/>
                  </a:lnTo>
                  <a:lnTo>
                    <a:pt x="16" y="100"/>
                  </a:lnTo>
                  <a:lnTo>
                    <a:pt x="8" y="90"/>
                  </a:lnTo>
                  <a:lnTo>
                    <a:pt x="2" y="78"/>
                  </a:lnTo>
                  <a:lnTo>
                    <a:pt x="0" y="66"/>
                  </a:lnTo>
                  <a:lnTo>
                    <a:pt x="0" y="54"/>
                  </a:lnTo>
                  <a:lnTo>
                    <a:pt x="4" y="46"/>
                  </a:lnTo>
                  <a:lnTo>
                    <a:pt x="10" y="38"/>
                  </a:lnTo>
                  <a:lnTo>
                    <a:pt x="16" y="30"/>
                  </a:lnTo>
                  <a:lnTo>
                    <a:pt x="28" y="20"/>
                  </a:lnTo>
                  <a:lnTo>
                    <a:pt x="42" y="12"/>
                  </a:lnTo>
                  <a:lnTo>
                    <a:pt x="56" y="6"/>
                  </a:lnTo>
                  <a:lnTo>
                    <a:pt x="70" y="2"/>
                  </a:lnTo>
                  <a:lnTo>
                    <a:pt x="86" y="0"/>
                  </a:lnTo>
                  <a:lnTo>
                    <a:pt x="100" y="0"/>
                  </a:lnTo>
                  <a:lnTo>
                    <a:pt x="118" y="2"/>
                  </a:lnTo>
                  <a:lnTo>
                    <a:pt x="138" y="4"/>
                  </a:lnTo>
                  <a:lnTo>
                    <a:pt x="156" y="8"/>
                  </a:lnTo>
                  <a:lnTo>
                    <a:pt x="174" y="12"/>
                  </a:lnTo>
                  <a:lnTo>
                    <a:pt x="190" y="20"/>
                  </a:lnTo>
                  <a:lnTo>
                    <a:pt x="206" y="28"/>
                  </a:lnTo>
                  <a:lnTo>
                    <a:pt x="220" y="36"/>
                  </a:lnTo>
                  <a:lnTo>
                    <a:pt x="234" y="46"/>
                  </a:lnTo>
                  <a:lnTo>
                    <a:pt x="248" y="62"/>
                  </a:lnTo>
                  <a:lnTo>
                    <a:pt x="260" y="80"/>
                  </a:lnTo>
                  <a:lnTo>
                    <a:pt x="266" y="98"/>
                  </a:lnTo>
                  <a:lnTo>
                    <a:pt x="268" y="116"/>
                  </a:lnTo>
                  <a:lnTo>
                    <a:pt x="268" y="128"/>
                  </a:lnTo>
                  <a:lnTo>
                    <a:pt x="264" y="138"/>
                  </a:lnTo>
                  <a:lnTo>
                    <a:pt x="262" y="148"/>
                  </a:lnTo>
                  <a:lnTo>
                    <a:pt x="256" y="158"/>
                  </a:lnTo>
                  <a:lnTo>
                    <a:pt x="244" y="176"/>
                  </a:lnTo>
                  <a:lnTo>
                    <a:pt x="228" y="192"/>
                  </a:lnTo>
                  <a:lnTo>
                    <a:pt x="218" y="200"/>
                  </a:lnTo>
                  <a:lnTo>
                    <a:pt x="210" y="208"/>
                  </a:lnTo>
                  <a:lnTo>
                    <a:pt x="200" y="212"/>
                  </a:lnTo>
                  <a:lnTo>
                    <a:pt x="190" y="216"/>
                  </a:lnTo>
                  <a:lnTo>
                    <a:pt x="182" y="218"/>
                  </a:lnTo>
                  <a:lnTo>
                    <a:pt x="172" y="220"/>
                  </a:lnTo>
                  <a:lnTo>
                    <a:pt x="156" y="218"/>
                  </a:lnTo>
                  <a:lnTo>
                    <a:pt x="142" y="214"/>
                  </a:lnTo>
                  <a:lnTo>
                    <a:pt x="130" y="210"/>
                  </a:lnTo>
                  <a:lnTo>
                    <a:pt x="116" y="204"/>
                  </a:lnTo>
                  <a:lnTo>
                    <a:pt x="92" y="272"/>
                  </a:lnTo>
                  <a:lnTo>
                    <a:pt x="90" y="250"/>
                  </a:lnTo>
                  <a:lnTo>
                    <a:pt x="86" y="208"/>
                  </a:lnTo>
                  <a:lnTo>
                    <a:pt x="82" y="150"/>
                  </a:lnTo>
                  <a:close/>
                </a:path>
              </a:pathLst>
            </a:custGeom>
            <a:solidFill>
              <a:srgbClr val="12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5" name="Freeform 19"/>
            <p:cNvSpPr>
              <a:spLocks/>
            </p:cNvSpPr>
            <p:nvPr/>
          </p:nvSpPr>
          <p:spPr bwMode="auto">
            <a:xfrm>
              <a:off x="879" y="1434"/>
              <a:ext cx="72" cy="72"/>
            </a:xfrm>
            <a:custGeom>
              <a:avLst/>
              <a:gdLst>
                <a:gd name="T0" fmla="*/ 72 w 72"/>
                <a:gd name="T1" fmla="*/ 36 h 72"/>
                <a:gd name="T2" fmla="*/ 72 w 72"/>
                <a:gd name="T3" fmla="*/ 36 h 72"/>
                <a:gd name="T4" fmla="*/ 72 w 72"/>
                <a:gd name="T5" fmla="*/ 30 h 72"/>
                <a:gd name="T6" fmla="*/ 70 w 72"/>
                <a:gd name="T7" fmla="*/ 22 h 72"/>
                <a:gd name="T8" fmla="*/ 66 w 72"/>
                <a:gd name="T9" fmla="*/ 16 h 72"/>
                <a:gd name="T10" fmla="*/ 62 w 72"/>
                <a:gd name="T11" fmla="*/ 10 h 72"/>
                <a:gd name="T12" fmla="*/ 56 w 72"/>
                <a:gd name="T13" fmla="*/ 6 h 72"/>
                <a:gd name="T14" fmla="*/ 50 w 72"/>
                <a:gd name="T15" fmla="*/ 4 h 72"/>
                <a:gd name="T16" fmla="*/ 44 w 72"/>
                <a:gd name="T17" fmla="*/ 2 h 72"/>
                <a:gd name="T18" fmla="*/ 36 w 72"/>
                <a:gd name="T19" fmla="*/ 0 h 72"/>
                <a:gd name="T20" fmla="*/ 36 w 72"/>
                <a:gd name="T21" fmla="*/ 0 h 72"/>
                <a:gd name="T22" fmla="*/ 30 w 72"/>
                <a:gd name="T23" fmla="*/ 2 h 72"/>
                <a:gd name="T24" fmla="*/ 22 w 72"/>
                <a:gd name="T25" fmla="*/ 4 h 72"/>
                <a:gd name="T26" fmla="*/ 16 w 72"/>
                <a:gd name="T27" fmla="*/ 6 h 72"/>
                <a:gd name="T28" fmla="*/ 12 w 72"/>
                <a:gd name="T29" fmla="*/ 10 h 72"/>
                <a:gd name="T30" fmla="*/ 6 w 72"/>
                <a:gd name="T31" fmla="*/ 16 h 72"/>
                <a:gd name="T32" fmla="*/ 4 w 72"/>
                <a:gd name="T33" fmla="*/ 22 h 72"/>
                <a:gd name="T34" fmla="*/ 2 w 72"/>
                <a:gd name="T35" fmla="*/ 30 h 72"/>
                <a:gd name="T36" fmla="*/ 0 w 72"/>
                <a:gd name="T37" fmla="*/ 36 h 72"/>
                <a:gd name="T38" fmla="*/ 0 w 72"/>
                <a:gd name="T39" fmla="*/ 36 h 72"/>
                <a:gd name="T40" fmla="*/ 2 w 72"/>
                <a:gd name="T41" fmla="*/ 44 h 72"/>
                <a:gd name="T42" fmla="*/ 4 w 72"/>
                <a:gd name="T43" fmla="*/ 50 h 72"/>
                <a:gd name="T44" fmla="*/ 6 w 72"/>
                <a:gd name="T45" fmla="*/ 56 h 72"/>
                <a:gd name="T46" fmla="*/ 12 w 72"/>
                <a:gd name="T47" fmla="*/ 62 h 72"/>
                <a:gd name="T48" fmla="*/ 16 w 72"/>
                <a:gd name="T49" fmla="*/ 66 h 72"/>
                <a:gd name="T50" fmla="*/ 22 w 72"/>
                <a:gd name="T51" fmla="*/ 70 h 72"/>
                <a:gd name="T52" fmla="*/ 30 w 72"/>
                <a:gd name="T53" fmla="*/ 72 h 72"/>
                <a:gd name="T54" fmla="*/ 36 w 72"/>
                <a:gd name="T55" fmla="*/ 72 h 72"/>
                <a:gd name="T56" fmla="*/ 36 w 72"/>
                <a:gd name="T57" fmla="*/ 72 h 72"/>
                <a:gd name="T58" fmla="*/ 44 w 72"/>
                <a:gd name="T59" fmla="*/ 72 h 72"/>
                <a:gd name="T60" fmla="*/ 50 w 72"/>
                <a:gd name="T61" fmla="*/ 70 h 72"/>
                <a:gd name="T62" fmla="*/ 56 w 72"/>
                <a:gd name="T63" fmla="*/ 66 h 72"/>
                <a:gd name="T64" fmla="*/ 62 w 72"/>
                <a:gd name="T65" fmla="*/ 62 h 72"/>
                <a:gd name="T66" fmla="*/ 66 w 72"/>
                <a:gd name="T67" fmla="*/ 56 h 72"/>
                <a:gd name="T68" fmla="*/ 70 w 72"/>
                <a:gd name="T69" fmla="*/ 50 h 72"/>
                <a:gd name="T70" fmla="*/ 72 w 72"/>
                <a:gd name="T71" fmla="*/ 44 h 72"/>
                <a:gd name="T72" fmla="*/ 72 w 72"/>
                <a:gd name="T73" fmla="*/ 36 h 72"/>
                <a:gd name="T74" fmla="*/ 72 w 72"/>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72"/>
                <a:gd name="T116" fmla="*/ 72 w 72"/>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72">
                  <a:moveTo>
                    <a:pt x="72" y="36"/>
                  </a:moveTo>
                  <a:lnTo>
                    <a:pt x="72" y="36"/>
                  </a:lnTo>
                  <a:lnTo>
                    <a:pt x="72" y="30"/>
                  </a:lnTo>
                  <a:lnTo>
                    <a:pt x="70" y="22"/>
                  </a:lnTo>
                  <a:lnTo>
                    <a:pt x="66" y="16"/>
                  </a:lnTo>
                  <a:lnTo>
                    <a:pt x="62" y="10"/>
                  </a:lnTo>
                  <a:lnTo>
                    <a:pt x="56" y="6"/>
                  </a:lnTo>
                  <a:lnTo>
                    <a:pt x="50" y="4"/>
                  </a:lnTo>
                  <a:lnTo>
                    <a:pt x="44" y="2"/>
                  </a:lnTo>
                  <a:lnTo>
                    <a:pt x="36" y="0"/>
                  </a:lnTo>
                  <a:lnTo>
                    <a:pt x="30" y="2"/>
                  </a:lnTo>
                  <a:lnTo>
                    <a:pt x="22" y="4"/>
                  </a:lnTo>
                  <a:lnTo>
                    <a:pt x="16" y="6"/>
                  </a:lnTo>
                  <a:lnTo>
                    <a:pt x="12" y="10"/>
                  </a:lnTo>
                  <a:lnTo>
                    <a:pt x="6" y="16"/>
                  </a:lnTo>
                  <a:lnTo>
                    <a:pt x="4" y="22"/>
                  </a:lnTo>
                  <a:lnTo>
                    <a:pt x="2" y="30"/>
                  </a:lnTo>
                  <a:lnTo>
                    <a:pt x="0" y="36"/>
                  </a:lnTo>
                  <a:lnTo>
                    <a:pt x="2" y="44"/>
                  </a:lnTo>
                  <a:lnTo>
                    <a:pt x="4" y="50"/>
                  </a:lnTo>
                  <a:lnTo>
                    <a:pt x="6" y="56"/>
                  </a:lnTo>
                  <a:lnTo>
                    <a:pt x="12" y="62"/>
                  </a:lnTo>
                  <a:lnTo>
                    <a:pt x="16" y="66"/>
                  </a:lnTo>
                  <a:lnTo>
                    <a:pt x="22" y="70"/>
                  </a:lnTo>
                  <a:lnTo>
                    <a:pt x="30" y="72"/>
                  </a:lnTo>
                  <a:lnTo>
                    <a:pt x="36" y="72"/>
                  </a:lnTo>
                  <a:lnTo>
                    <a:pt x="44" y="72"/>
                  </a:lnTo>
                  <a:lnTo>
                    <a:pt x="50" y="70"/>
                  </a:lnTo>
                  <a:lnTo>
                    <a:pt x="56" y="66"/>
                  </a:lnTo>
                  <a:lnTo>
                    <a:pt x="62" y="62"/>
                  </a:lnTo>
                  <a:lnTo>
                    <a:pt x="66" y="56"/>
                  </a:lnTo>
                  <a:lnTo>
                    <a:pt x="70" y="50"/>
                  </a:lnTo>
                  <a:lnTo>
                    <a:pt x="72" y="44"/>
                  </a:lnTo>
                  <a:lnTo>
                    <a:pt x="72" y="36"/>
                  </a:lnTo>
                  <a:close/>
                </a:path>
              </a:pathLst>
            </a:custGeom>
            <a:solidFill>
              <a:srgbClr val="12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6" name="Freeform 20"/>
            <p:cNvSpPr>
              <a:spLocks/>
            </p:cNvSpPr>
            <p:nvPr/>
          </p:nvSpPr>
          <p:spPr bwMode="auto">
            <a:xfrm>
              <a:off x="835" y="1206"/>
              <a:ext cx="64" cy="62"/>
            </a:xfrm>
            <a:custGeom>
              <a:avLst/>
              <a:gdLst>
                <a:gd name="T0" fmla="*/ 64 w 64"/>
                <a:gd name="T1" fmla="*/ 30 h 62"/>
                <a:gd name="T2" fmla="*/ 64 w 64"/>
                <a:gd name="T3" fmla="*/ 30 h 62"/>
                <a:gd name="T4" fmla="*/ 64 w 64"/>
                <a:gd name="T5" fmla="*/ 38 h 62"/>
                <a:gd name="T6" fmla="*/ 62 w 64"/>
                <a:gd name="T7" fmla="*/ 44 h 62"/>
                <a:gd name="T8" fmla="*/ 54 w 64"/>
                <a:gd name="T9" fmla="*/ 52 h 62"/>
                <a:gd name="T10" fmla="*/ 44 w 64"/>
                <a:gd name="T11" fmla="*/ 60 h 62"/>
                <a:gd name="T12" fmla="*/ 38 w 64"/>
                <a:gd name="T13" fmla="*/ 62 h 62"/>
                <a:gd name="T14" fmla="*/ 32 w 64"/>
                <a:gd name="T15" fmla="*/ 62 h 62"/>
                <a:gd name="T16" fmla="*/ 32 w 64"/>
                <a:gd name="T17" fmla="*/ 62 h 62"/>
                <a:gd name="T18" fmla="*/ 26 w 64"/>
                <a:gd name="T19" fmla="*/ 62 h 62"/>
                <a:gd name="T20" fmla="*/ 20 w 64"/>
                <a:gd name="T21" fmla="*/ 60 h 62"/>
                <a:gd name="T22" fmla="*/ 10 w 64"/>
                <a:gd name="T23" fmla="*/ 52 h 62"/>
                <a:gd name="T24" fmla="*/ 2 w 64"/>
                <a:gd name="T25" fmla="*/ 44 h 62"/>
                <a:gd name="T26" fmla="*/ 0 w 64"/>
                <a:gd name="T27" fmla="*/ 38 h 62"/>
                <a:gd name="T28" fmla="*/ 0 w 64"/>
                <a:gd name="T29" fmla="*/ 30 h 62"/>
                <a:gd name="T30" fmla="*/ 0 w 64"/>
                <a:gd name="T31" fmla="*/ 30 h 62"/>
                <a:gd name="T32" fmla="*/ 0 w 64"/>
                <a:gd name="T33" fmla="*/ 24 h 62"/>
                <a:gd name="T34" fmla="*/ 2 w 64"/>
                <a:gd name="T35" fmla="*/ 18 h 62"/>
                <a:gd name="T36" fmla="*/ 10 w 64"/>
                <a:gd name="T37" fmla="*/ 10 h 62"/>
                <a:gd name="T38" fmla="*/ 20 w 64"/>
                <a:gd name="T39" fmla="*/ 2 h 62"/>
                <a:gd name="T40" fmla="*/ 26 w 64"/>
                <a:gd name="T41" fmla="*/ 0 h 62"/>
                <a:gd name="T42" fmla="*/ 32 w 64"/>
                <a:gd name="T43" fmla="*/ 0 h 62"/>
                <a:gd name="T44" fmla="*/ 32 w 64"/>
                <a:gd name="T45" fmla="*/ 0 h 62"/>
                <a:gd name="T46" fmla="*/ 38 w 64"/>
                <a:gd name="T47" fmla="*/ 0 h 62"/>
                <a:gd name="T48" fmla="*/ 44 w 64"/>
                <a:gd name="T49" fmla="*/ 2 h 62"/>
                <a:gd name="T50" fmla="*/ 54 w 64"/>
                <a:gd name="T51" fmla="*/ 10 h 62"/>
                <a:gd name="T52" fmla="*/ 62 w 64"/>
                <a:gd name="T53" fmla="*/ 18 h 62"/>
                <a:gd name="T54" fmla="*/ 64 w 64"/>
                <a:gd name="T55" fmla="*/ 24 h 62"/>
                <a:gd name="T56" fmla="*/ 64 w 64"/>
                <a:gd name="T57" fmla="*/ 30 h 62"/>
                <a:gd name="T58" fmla="*/ 64 w 64"/>
                <a:gd name="T59" fmla="*/ 30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62"/>
                <a:gd name="T92" fmla="*/ 64 w 64"/>
                <a:gd name="T93" fmla="*/ 62 h 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62">
                  <a:moveTo>
                    <a:pt x="64" y="30"/>
                  </a:moveTo>
                  <a:lnTo>
                    <a:pt x="64" y="30"/>
                  </a:lnTo>
                  <a:lnTo>
                    <a:pt x="64" y="38"/>
                  </a:lnTo>
                  <a:lnTo>
                    <a:pt x="62" y="44"/>
                  </a:lnTo>
                  <a:lnTo>
                    <a:pt x="54" y="52"/>
                  </a:lnTo>
                  <a:lnTo>
                    <a:pt x="44" y="60"/>
                  </a:lnTo>
                  <a:lnTo>
                    <a:pt x="38" y="62"/>
                  </a:lnTo>
                  <a:lnTo>
                    <a:pt x="32" y="62"/>
                  </a:lnTo>
                  <a:lnTo>
                    <a:pt x="26" y="62"/>
                  </a:lnTo>
                  <a:lnTo>
                    <a:pt x="20" y="60"/>
                  </a:lnTo>
                  <a:lnTo>
                    <a:pt x="10" y="52"/>
                  </a:lnTo>
                  <a:lnTo>
                    <a:pt x="2" y="44"/>
                  </a:lnTo>
                  <a:lnTo>
                    <a:pt x="0" y="38"/>
                  </a:lnTo>
                  <a:lnTo>
                    <a:pt x="0" y="30"/>
                  </a:lnTo>
                  <a:lnTo>
                    <a:pt x="0" y="24"/>
                  </a:lnTo>
                  <a:lnTo>
                    <a:pt x="2" y="18"/>
                  </a:lnTo>
                  <a:lnTo>
                    <a:pt x="10" y="10"/>
                  </a:lnTo>
                  <a:lnTo>
                    <a:pt x="20" y="2"/>
                  </a:lnTo>
                  <a:lnTo>
                    <a:pt x="26" y="0"/>
                  </a:lnTo>
                  <a:lnTo>
                    <a:pt x="32" y="0"/>
                  </a:lnTo>
                  <a:lnTo>
                    <a:pt x="38" y="0"/>
                  </a:lnTo>
                  <a:lnTo>
                    <a:pt x="44" y="2"/>
                  </a:lnTo>
                  <a:lnTo>
                    <a:pt x="54" y="10"/>
                  </a:lnTo>
                  <a:lnTo>
                    <a:pt x="62" y="18"/>
                  </a:lnTo>
                  <a:lnTo>
                    <a:pt x="64" y="24"/>
                  </a:lnTo>
                  <a:lnTo>
                    <a:pt x="64" y="30"/>
                  </a:lnTo>
                  <a:close/>
                </a:path>
              </a:pathLst>
            </a:custGeom>
            <a:solidFill>
              <a:srgbClr val="1208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747" name="Freeform 21"/>
            <p:cNvSpPr>
              <a:spLocks/>
            </p:cNvSpPr>
            <p:nvPr/>
          </p:nvSpPr>
          <p:spPr bwMode="auto">
            <a:xfrm>
              <a:off x="601" y="1552"/>
              <a:ext cx="108" cy="64"/>
            </a:xfrm>
            <a:custGeom>
              <a:avLst/>
              <a:gdLst>
                <a:gd name="T0" fmla="*/ 0 w 108"/>
                <a:gd name="T1" fmla="*/ 64 h 64"/>
                <a:gd name="T2" fmla="*/ 0 w 108"/>
                <a:gd name="T3" fmla="*/ 64 h 64"/>
                <a:gd name="T4" fmla="*/ 6 w 108"/>
                <a:gd name="T5" fmla="*/ 48 h 64"/>
                <a:gd name="T6" fmla="*/ 14 w 108"/>
                <a:gd name="T7" fmla="*/ 34 h 64"/>
                <a:gd name="T8" fmla="*/ 26 w 108"/>
                <a:gd name="T9" fmla="*/ 18 h 64"/>
                <a:gd name="T10" fmla="*/ 34 w 108"/>
                <a:gd name="T11" fmla="*/ 12 h 64"/>
                <a:gd name="T12" fmla="*/ 40 w 108"/>
                <a:gd name="T13" fmla="*/ 6 h 64"/>
                <a:gd name="T14" fmla="*/ 50 w 108"/>
                <a:gd name="T15" fmla="*/ 2 h 64"/>
                <a:gd name="T16" fmla="*/ 60 w 108"/>
                <a:gd name="T17" fmla="*/ 0 h 64"/>
                <a:gd name="T18" fmla="*/ 70 w 108"/>
                <a:gd name="T19" fmla="*/ 2 h 64"/>
                <a:gd name="T20" fmla="*/ 82 w 108"/>
                <a:gd name="T21" fmla="*/ 6 h 64"/>
                <a:gd name="T22" fmla="*/ 94 w 108"/>
                <a:gd name="T23" fmla="*/ 12 h 64"/>
                <a:gd name="T24" fmla="*/ 108 w 108"/>
                <a:gd name="T25" fmla="*/ 24 h 64"/>
                <a:gd name="T26" fmla="*/ 108 w 108"/>
                <a:gd name="T27" fmla="*/ 24 h 64"/>
                <a:gd name="T28" fmla="*/ 98 w 108"/>
                <a:gd name="T29" fmla="*/ 20 h 64"/>
                <a:gd name="T30" fmla="*/ 86 w 108"/>
                <a:gd name="T31" fmla="*/ 16 h 64"/>
                <a:gd name="T32" fmla="*/ 72 w 108"/>
                <a:gd name="T33" fmla="*/ 16 h 64"/>
                <a:gd name="T34" fmla="*/ 54 w 108"/>
                <a:gd name="T35" fmla="*/ 20 h 64"/>
                <a:gd name="T36" fmla="*/ 46 w 108"/>
                <a:gd name="T37" fmla="*/ 22 h 64"/>
                <a:gd name="T38" fmla="*/ 36 w 108"/>
                <a:gd name="T39" fmla="*/ 26 h 64"/>
                <a:gd name="T40" fmla="*/ 28 w 108"/>
                <a:gd name="T41" fmla="*/ 34 h 64"/>
                <a:gd name="T42" fmla="*/ 18 w 108"/>
                <a:gd name="T43" fmla="*/ 42 h 64"/>
                <a:gd name="T44" fmla="*/ 8 w 108"/>
                <a:gd name="T45" fmla="*/ 52 h 64"/>
                <a:gd name="T46" fmla="*/ 0 w 108"/>
                <a:gd name="T47" fmla="*/ 64 h 64"/>
                <a:gd name="T48" fmla="*/ 0 w 108"/>
                <a:gd name="T49" fmla="*/ 64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
                <a:gd name="T76" fmla="*/ 0 h 64"/>
                <a:gd name="T77" fmla="*/ 108 w 108"/>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 h="64">
                  <a:moveTo>
                    <a:pt x="0" y="64"/>
                  </a:moveTo>
                  <a:lnTo>
                    <a:pt x="0" y="64"/>
                  </a:lnTo>
                  <a:lnTo>
                    <a:pt x="6" y="48"/>
                  </a:lnTo>
                  <a:lnTo>
                    <a:pt x="14" y="34"/>
                  </a:lnTo>
                  <a:lnTo>
                    <a:pt x="26" y="18"/>
                  </a:lnTo>
                  <a:lnTo>
                    <a:pt x="34" y="12"/>
                  </a:lnTo>
                  <a:lnTo>
                    <a:pt x="40" y="6"/>
                  </a:lnTo>
                  <a:lnTo>
                    <a:pt x="50" y="2"/>
                  </a:lnTo>
                  <a:lnTo>
                    <a:pt x="60" y="0"/>
                  </a:lnTo>
                  <a:lnTo>
                    <a:pt x="70" y="2"/>
                  </a:lnTo>
                  <a:lnTo>
                    <a:pt x="82" y="6"/>
                  </a:lnTo>
                  <a:lnTo>
                    <a:pt x="94" y="12"/>
                  </a:lnTo>
                  <a:lnTo>
                    <a:pt x="108" y="24"/>
                  </a:lnTo>
                  <a:lnTo>
                    <a:pt x="98" y="20"/>
                  </a:lnTo>
                  <a:lnTo>
                    <a:pt x="86" y="16"/>
                  </a:lnTo>
                  <a:lnTo>
                    <a:pt x="72" y="16"/>
                  </a:lnTo>
                  <a:lnTo>
                    <a:pt x="54" y="20"/>
                  </a:lnTo>
                  <a:lnTo>
                    <a:pt x="46" y="22"/>
                  </a:lnTo>
                  <a:lnTo>
                    <a:pt x="36" y="26"/>
                  </a:lnTo>
                  <a:lnTo>
                    <a:pt x="28" y="34"/>
                  </a:lnTo>
                  <a:lnTo>
                    <a:pt x="18" y="42"/>
                  </a:lnTo>
                  <a:lnTo>
                    <a:pt x="8" y="52"/>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42006612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397000"/>
          </a:xfrm>
        </p:spPr>
        <p:txBody>
          <a:bodyPr/>
          <a:lstStyle/>
          <a:p>
            <a:pPr algn="ctr"/>
            <a:r>
              <a:rPr lang="en-US" altLang="en-US" dirty="0" smtClean="0">
                <a:latin typeface="+mj-lt"/>
              </a:rPr>
              <a:t>Contact Information</a:t>
            </a:r>
          </a:p>
        </p:txBody>
      </p:sp>
      <p:sp>
        <p:nvSpPr>
          <p:cNvPr id="50179" name="TextBox 3"/>
          <p:cNvSpPr txBox="1">
            <a:spLocks noChangeArrowheads="1"/>
          </p:cNvSpPr>
          <p:nvPr/>
        </p:nvSpPr>
        <p:spPr bwMode="auto">
          <a:xfrm>
            <a:off x="482600" y="1535112"/>
            <a:ext cx="8661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07233"/>
              </a:buClr>
              <a:buChar char="•"/>
              <a:defRPr sz="3200">
                <a:solidFill>
                  <a:srgbClr val="000000"/>
                </a:solidFill>
                <a:latin typeface="Arial Narrow" panose="020B0606020202030204" pitchFamily="34" charset="0"/>
              </a:defRPr>
            </a:lvl1pPr>
            <a:lvl2pPr marL="800100" indent="-34290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eaLnBrk="1" hangingPunct="1">
              <a:spcBef>
                <a:spcPct val="0"/>
              </a:spcBef>
              <a:buClrTx/>
              <a:buFont typeface="Wingdings" panose="05000000000000000000" pitchFamily="2" charset="2"/>
              <a:buChar char="Ø"/>
            </a:pPr>
            <a:endParaRPr lang="en-US" altLang="en-US" sz="2400" dirty="0">
              <a:solidFill>
                <a:srgbClr val="007233"/>
              </a:solidFill>
              <a:latin typeface="Tahoma" panose="020B0604030504040204" pitchFamily="34" charset="0"/>
              <a:sym typeface="Wingdings" panose="05000000000000000000" pitchFamily="2" charset="2"/>
            </a:endParaRPr>
          </a:p>
          <a:p>
            <a:pPr eaLnBrk="1" hangingPunct="1">
              <a:spcBef>
                <a:spcPct val="0"/>
              </a:spcBef>
              <a:buClrTx/>
              <a:buFont typeface="Wingdings" panose="05000000000000000000" pitchFamily="2" charset="2"/>
              <a:buChar char="v"/>
            </a:pPr>
            <a:r>
              <a:rPr lang="en-US" altLang="en-US" sz="2400" dirty="0">
                <a:solidFill>
                  <a:srgbClr val="007233"/>
                </a:solidFill>
                <a:latin typeface="Tahoma" panose="020B0604030504040204" pitchFamily="34" charset="0"/>
                <a:sym typeface="Wingdings" panose="05000000000000000000" pitchFamily="2" charset="2"/>
              </a:rPr>
              <a:t> </a:t>
            </a:r>
            <a:r>
              <a:rPr lang="en-US" altLang="en-US" sz="2400" dirty="0">
                <a:latin typeface="Times New Roman" panose="02020603050405020304" pitchFamily="18" charset="0"/>
                <a:cs typeface="Times New Roman" panose="02020603050405020304" pitchFamily="18" charset="0"/>
              </a:rPr>
              <a:t>Monday – Friday</a:t>
            </a:r>
          </a:p>
          <a:p>
            <a:pPr eaLnBrk="1" hangingPunct="1">
              <a:spcBef>
                <a:spcPct val="0"/>
              </a:spcBef>
              <a:buClrTx/>
              <a:buFont typeface="Wingdings" panose="05000000000000000000" pitchFamily="2" charset="2"/>
              <a:buChar char="v"/>
            </a:pPr>
            <a:endParaRPr lang="en-US" altLang="en-US" sz="2400" dirty="0">
              <a:solidFill>
                <a:srgbClr val="007233"/>
              </a:solidFill>
              <a:latin typeface="Times New Roman" panose="02020603050405020304" pitchFamily="18" charset="0"/>
              <a:cs typeface="Times New Roman" panose="02020603050405020304" pitchFamily="18" charset="0"/>
            </a:endParaRPr>
          </a:p>
          <a:p>
            <a:pPr eaLnBrk="1" hangingPunct="1">
              <a:spcBef>
                <a:spcPct val="0"/>
              </a:spcBef>
              <a:buClrTx/>
              <a:buFont typeface="Wingdings" panose="05000000000000000000" pitchFamily="2" charset="2"/>
              <a:buChar char="v"/>
            </a:pPr>
            <a:r>
              <a:rPr lang="en-US" altLang="en-US" sz="24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smtClean="0">
                <a:latin typeface="Times New Roman" panose="02020603050405020304" pitchFamily="18" charset="0"/>
                <a:cs typeface="Times New Roman" panose="02020603050405020304" pitchFamily="18" charset="0"/>
                <a:sym typeface="Wingdings" panose="05000000000000000000" pitchFamily="2" charset="2"/>
              </a:rPr>
              <a:t>8:00</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5:00 pm</a:t>
            </a: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ClrTx/>
              <a:buFont typeface="Wingdings" panose="05000000000000000000" pitchFamily="2" charset="2"/>
              <a:buChar char="v"/>
            </a:pPr>
            <a:endParaRPr lang="en-US" altLang="en-US" sz="2400" dirty="0">
              <a:solidFill>
                <a:srgbClr val="007233"/>
              </a:solidFill>
              <a:latin typeface="Times New Roman" panose="02020603050405020304" pitchFamily="18" charset="0"/>
              <a:cs typeface="Times New Roman" panose="02020603050405020304" pitchFamily="18" charset="0"/>
            </a:endParaRPr>
          </a:p>
          <a:p>
            <a:pPr eaLnBrk="1" hangingPunct="1">
              <a:spcBef>
                <a:spcPct val="0"/>
              </a:spcBef>
              <a:buClrTx/>
              <a:buFont typeface="Wingdings" panose="05000000000000000000" pitchFamily="2" charset="2"/>
              <a:buChar char="v"/>
            </a:pPr>
            <a:r>
              <a:rPr lang="en-US" altLang="en-US" sz="24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smtClean="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817 -735 -2026</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0"/>
              </a:spcBef>
              <a:buClrTx/>
              <a:buFont typeface="Wingdings" panose="05000000000000000000" pitchFamily="2" charset="2"/>
              <a:buChar char="v"/>
            </a:pPr>
            <a:endParaRPr lang="en-US" altLang="en-US" sz="2400" dirty="0">
              <a:solidFill>
                <a:srgbClr val="007233"/>
              </a:solidFill>
              <a:latin typeface="Times New Roman" panose="02020603050405020304" pitchFamily="18" charset="0"/>
              <a:cs typeface="Times New Roman" panose="02020603050405020304" pitchFamily="18" charset="0"/>
            </a:endParaRPr>
          </a:p>
          <a:p>
            <a:pPr eaLnBrk="1" hangingPunct="1">
              <a:spcBef>
                <a:spcPct val="0"/>
              </a:spcBef>
              <a:buClrTx/>
              <a:buFont typeface="Wingdings" panose="05000000000000000000" pitchFamily="2" charset="2"/>
              <a:buChar char="v"/>
            </a:pPr>
            <a:r>
              <a:rPr lang="en-US" altLang="en-US" sz="24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a:latin typeface="Times New Roman" panose="02020603050405020304" pitchFamily="18" charset="0"/>
                <a:cs typeface="Times New Roman" panose="02020603050405020304" pitchFamily="18" charset="0"/>
              </a:rPr>
              <a:t>StudentFin@unthsc.edu</a:t>
            </a:r>
          </a:p>
          <a:p>
            <a:pPr marL="0" indent="0" eaLnBrk="1" hangingPunct="1">
              <a:spcBef>
                <a:spcPct val="0"/>
              </a:spcBef>
              <a:buClrTx/>
              <a:buNone/>
            </a:pPr>
            <a:endParaRPr lang="en-US" altLang="en-US" sz="2400" dirty="0">
              <a:solidFill>
                <a:srgbClr val="007233"/>
              </a:solidFill>
              <a:latin typeface="Times New Roman" panose="02020603050405020304" pitchFamily="18" charset="0"/>
              <a:cs typeface="Times New Roman" panose="02020603050405020304" pitchFamily="18" charset="0"/>
            </a:endParaRPr>
          </a:p>
          <a:p>
            <a:pPr eaLnBrk="1" hangingPunct="1">
              <a:spcBef>
                <a:spcPct val="0"/>
              </a:spcBef>
              <a:buClrTx/>
              <a:buFont typeface="Wingdings" panose="05000000000000000000" pitchFamily="2" charset="2"/>
              <a:buChar char="v"/>
            </a:pPr>
            <a:r>
              <a:rPr lang="en-US" altLang="en-US" sz="24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latin typeface="Times New Roman" panose="02020603050405020304" pitchFamily="18" charset="0"/>
                <a:cs typeface="Times New Roman" panose="02020603050405020304" pitchFamily="18" charset="0"/>
              </a:rPr>
              <a:t>Website</a:t>
            </a:r>
            <a:r>
              <a:rPr lang="en-US" altLang="en-US" sz="2400" dirty="0" smtClean="0">
                <a:latin typeface="Times New Roman" panose="02020603050405020304" pitchFamily="18" charset="0"/>
                <a:cs typeface="Times New Roman" panose="02020603050405020304" pitchFamily="18" charset="0"/>
              </a:rPr>
              <a:t>:</a:t>
            </a:r>
          </a:p>
          <a:p>
            <a:pPr lvl="1" eaLnBrk="1" hangingPunct="1">
              <a:spcBef>
                <a:spcPct val="0"/>
              </a:spcBef>
              <a:buClrTx/>
              <a:buFont typeface="Wingdings" panose="05000000000000000000" pitchFamily="2" charset="2"/>
              <a:buChar char="Ø"/>
            </a:pPr>
            <a:r>
              <a:rPr lang="en-US" altLang="en-US" sz="1800" dirty="0" smtClean="0">
                <a:solidFill>
                  <a:srgbClr val="000000"/>
                </a:solidFill>
                <a:latin typeface="Times New Roman" panose="02020603050405020304" pitchFamily="18" charset="0"/>
                <a:cs typeface="Times New Roman" panose="02020603050405020304" pitchFamily="18" charset="0"/>
              </a:rPr>
              <a:t>www.hsc.unt.edu/</a:t>
            </a:r>
            <a:endParaRPr lang="en-US" altLang="en-US" sz="1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0" y="0"/>
            <a:ext cx="9144000" cy="1417638"/>
          </a:xfrm>
          <a:prstGeom prst="rect">
            <a:avLst/>
          </a:prstGeom>
        </p:spPr>
        <p:txBody>
          <a:bodyPr/>
          <a:lstStyle>
            <a:lvl1pPr algn="l" rtl="0" eaLnBrk="0" fontAlgn="base" hangingPunct="0">
              <a:spcBef>
                <a:spcPct val="0"/>
              </a:spcBef>
              <a:spcAft>
                <a:spcPct val="0"/>
              </a:spcAft>
              <a:defRPr sz="4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rgbClr val="FFFF00"/>
                </a:solidFill>
                <a:latin typeface="Times New Roman" pitchFamily="18" charset="0"/>
              </a:defRPr>
            </a:lvl6pPr>
            <a:lvl7pPr marL="914400" algn="l" rtl="0" fontAlgn="base">
              <a:spcBef>
                <a:spcPct val="0"/>
              </a:spcBef>
              <a:spcAft>
                <a:spcPct val="0"/>
              </a:spcAft>
              <a:defRPr sz="4400">
                <a:solidFill>
                  <a:srgbClr val="FFFF00"/>
                </a:solidFill>
                <a:latin typeface="Times New Roman" pitchFamily="18" charset="0"/>
              </a:defRPr>
            </a:lvl7pPr>
            <a:lvl8pPr marL="1371600" algn="l" rtl="0" fontAlgn="base">
              <a:spcBef>
                <a:spcPct val="0"/>
              </a:spcBef>
              <a:spcAft>
                <a:spcPct val="0"/>
              </a:spcAft>
              <a:defRPr sz="4400">
                <a:solidFill>
                  <a:srgbClr val="FFFF00"/>
                </a:solidFill>
                <a:latin typeface="Times New Roman" pitchFamily="18" charset="0"/>
              </a:defRPr>
            </a:lvl8pPr>
            <a:lvl9pPr marL="1828800" algn="l" rtl="0" fontAlgn="base">
              <a:spcBef>
                <a:spcPct val="0"/>
              </a:spcBef>
              <a:spcAft>
                <a:spcPct val="0"/>
              </a:spcAft>
              <a:defRPr sz="4400">
                <a:solidFill>
                  <a:srgbClr val="FFFF00"/>
                </a:solidFill>
                <a:latin typeface="Times New Roman" pitchFamily="18" charset="0"/>
              </a:defRPr>
            </a:lvl9pPr>
          </a:lstStyle>
          <a:p>
            <a:pPr algn="ctr"/>
            <a:endParaRPr lang="en-US" altLang="en-US" sz="6000" kern="0" dirty="0" smtClean="0">
              <a:latin typeface="+mj-lt"/>
            </a:endParaRPr>
          </a:p>
        </p:txBody>
      </p:sp>
      <p:sp>
        <p:nvSpPr>
          <p:cNvPr id="6" name="Content Placeholder 2"/>
          <p:cNvSpPr txBox="1">
            <a:spLocks/>
          </p:cNvSpPr>
          <p:nvPr/>
        </p:nvSpPr>
        <p:spPr>
          <a:xfrm>
            <a:off x="696191" y="1692276"/>
            <a:ext cx="7751618" cy="3497952"/>
          </a:xfrm>
          <a:prstGeom prst="rect">
            <a:avLst/>
          </a:prstGeom>
        </p:spPr>
        <p:txBody>
          <a:bodyPr/>
          <a:lstStyle>
            <a:lvl1pPr marL="288925" indent="-288925" algn="l" rtl="0" eaLnBrk="0" fontAlgn="base" hangingPunct="0">
              <a:spcBef>
                <a:spcPct val="20000"/>
              </a:spcBef>
              <a:spcAft>
                <a:spcPct val="0"/>
              </a:spcAft>
              <a:buClr>
                <a:srgbClr val="007233"/>
              </a:buClr>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7233"/>
              </a:buClr>
              <a:buChar char="•"/>
              <a:defRPr sz="2800">
                <a:solidFill>
                  <a:srgbClr val="161616"/>
                </a:solidFill>
                <a:latin typeface="+mn-lt"/>
              </a:defRPr>
            </a:lvl2pPr>
            <a:lvl3pPr marL="1143000" indent="-228600" algn="l" rtl="0" eaLnBrk="0" fontAlgn="base" hangingPunct="0">
              <a:spcBef>
                <a:spcPct val="20000"/>
              </a:spcBef>
              <a:spcAft>
                <a:spcPct val="0"/>
              </a:spcAft>
              <a:buClr>
                <a:srgbClr val="007233"/>
              </a:buClr>
              <a:buChar char="•"/>
              <a:defRPr sz="2400">
                <a:solidFill>
                  <a:srgbClr val="161616"/>
                </a:solidFill>
                <a:latin typeface="+mn-lt"/>
              </a:defRPr>
            </a:lvl3pPr>
            <a:lvl4pPr marL="1600200" indent="-228600" algn="l" rtl="0" eaLnBrk="0" fontAlgn="base" hangingPunct="0">
              <a:spcBef>
                <a:spcPct val="20000"/>
              </a:spcBef>
              <a:spcAft>
                <a:spcPct val="0"/>
              </a:spcAft>
              <a:buClr>
                <a:srgbClr val="007233"/>
              </a:buClr>
              <a:buChar char="•"/>
              <a:defRPr sz="2000">
                <a:solidFill>
                  <a:srgbClr val="161616"/>
                </a:solidFill>
                <a:latin typeface="+mn-lt"/>
              </a:defRPr>
            </a:lvl4pPr>
            <a:lvl5pPr marL="2057400" indent="-228600" algn="l" rtl="0" eaLnBrk="0" fontAlgn="base" hangingPunct="0">
              <a:spcBef>
                <a:spcPct val="20000"/>
              </a:spcBef>
              <a:spcAft>
                <a:spcPct val="0"/>
              </a:spcAft>
              <a:buClr>
                <a:srgbClr val="007233"/>
              </a:buClr>
              <a:buChar char="•"/>
              <a:defRPr sz="2000">
                <a:solidFill>
                  <a:srgbClr val="161616"/>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a:lstStyle>
          <a:p>
            <a:pPr marL="0" indent="0">
              <a:buFontTx/>
              <a:buNone/>
            </a:pPr>
            <a:r>
              <a:rPr lang="en-US" sz="2000" b="1" kern="0" dirty="0" smtClean="0">
                <a:latin typeface="Times New Roman" panose="02020603050405020304" pitchFamily="18" charset="0"/>
                <a:cs typeface="Times New Roman" panose="02020603050405020304" pitchFamily="18" charset="0"/>
              </a:rPr>
              <a:t>It is vital that your information with the school stays up to date.</a:t>
            </a:r>
          </a:p>
          <a:p>
            <a:pPr marL="0" indent="0">
              <a:buFontTx/>
              <a:buNone/>
            </a:pPr>
            <a:endParaRPr lang="en-US" sz="2000" b="1" kern="0" dirty="0" smtClean="0">
              <a:latin typeface="Times New Roman" panose="02020603050405020304" pitchFamily="18" charset="0"/>
              <a:cs typeface="Times New Roman" panose="02020603050405020304" pitchFamily="18" charset="0"/>
            </a:endParaRPr>
          </a:p>
          <a:p>
            <a:pPr marL="0" indent="0">
              <a:buFontTx/>
              <a:buNone/>
            </a:pPr>
            <a:r>
              <a:rPr lang="en-US" sz="2000" b="1" kern="0" dirty="0" smtClean="0">
                <a:latin typeface="Times New Roman" panose="02020603050405020304" pitchFamily="18" charset="0"/>
                <a:cs typeface="Times New Roman" panose="02020603050405020304" pitchFamily="18" charset="0"/>
              </a:rPr>
              <a:t>Mailing Address</a:t>
            </a:r>
            <a:r>
              <a:rPr lang="en-US" sz="2000" kern="0" dirty="0" smtClean="0">
                <a:latin typeface="Times New Roman" panose="02020603050405020304" pitchFamily="18" charset="0"/>
                <a:cs typeface="Times New Roman" panose="02020603050405020304" pitchFamily="18" charset="0"/>
              </a:rPr>
              <a:t>		</a:t>
            </a:r>
            <a:r>
              <a:rPr lang="en-US" sz="2000" b="1" kern="0" dirty="0" smtClean="0">
                <a:latin typeface="Times New Roman" panose="02020603050405020304" pitchFamily="18" charset="0"/>
                <a:cs typeface="Times New Roman" panose="02020603050405020304" pitchFamily="18" charset="0"/>
              </a:rPr>
              <a:t>Email Address</a:t>
            </a:r>
            <a:r>
              <a:rPr lang="en-US" sz="2000" kern="0" dirty="0" smtClean="0">
                <a:latin typeface="Times New Roman" panose="02020603050405020304" pitchFamily="18" charset="0"/>
                <a:cs typeface="Times New Roman" panose="02020603050405020304" pitchFamily="18" charset="0"/>
              </a:rPr>
              <a:t>		</a:t>
            </a:r>
            <a:r>
              <a:rPr lang="en-US" sz="2000" b="1" kern="0" dirty="0" smtClean="0">
                <a:latin typeface="Times New Roman" panose="02020603050405020304" pitchFamily="18" charset="0"/>
                <a:cs typeface="Times New Roman" panose="02020603050405020304" pitchFamily="18" charset="0"/>
              </a:rPr>
              <a:t>Phone Number</a:t>
            </a:r>
          </a:p>
          <a:p>
            <a:pPr marL="0" indent="0">
              <a:buFontTx/>
              <a:buNone/>
            </a:pPr>
            <a:endParaRPr lang="en-US" sz="2000" kern="0" dirty="0" smtClean="0">
              <a:latin typeface="Times New Roman" panose="02020603050405020304" pitchFamily="18" charset="0"/>
              <a:cs typeface="Times New Roman" panose="02020603050405020304" pitchFamily="18" charset="0"/>
            </a:endParaRPr>
          </a:p>
          <a:p>
            <a:pPr marL="0" indent="0">
              <a:buFontTx/>
              <a:buNone/>
            </a:pPr>
            <a:r>
              <a:rPr lang="en-US" sz="2000" kern="0" dirty="0" smtClean="0">
                <a:latin typeface="Times New Roman" panose="02020603050405020304" pitchFamily="18" charset="0"/>
                <a:cs typeface="Times New Roman" panose="02020603050405020304" pitchFamily="18" charset="0"/>
              </a:rPr>
              <a:t>Current Students – 	Update information on your Student Center</a:t>
            </a:r>
          </a:p>
          <a:p>
            <a:pPr marL="0" indent="0">
              <a:buFontTx/>
              <a:buNone/>
            </a:pPr>
            <a:r>
              <a:rPr lang="en-US" sz="2000" kern="0" dirty="0" smtClean="0">
                <a:latin typeface="Times New Roman" panose="02020603050405020304" pitchFamily="18" charset="0"/>
                <a:cs typeface="Times New Roman" panose="02020603050405020304" pitchFamily="18" charset="0"/>
              </a:rPr>
              <a:t>Graduates - 		Update information with Alumni Association </a:t>
            </a:r>
          </a:p>
          <a:p>
            <a:pPr marL="0" indent="0">
              <a:buFontTx/>
              <a:buNone/>
            </a:pPr>
            <a:r>
              <a:rPr lang="en-US" sz="2000" kern="0" dirty="0">
                <a:latin typeface="Times New Roman" panose="02020603050405020304" pitchFamily="18" charset="0"/>
                <a:cs typeface="Times New Roman" panose="02020603050405020304" pitchFamily="18" charset="0"/>
              </a:rPr>
              <a:t>	</a:t>
            </a:r>
            <a:r>
              <a:rPr lang="en-US" sz="2000" kern="0" dirty="0" smtClean="0">
                <a:latin typeface="Times New Roman" panose="02020603050405020304" pitchFamily="18" charset="0"/>
                <a:cs typeface="Times New Roman" panose="02020603050405020304" pitchFamily="18" charset="0"/>
              </a:rPr>
              <a:t>		or Registrar</a:t>
            </a:r>
          </a:p>
          <a:p>
            <a:pPr marL="0" indent="0">
              <a:buFontTx/>
              <a:buNone/>
            </a:pPr>
            <a:endParaRPr lang="en-US" sz="2000" kern="0" dirty="0" smtClean="0">
              <a:latin typeface="Times New Roman" panose="02020603050405020304" pitchFamily="18" charset="0"/>
              <a:cs typeface="Times New Roman" panose="02020603050405020304" pitchFamily="18" charset="0"/>
            </a:endParaRPr>
          </a:p>
          <a:p>
            <a:pPr marL="0" indent="0">
              <a:buFontTx/>
              <a:buNone/>
            </a:pPr>
            <a:r>
              <a:rPr lang="en-US" sz="2400" b="1" kern="0" dirty="0" smtClean="0">
                <a:latin typeface="Times New Roman" panose="02020603050405020304" pitchFamily="18" charset="0"/>
                <a:cs typeface="Times New Roman" panose="02020603050405020304" pitchFamily="18" charset="0"/>
              </a:rPr>
              <a:t>All official school communication is sent to your unthsc.edu email</a:t>
            </a:r>
            <a:r>
              <a:rPr lang="en-US" sz="2400" kern="0" dirty="0" smtClean="0">
                <a:latin typeface="Times New Roman" panose="02020603050405020304" pitchFamily="18" charset="0"/>
                <a:cs typeface="Times New Roman" panose="02020603050405020304" pitchFamily="18" charset="0"/>
              </a:rPr>
              <a:t>.  </a:t>
            </a:r>
            <a:r>
              <a:rPr lang="en-US" sz="2000" kern="0" dirty="0" smtClean="0">
                <a:latin typeface="Times New Roman" panose="02020603050405020304" pitchFamily="18" charset="0"/>
                <a:cs typeface="Times New Roman" panose="02020603050405020304" pitchFamily="18" charset="0"/>
              </a:rPr>
              <a:t>It is your responsibility to check this.  Remember you can forward unthsc.edu email to your personal email.</a:t>
            </a:r>
            <a:endParaRPr lang="en-US" sz="2000" kern="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sz="2800" dirty="0" smtClean="0"/>
              <a:t>Make Sure Your Contact Information Is Up To Date</a:t>
            </a:r>
            <a:br>
              <a:rPr lang="en-US" sz="2800" dirty="0" smtClean="0"/>
            </a:br>
            <a:endParaRPr lang="en-US" sz="2800" dirty="0"/>
          </a:p>
        </p:txBody>
      </p:sp>
    </p:spTree>
    <p:extLst>
      <p:ext uri="{BB962C8B-B14F-4D97-AF65-F5344CB8AC3E}">
        <p14:creationId xmlns:p14="http://schemas.microsoft.com/office/powerpoint/2010/main" val="15247321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376363"/>
          </a:xfrm>
        </p:spPr>
        <p:txBody>
          <a:bodyPr/>
          <a:lstStyle/>
          <a:p>
            <a:pPr algn="ctr"/>
            <a:r>
              <a:rPr lang="en-US" altLang="en-US" dirty="0" smtClean="0">
                <a:latin typeface="+mj-lt"/>
              </a:rPr>
              <a:t>Student Finance</a:t>
            </a:r>
          </a:p>
        </p:txBody>
      </p:sp>
      <p:sp>
        <p:nvSpPr>
          <p:cNvPr id="4" name="TextBox 3"/>
          <p:cNvSpPr txBox="1"/>
          <p:nvPr/>
        </p:nvSpPr>
        <p:spPr>
          <a:xfrm>
            <a:off x="341492" y="1747822"/>
            <a:ext cx="8632825" cy="5016758"/>
          </a:xfrm>
          <a:prstGeom prst="rect">
            <a:avLst/>
          </a:prstGeom>
          <a:noFill/>
        </p:spPr>
        <p:txBody>
          <a:bodyPr>
            <a:spAutoFit/>
          </a:bodyPr>
          <a:lstStyle/>
          <a:p>
            <a:pPr eaLnBrk="1" hangingPunct="1">
              <a:defRPr/>
            </a:pPr>
            <a:endParaRPr lang="en-US" sz="1600" dirty="0" smtClean="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dirty="0" smtClean="0">
                <a:solidFill>
                  <a:srgbClr val="007233"/>
                </a:solidFill>
                <a:latin typeface="Times New Roman" panose="02020603050405020304" pitchFamily="18" charset="0"/>
                <a:cs typeface="Times New Roman" panose="02020603050405020304" pitchFamily="18" charset="0"/>
              </a:rPr>
              <a:t>Tiffinie Jones, </a:t>
            </a:r>
            <a:r>
              <a:rPr lang="en-US" sz="1600" i="1" dirty="0" smtClean="0">
                <a:solidFill>
                  <a:srgbClr val="007233"/>
                </a:solidFill>
                <a:latin typeface="Times New Roman" panose="02020603050405020304" pitchFamily="18" charset="0"/>
                <a:cs typeface="Times New Roman" panose="02020603050405020304" pitchFamily="18" charset="0"/>
              </a:rPr>
              <a:t>Director</a:t>
            </a:r>
          </a:p>
          <a:p>
            <a:pPr eaLnBrk="1" hangingPunct="1">
              <a:defRPr/>
            </a:pPr>
            <a:r>
              <a:rPr lang="en-US" sz="1600" dirty="0" smtClean="0">
                <a:solidFill>
                  <a:srgbClr val="007233"/>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rPr>
              <a:t>SSC 158  </a:t>
            </a:r>
            <a:endParaRPr lang="en-US" sz="1600" dirty="0">
              <a:solidFill>
                <a:srgbClr val="007233"/>
              </a:solidFill>
              <a:latin typeface="Times New Roman" panose="02020603050405020304" pitchFamily="18" charset="0"/>
              <a:cs typeface="Times New Roman" panose="02020603050405020304" pitchFamily="18" charset="0"/>
            </a:endParaRPr>
          </a:p>
          <a:p>
            <a:pPr eaLnBrk="1" hangingPunct="1">
              <a:defRPr/>
            </a:pPr>
            <a:endParaRPr lang="en-US" sz="1600" dirty="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i="1" dirty="0" smtClean="0">
                <a:solidFill>
                  <a:srgbClr val="007233"/>
                </a:solidFill>
                <a:latin typeface="Times New Roman" panose="02020603050405020304" pitchFamily="18" charset="0"/>
                <a:cs typeface="Times New Roman" panose="02020603050405020304" pitchFamily="18" charset="0"/>
              </a:rPr>
              <a:t>Michele Duncan-Grays, ERP Functional Accountant</a:t>
            </a:r>
            <a:endParaRPr lang="en-US" sz="1600" i="1" dirty="0">
              <a:solidFill>
                <a:srgbClr val="007233"/>
              </a:solidFill>
              <a:latin typeface="Times New Roman" panose="02020603050405020304" pitchFamily="18" charset="0"/>
              <a:cs typeface="Times New Roman" panose="02020603050405020304" pitchFamily="18" charset="0"/>
            </a:endParaRPr>
          </a:p>
          <a:p>
            <a:pPr eaLnBrk="1" hangingPunct="1">
              <a:defRPr/>
            </a:pPr>
            <a:r>
              <a:rPr lang="en-US" sz="1600" dirty="0">
                <a:solidFill>
                  <a:srgbClr val="007233"/>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sym typeface="Wingdings"/>
              </a:rPr>
              <a:t></a:t>
            </a:r>
            <a:r>
              <a:rPr lang="en-US" sz="1600" dirty="0">
                <a:solidFill>
                  <a:srgbClr val="007233"/>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rPr>
              <a:t>SSC </a:t>
            </a:r>
            <a:r>
              <a:rPr lang="en-US" sz="1600" dirty="0" smtClean="0">
                <a:solidFill>
                  <a:srgbClr val="007233"/>
                </a:solidFill>
                <a:latin typeface="Times New Roman" panose="02020603050405020304" pitchFamily="18" charset="0"/>
                <a:cs typeface="Times New Roman" panose="02020603050405020304" pitchFamily="18" charset="0"/>
              </a:rPr>
              <a:t>150</a:t>
            </a:r>
            <a:r>
              <a:rPr lang="en-US" sz="1600" dirty="0" smtClean="0">
                <a:solidFill>
                  <a:srgbClr val="007233"/>
                </a:solidFill>
                <a:latin typeface="Times New Roman" panose="02020603050405020304" pitchFamily="18" charset="0"/>
                <a:cs typeface="Times New Roman" panose="02020603050405020304" pitchFamily="18" charset="0"/>
                <a:sym typeface="Wingdings"/>
              </a:rPr>
              <a:t> </a:t>
            </a:r>
            <a:endParaRPr lang="en-US" sz="1600" dirty="0" smtClean="0">
              <a:solidFill>
                <a:srgbClr val="007233"/>
              </a:solidFill>
              <a:latin typeface="Times New Roman" panose="02020603050405020304" pitchFamily="18" charset="0"/>
              <a:cs typeface="Times New Roman" panose="02020603050405020304" pitchFamily="18" charset="0"/>
            </a:endParaRPr>
          </a:p>
          <a:p>
            <a:pPr eaLnBrk="1" hangingPunct="1">
              <a:defRPr/>
            </a:pPr>
            <a:endParaRPr lang="en-US" sz="1600" dirty="0" smtClean="0">
              <a:solidFill>
                <a:srgbClr val="007233"/>
              </a:solidFill>
              <a:latin typeface="Times New Roman" panose="02020603050405020304" pitchFamily="18" charset="0"/>
              <a:cs typeface="Times New Roman" panose="02020603050405020304" pitchFamily="18" charset="0"/>
            </a:endParaRPr>
          </a:p>
          <a:p>
            <a:pPr marL="285750" indent="-285750" eaLnBrk="1" hangingPunct="1">
              <a:buFont typeface="Wingdings" panose="05000000000000000000" pitchFamily="2" charset="2"/>
              <a:buChar char="v"/>
              <a:defRPr/>
            </a:pPr>
            <a:r>
              <a:rPr lang="en-US" sz="1600" dirty="0" smtClean="0">
                <a:solidFill>
                  <a:srgbClr val="007233"/>
                </a:solidFill>
                <a:latin typeface="Times New Roman" panose="02020603050405020304" pitchFamily="18" charset="0"/>
                <a:cs typeface="Times New Roman" panose="02020603050405020304" pitchFamily="18" charset="0"/>
              </a:rPr>
              <a:t>Yolanda Sparks, Accounting Analyst II – </a:t>
            </a:r>
            <a:r>
              <a:rPr lang="en-US" sz="1600" i="1" dirty="0" smtClean="0">
                <a:solidFill>
                  <a:srgbClr val="007233"/>
                </a:solidFill>
                <a:latin typeface="Times New Roman" panose="02020603050405020304" pitchFamily="18" charset="0"/>
                <a:cs typeface="Times New Roman" panose="02020603050405020304" pitchFamily="18" charset="0"/>
              </a:rPr>
              <a:t>Billing / Waivers / Customer Service</a:t>
            </a:r>
            <a:endParaRPr lang="en-US" sz="1600" i="1" dirty="0">
              <a:solidFill>
                <a:srgbClr val="007233"/>
              </a:solidFill>
              <a:latin typeface="Times New Roman" panose="02020603050405020304" pitchFamily="18" charset="0"/>
              <a:cs typeface="Times New Roman" panose="02020603050405020304" pitchFamily="18" charset="0"/>
            </a:endParaRPr>
          </a:p>
          <a:p>
            <a:pPr eaLnBrk="1" hangingPunct="1">
              <a:defRPr/>
            </a:pPr>
            <a:r>
              <a:rPr lang="en-US" sz="1600" dirty="0" smtClean="0">
                <a:solidFill>
                  <a:srgbClr val="000000"/>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sym typeface="Wingdings"/>
              </a:rPr>
              <a:t> </a:t>
            </a:r>
            <a:r>
              <a:rPr lang="en-US" sz="1600" dirty="0">
                <a:solidFill>
                  <a:srgbClr val="007233"/>
                </a:solidFill>
                <a:latin typeface="Times New Roman" panose="02020603050405020304" pitchFamily="18" charset="0"/>
                <a:cs typeface="Times New Roman" panose="02020603050405020304" pitchFamily="18" charset="0"/>
              </a:rPr>
              <a:t>SSC </a:t>
            </a:r>
            <a:r>
              <a:rPr lang="en-US" sz="1600" dirty="0" smtClean="0">
                <a:solidFill>
                  <a:srgbClr val="007233"/>
                </a:solidFill>
                <a:latin typeface="Times New Roman" panose="02020603050405020304" pitchFamily="18" charset="0"/>
                <a:cs typeface="Times New Roman" panose="02020603050405020304" pitchFamily="18" charset="0"/>
              </a:rPr>
              <a:t>150 </a:t>
            </a:r>
            <a:r>
              <a:rPr lang="en-US" sz="1600" dirty="0" smtClean="0">
                <a:solidFill>
                  <a:srgbClr val="007233"/>
                </a:solidFill>
                <a:latin typeface="Times New Roman" panose="02020603050405020304" pitchFamily="18" charset="0"/>
                <a:cs typeface="Times New Roman" panose="02020603050405020304" pitchFamily="18" charset="0"/>
                <a:sym typeface="Wingdings"/>
              </a:rPr>
              <a:t> </a:t>
            </a:r>
            <a:r>
              <a:rPr lang="en-US" sz="1600" dirty="0">
                <a:solidFill>
                  <a:srgbClr val="000000"/>
                </a:solidFill>
                <a:latin typeface="Times New Roman" panose="02020603050405020304" pitchFamily="18" charset="0"/>
                <a:cs typeface="Times New Roman" panose="02020603050405020304" pitchFamily="18" charset="0"/>
                <a:sym typeface="Wingdings"/>
              </a:rPr>
              <a:t></a:t>
            </a:r>
            <a:r>
              <a:rPr lang="en-US" sz="1600" dirty="0">
                <a:solidFill>
                  <a:srgbClr val="007233"/>
                </a:solidFill>
                <a:latin typeface="Times New Roman" panose="02020603050405020304" pitchFamily="18" charset="0"/>
                <a:cs typeface="Times New Roman" panose="02020603050405020304" pitchFamily="18" charset="0"/>
              </a:rPr>
              <a:t> </a:t>
            </a:r>
            <a:r>
              <a:rPr lang="en-US" sz="1600" dirty="0" smtClean="0">
                <a:solidFill>
                  <a:srgbClr val="007233"/>
                </a:solidFill>
                <a:latin typeface="Times New Roman" panose="02020603050405020304" pitchFamily="18" charset="0"/>
                <a:cs typeface="Times New Roman" panose="02020603050405020304" pitchFamily="18" charset="0"/>
              </a:rPr>
              <a:t>817-735-2026</a:t>
            </a:r>
          </a:p>
          <a:p>
            <a:pPr eaLnBrk="1" hangingPunct="1">
              <a:defRPr/>
            </a:pPr>
            <a:endParaRPr lang="en-US" sz="1600" dirty="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dirty="0">
                <a:solidFill>
                  <a:srgbClr val="007233"/>
                </a:solidFill>
                <a:latin typeface="Times New Roman" panose="02020603050405020304" pitchFamily="18" charset="0"/>
                <a:cs typeface="Times New Roman" panose="02020603050405020304" pitchFamily="18" charset="0"/>
              </a:rPr>
              <a:t>Peggy Jacobs, </a:t>
            </a:r>
            <a:r>
              <a:rPr lang="en-US" sz="1600" dirty="0" smtClean="0">
                <a:solidFill>
                  <a:srgbClr val="007233"/>
                </a:solidFill>
                <a:latin typeface="Times New Roman" panose="02020603050405020304" pitchFamily="18" charset="0"/>
                <a:cs typeface="Times New Roman" panose="02020603050405020304" pitchFamily="18" charset="0"/>
              </a:rPr>
              <a:t>Accounting Analyst II</a:t>
            </a:r>
            <a:r>
              <a:rPr lang="en-US" sz="1600" i="1" dirty="0" smtClean="0">
                <a:solidFill>
                  <a:srgbClr val="007233"/>
                </a:solidFill>
                <a:latin typeface="Times New Roman" panose="02020603050405020304" pitchFamily="18" charset="0"/>
                <a:cs typeface="Times New Roman" panose="02020603050405020304" pitchFamily="18" charset="0"/>
              </a:rPr>
              <a:t> –  Third Party </a:t>
            </a:r>
          </a:p>
          <a:p>
            <a:pPr eaLnBrk="1" hangingPunct="1">
              <a:defRPr/>
            </a:pPr>
            <a:r>
              <a:rPr lang="en-US" sz="1600" dirty="0" smtClean="0">
                <a:solidFill>
                  <a:srgbClr val="007233"/>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sym typeface="Wingdings"/>
              </a:rPr>
              <a:t></a:t>
            </a:r>
            <a:r>
              <a:rPr lang="en-US" sz="1600" dirty="0" smtClean="0">
                <a:solidFill>
                  <a:srgbClr val="007233"/>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rPr>
              <a:t>SSC </a:t>
            </a:r>
            <a:r>
              <a:rPr lang="en-US" sz="1600" dirty="0" smtClean="0">
                <a:solidFill>
                  <a:srgbClr val="007233"/>
                </a:solidFill>
                <a:latin typeface="Times New Roman" panose="02020603050405020304" pitchFamily="18" charset="0"/>
                <a:cs typeface="Times New Roman" panose="02020603050405020304" pitchFamily="18" charset="0"/>
              </a:rPr>
              <a:t>150 </a:t>
            </a:r>
            <a:r>
              <a:rPr lang="en-US" sz="1600" dirty="0" smtClean="0">
                <a:solidFill>
                  <a:srgbClr val="000000"/>
                </a:solidFill>
                <a:latin typeface="Times New Roman" panose="02020603050405020304" pitchFamily="18" charset="0"/>
                <a:cs typeface="Times New Roman" panose="02020603050405020304" pitchFamily="18" charset="0"/>
                <a:sym typeface="Wingdings"/>
              </a:rPr>
              <a:t></a:t>
            </a:r>
            <a:r>
              <a:rPr lang="en-US" sz="1600" dirty="0" smtClean="0">
                <a:solidFill>
                  <a:srgbClr val="007233"/>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rPr>
              <a:t>817-735-0676</a:t>
            </a:r>
          </a:p>
          <a:p>
            <a:pPr eaLnBrk="1" hangingPunct="1">
              <a:defRPr/>
            </a:pPr>
            <a:endParaRPr lang="en-US" sz="1600" dirty="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dirty="0">
                <a:solidFill>
                  <a:srgbClr val="007233"/>
                </a:solidFill>
                <a:latin typeface="Times New Roman" panose="02020603050405020304" pitchFamily="18" charset="0"/>
                <a:cs typeface="Times New Roman" panose="02020603050405020304" pitchFamily="18" charset="0"/>
              </a:rPr>
              <a:t>Thresia Taylor, </a:t>
            </a:r>
            <a:r>
              <a:rPr lang="en-US" sz="1600" i="1" dirty="0" smtClean="0">
                <a:solidFill>
                  <a:srgbClr val="007233"/>
                </a:solidFill>
                <a:latin typeface="Times New Roman" panose="02020603050405020304" pitchFamily="18" charset="0"/>
                <a:cs typeface="Times New Roman" panose="02020603050405020304" pitchFamily="18" charset="0"/>
              </a:rPr>
              <a:t>Cashier – Customer Service</a:t>
            </a:r>
            <a:endParaRPr lang="en-US" sz="1600" i="1" dirty="0">
              <a:solidFill>
                <a:srgbClr val="007233"/>
              </a:solidFill>
              <a:latin typeface="Times New Roman" panose="02020603050405020304" pitchFamily="18" charset="0"/>
              <a:cs typeface="Times New Roman" panose="02020603050405020304" pitchFamily="18" charset="0"/>
            </a:endParaRPr>
          </a:p>
          <a:p>
            <a:pPr eaLnBrk="1" hangingPunct="1">
              <a:defRPr/>
            </a:pPr>
            <a:r>
              <a:rPr lang="en-US" sz="1600" dirty="0">
                <a:solidFill>
                  <a:srgbClr val="007233"/>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sym typeface="Wingdings"/>
              </a:rPr>
              <a:t></a:t>
            </a:r>
            <a:r>
              <a:rPr lang="en-US" sz="1600" dirty="0">
                <a:solidFill>
                  <a:srgbClr val="007233"/>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rPr>
              <a:t>SSC 159 </a:t>
            </a:r>
            <a:r>
              <a:rPr lang="en-US" sz="1600" dirty="0">
                <a:solidFill>
                  <a:srgbClr val="000000"/>
                </a:solidFill>
                <a:latin typeface="Times New Roman" panose="02020603050405020304" pitchFamily="18" charset="0"/>
                <a:cs typeface="Times New Roman" panose="02020603050405020304" pitchFamily="18" charset="0"/>
                <a:sym typeface="Wingdings"/>
              </a:rPr>
              <a:t></a:t>
            </a:r>
            <a:r>
              <a:rPr lang="en-US" sz="1600" dirty="0">
                <a:solidFill>
                  <a:srgbClr val="007233"/>
                </a:solidFill>
                <a:latin typeface="Times New Roman" panose="02020603050405020304" pitchFamily="18" charset="0"/>
                <a:cs typeface="Times New Roman" panose="02020603050405020304" pitchFamily="18" charset="0"/>
                <a:sym typeface="Wingdings"/>
              </a:rPr>
              <a:t> </a:t>
            </a:r>
            <a:r>
              <a:rPr lang="en-US" sz="1600" dirty="0" smtClean="0">
                <a:solidFill>
                  <a:srgbClr val="007233"/>
                </a:solidFill>
                <a:latin typeface="Times New Roman" panose="02020603050405020304" pitchFamily="18" charset="0"/>
                <a:cs typeface="Times New Roman" panose="02020603050405020304" pitchFamily="18" charset="0"/>
              </a:rPr>
              <a:t>817-735-2534</a:t>
            </a:r>
          </a:p>
          <a:p>
            <a:pPr eaLnBrk="1" hangingPunct="1">
              <a:defRPr/>
            </a:pPr>
            <a:endParaRPr lang="en-US" sz="1600" dirty="0" smtClean="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i="1" dirty="0" smtClean="0">
                <a:solidFill>
                  <a:srgbClr val="007233"/>
                </a:solidFill>
                <a:latin typeface="Times New Roman" panose="02020603050405020304" pitchFamily="18" charset="0"/>
                <a:cs typeface="Times New Roman" panose="02020603050405020304" pitchFamily="18" charset="0"/>
              </a:rPr>
              <a:t>Collections Coordinator – Vacant </a:t>
            </a:r>
            <a:endParaRPr lang="en-US" sz="1600" i="1" dirty="0">
              <a:solidFill>
                <a:srgbClr val="007233"/>
              </a:solidFill>
              <a:latin typeface="Times New Roman" panose="02020603050405020304" pitchFamily="18" charset="0"/>
              <a:cs typeface="Times New Roman" panose="02020603050405020304" pitchFamily="18" charset="0"/>
            </a:endParaRPr>
          </a:p>
          <a:p>
            <a:pPr eaLnBrk="1" hangingPunct="1">
              <a:defRPr/>
            </a:pPr>
            <a:r>
              <a:rPr lang="en-US" sz="1600" dirty="0">
                <a:solidFill>
                  <a:srgbClr val="007233"/>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sym typeface="Wingdings"/>
              </a:rPr>
              <a:t></a:t>
            </a:r>
            <a:r>
              <a:rPr lang="en-US" sz="1600" dirty="0">
                <a:solidFill>
                  <a:srgbClr val="007233"/>
                </a:solidFill>
                <a:latin typeface="Times New Roman" panose="02020603050405020304" pitchFamily="18" charset="0"/>
                <a:cs typeface="Times New Roman" panose="02020603050405020304" pitchFamily="18" charset="0"/>
                <a:sym typeface="Wingdings"/>
              </a:rPr>
              <a:t> </a:t>
            </a:r>
            <a:r>
              <a:rPr lang="en-US" sz="1600" dirty="0">
                <a:solidFill>
                  <a:srgbClr val="007233"/>
                </a:solidFill>
                <a:latin typeface="Times New Roman" panose="02020603050405020304" pitchFamily="18" charset="0"/>
                <a:cs typeface="Times New Roman" panose="02020603050405020304" pitchFamily="18" charset="0"/>
              </a:rPr>
              <a:t>SSC </a:t>
            </a:r>
            <a:r>
              <a:rPr lang="en-US" sz="1600" dirty="0" smtClean="0">
                <a:solidFill>
                  <a:srgbClr val="007233"/>
                </a:solidFill>
                <a:latin typeface="Times New Roman" panose="02020603050405020304" pitchFamily="18" charset="0"/>
                <a:cs typeface="Times New Roman" panose="02020603050405020304" pitchFamily="18" charset="0"/>
              </a:rPr>
              <a:t>150 </a:t>
            </a:r>
            <a:r>
              <a:rPr lang="en-US" sz="1600" dirty="0" smtClean="0">
                <a:solidFill>
                  <a:srgbClr val="000000"/>
                </a:solidFill>
                <a:latin typeface="Times New Roman" panose="02020603050405020304" pitchFamily="18" charset="0"/>
                <a:cs typeface="Times New Roman" panose="02020603050405020304" pitchFamily="18" charset="0"/>
                <a:sym typeface="Wingdings"/>
              </a:rPr>
              <a:t></a:t>
            </a:r>
            <a:r>
              <a:rPr lang="en-US" sz="1600" dirty="0" smtClean="0">
                <a:solidFill>
                  <a:srgbClr val="007233"/>
                </a:solidFill>
                <a:latin typeface="Times New Roman" panose="02020603050405020304" pitchFamily="18" charset="0"/>
                <a:cs typeface="Times New Roman" panose="02020603050405020304" pitchFamily="18" charset="0"/>
              </a:rPr>
              <a:t> </a:t>
            </a:r>
            <a:endParaRPr lang="en-US" sz="1600" dirty="0">
              <a:solidFill>
                <a:srgbClr val="007233"/>
              </a:solidFill>
              <a:latin typeface="Times New Roman" panose="02020603050405020304" pitchFamily="18" charset="0"/>
              <a:cs typeface="Times New Roman" panose="02020603050405020304" pitchFamily="18" charset="0"/>
            </a:endParaRPr>
          </a:p>
          <a:p>
            <a:pPr eaLnBrk="1" hangingPunct="1">
              <a:defRPr/>
            </a:pPr>
            <a:endParaRPr lang="en-US" sz="1600" dirty="0">
              <a:solidFill>
                <a:srgbClr val="007233"/>
              </a:solidFill>
              <a:latin typeface="Times New Roman" panose="02020603050405020304" pitchFamily="18" charset="0"/>
              <a:cs typeface="Times New Roman" panose="02020603050405020304" pitchFamily="18" charset="0"/>
            </a:endParaRPr>
          </a:p>
          <a:p>
            <a:pPr eaLnBrk="1" hangingPunct="1">
              <a:defRPr/>
            </a:pPr>
            <a:endParaRPr lang="en-US" sz="1600" dirty="0">
              <a:solidFill>
                <a:srgbClr val="0072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1408113"/>
          </a:xfrm>
        </p:spPr>
        <p:txBody>
          <a:bodyPr/>
          <a:lstStyle/>
          <a:p>
            <a:pPr algn="ctr"/>
            <a:r>
              <a:rPr lang="en-US" altLang="en-US" dirty="0">
                <a:solidFill>
                  <a:srgbClr val="FFFFFF"/>
                </a:solidFill>
                <a:latin typeface="Times New Roman"/>
              </a:rPr>
              <a:t>How We Can Help</a:t>
            </a:r>
            <a:endParaRPr lang="en-US" altLang="en-US" dirty="0" smtClean="0">
              <a:latin typeface="+mj-lt"/>
            </a:endParaRPr>
          </a:p>
        </p:txBody>
      </p:sp>
      <p:sp>
        <p:nvSpPr>
          <p:cNvPr id="4" name="TextBox 3"/>
          <p:cNvSpPr txBox="1"/>
          <p:nvPr/>
        </p:nvSpPr>
        <p:spPr>
          <a:xfrm>
            <a:off x="477838" y="1657350"/>
            <a:ext cx="8304212" cy="4955203"/>
          </a:xfrm>
          <a:prstGeom prst="rect">
            <a:avLst/>
          </a:prstGeom>
          <a:noFill/>
        </p:spPr>
        <p:txBody>
          <a:bodyPr>
            <a:spAutoFit/>
          </a:bodyPr>
          <a:lstStyle/>
          <a:p>
            <a:pPr marL="342900" indent="-342900" eaLnBrk="1" hangingPunct="1">
              <a:buFont typeface="Wingdings" pitchFamily="2" charset="2"/>
              <a:buChar char="v"/>
              <a:defRPr/>
            </a:pPr>
            <a:r>
              <a:rPr lang="en-US" sz="1600" dirty="0">
                <a:solidFill>
                  <a:srgbClr val="007233"/>
                </a:solidFill>
                <a:latin typeface="Times New Roman" panose="02020603050405020304" pitchFamily="18" charset="0"/>
                <a:cs typeface="Times New Roman" panose="02020603050405020304" pitchFamily="18" charset="0"/>
              </a:rPr>
              <a:t> Tuition and Fee Charges</a:t>
            </a:r>
          </a:p>
          <a:p>
            <a:pPr marL="800100" lvl="1" indent="-342900" eaLnBrk="1" hangingPunct="1">
              <a:buFont typeface="Wingdings" pitchFamily="2" charset="2"/>
              <a:buChar char="Ø"/>
              <a:defRPr/>
            </a:pPr>
            <a:r>
              <a:rPr lang="en-US" sz="1600" dirty="0" smtClean="0">
                <a:solidFill>
                  <a:srgbClr val="007233"/>
                </a:solidFill>
                <a:latin typeface="Times New Roman" panose="02020603050405020304" pitchFamily="18" charset="0"/>
                <a:cs typeface="Times New Roman" panose="02020603050405020304" pitchFamily="18" charset="0"/>
              </a:rPr>
              <a:t>No </a:t>
            </a:r>
            <a:r>
              <a:rPr lang="en-US" sz="1600" dirty="0">
                <a:solidFill>
                  <a:srgbClr val="007233"/>
                </a:solidFill>
                <a:latin typeface="Times New Roman" panose="02020603050405020304" pitchFamily="18" charset="0"/>
                <a:cs typeface="Times New Roman" panose="02020603050405020304" pitchFamily="18" charset="0"/>
              </a:rPr>
              <a:t>paper </a:t>
            </a:r>
            <a:r>
              <a:rPr lang="en-US" sz="1600" dirty="0" smtClean="0">
                <a:solidFill>
                  <a:srgbClr val="007233"/>
                </a:solidFill>
                <a:latin typeface="Times New Roman" panose="02020603050405020304" pitchFamily="18" charset="0"/>
                <a:cs typeface="Times New Roman" panose="02020603050405020304" pitchFamily="18" charset="0"/>
              </a:rPr>
              <a:t>bills – View your account through your student portal MyHSC</a:t>
            </a:r>
          </a:p>
          <a:p>
            <a:pPr marL="800100" lvl="1" indent="-342900" eaLnBrk="1" hangingPunct="1">
              <a:buFont typeface="Wingdings" pitchFamily="2" charset="2"/>
              <a:buChar char="Ø"/>
              <a:defRPr/>
            </a:pPr>
            <a:endParaRPr lang="en-US" sz="1600" dirty="0">
              <a:solidFill>
                <a:srgbClr val="007233"/>
              </a:solidFill>
              <a:latin typeface="Times New Roman" panose="02020603050405020304" pitchFamily="18" charset="0"/>
              <a:cs typeface="Times New Roman" panose="02020603050405020304" pitchFamily="18" charset="0"/>
            </a:endParaRPr>
          </a:p>
          <a:p>
            <a:pPr marL="800100" lvl="1" indent="-342900" eaLnBrk="1" hangingPunct="1">
              <a:buFont typeface="Wingdings" pitchFamily="2" charset="2"/>
              <a:buChar char="Ø"/>
              <a:defRPr/>
            </a:pPr>
            <a:r>
              <a:rPr lang="en-US" sz="1800" b="1" dirty="0">
                <a:solidFill>
                  <a:srgbClr val="007233"/>
                </a:solidFill>
                <a:latin typeface="Times New Roman" panose="02020603050405020304" pitchFamily="18" charset="0"/>
                <a:cs typeface="Times New Roman" panose="02020603050405020304" pitchFamily="18" charset="0"/>
              </a:rPr>
              <a:t>Payment </a:t>
            </a:r>
            <a:r>
              <a:rPr lang="en-US" sz="1800" b="1" dirty="0" smtClean="0">
                <a:solidFill>
                  <a:srgbClr val="007233"/>
                </a:solidFill>
                <a:latin typeface="Times New Roman" panose="02020603050405020304" pitchFamily="18" charset="0"/>
                <a:cs typeface="Times New Roman" panose="02020603050405020304" pitchFamily="18" charset="0"/>
              </a:rPr>
              <a:t>Deadline Is The Day Before Class Starts</a:t>
            </a:r>
          </a:p>
          <a:p>
            <a:pPr marL="800100" lvl="1" indent="-342900" eaLnBrk="1" hangingPunct="1">
              <a:buFont typeface="Wingdings" pitchFamily="2" charset="2"/>
              <a:buChar char="Ø"/>
              <a:defRPr/>
            </a:pPr>
            <a:endParaRPr lang="en-US" sz="1600" b="1" dirty="0" smtClean="0">
              <a:solidFill>
                <a:srgbClr val="007233"/>
              </a:solidFill>
              <a:latin typeface="Times New Roman" panose="02020603050405020304" pitchFamily="18" charset="0"/>
              <a:cs typeface="Times New Roman" panose="02020603050405020304" pitchFamily="18" charset="0"/>
            </a:endParaRPr>
          </a:p>
          <a:p>
            <a:pPr marL="800100" lvl="1" indent="-342900" eaLnBrk="1" hangingPunct="1">
              <a:buFont typeface="Wingdings" pitchFamily="2" charset="2"/>
              <a:buChar char="Ø"/>
              <a:defRPr/>
            </a:pPr>
            <a:r>
              <a:rPr lang="en-US" sz="1600" dirty="0" smtClean="0">
                <a:solidFill>
                  <a:srgbClr val="007233"/>
                </a:solidFill>
                <a:latin typeface="Times New Roman" panose="02020603050405020304" pitchFamily="18" charset="0"/>
                <a:cs typeface="Times New Roman" panose="02020603050405020304" pitchFamily="18" charset="0"/>
              </a:rPr>
              <a:t>A </a:t>
            </a:r>
            <a:r>
              <a:rPr lang="en-US" sz="1600" dirty="0">
                <a:solidFill>
                  <a:srgbClr val="007233"/>
                </a:solidFill>
                <a:latin typeface="Times New Roman" panose="02020603050405020304" pitchFamily="18" charset="0"/>
                <a:cs typeface="Times New Roman" panose="02020603050405020304" pitchFamily="18" charset="0"/>
              </a:rPr>
              <a:t>$15 late payment fee will be charged for any payment received after the due </a:t>
            </a:r>
            <a:r>
              <a:rPr lang="en-US" sz="1600" dirty="0" smtClean="0">
                <a:solidFill>
                  <a:srgbClr val="007233"/>
                </a:solidFill>
                <a:latin typeface="Times New Roman" panose="02020603050405020304" pitchFamily="18" charset="0"/>
                <a:cs typeface="Times New Roman" panose="02020603050405020304" pitchFamily="18" charset="0"/>
              </a:rPr>
              <a:t>date.  Additional </a:t>
            </a:r>
            <a:r>
              <a:rPr lang="en-US" sz="1600" dirty="0">
                <a:solidFill>
                  <a:srgbClr val="007233"/>
                </a:solidFill>
                <a:latin typeface="Times New Roman" panose="02020603050405020304" pitchFamily="18" charset="0"/>
                <a:cs typeface="Times New Roman" panose="02020603050405020304" pitchFamily="18" charset="0"/>
              </a:rPr>
              <a:t>late fee(s) will be assessed each month </a:t>
            </a:r>
            <a:r>
              <a:rPr lang="en-US" sz="1600" dirty="0" smtClean="0">
                <a:solidFill>
                  <a:srgbClr val="007233"/>
                </a:solidFill>
                <a:latin typeface="Times New Roman" panose="02020603050405020304" pitchFamily="18" charset="0"/>
                <a:cs typeface="Times New Roman" panose="02020603050405020304" pitchFamily="18" charset="0"/>
              </a:rPr>
              <a:t>for past due balances.</a:t>
            </a:r>
            <a:endParaRPr lang="en-US" sz="1600" dirty="0">
              <a:solidFill>
                <a:srgbClr val="007233"/>
              </a:solidFill>
              <a:latin typeface="Times New Roman" panose="02020603050405020304" pitchFamily="18" charset="0"/>
              <a:cs typeface="Times New Roman" panose="02020603050405020304" pitchFamily="18" charset="0"/>
            </a:endParaRPr>
          </a:p>
          <a:p>
            <a:pPr marL="800100" lvl="1" indent="-342900" eaLnBrk="1" hangingPunct="1">
              <a:buFont typeface="Wingdings" pitchFamily="2" charset="2"/>
              <a:buChar char="Ø"/>
              <a:defRPr/>
            </a:pPr>
            <a:r>
              <a:rPr lang="en-US" sz="1600" dirty="0">
                <a:solidFill>
                  <a:srgbClr val="007233"/>
                </a:solidFill>
                <a:latin typeface="Times New Roman" panose="02020603050405020304" pitchFamily="18" charset="0"/>
                <a:cs typeface="Times New Roman" panose="02020603050405020304" pitchFamily="18" charset="0"/>
              </a:rPr>
              <a:t>Changes in enrollment during add/drop may result in additional charges being </a:t>
            </a:r>
            <a:r>
              <a:rPr lang="en-US" sz="1600" dirty="0" smtClean="0">
                <a:solidFill>
                  <a:srgbClr val="007233"/>
                </a:solidFill>
                <a:latin typeface="Times New Roman" panose="02020603050405020304" pitchFamily="18" charset="0"/>
                <a:cs typeface="Times New Roman" panose="02020603050405020304" pitchFamily="18" charset="0"/>
              </a:rPr>
              <a:t>due.</a:t>
            </a:r>
            <a:endParaRPr lang="en-US" sz="1600" dirty="0">
              <a:solidFill>
                <a:srgbClr val="007233"/>
              </a:solidFill>
              <a:latin typeface="Times New Roman" panose="02020603050405020304" pitchFamily="18" charset="0"/>
              <a:cs typeface="Times New Roman" panose="02020603050405020304" pitchFamily="18" charset="0"/>
            </a:endParaRPr>
          </a:p>
          <a:p>
            <a:pPr lvl="1" eaLnBrk="1" hangingPunct="1">
              <a:defRPr/>
            </a:pPr>
            <a:endParaRPr lang="en-US" sz="1600" dirty="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dirty="0">
                <a:solidFill>
                  <a:srgbClr val="007233"/>
                </a:solidFill>
                <a:latin typeface="Times New Roman" panose="02020603050405020304" pitchFamily="18" charset="0"/>
                <a:cs typeface="Times New Roman" panose="02020603050405020304" pitchFamily="18" charset="0"/>
              </a:rPr>
              <a:t> Tuition and Fee Payments</a:t>
            </a:r>
          </a:p>
          <a:p>
            <a:pPr marL="800100" lvl="1" indent="-342900" eaLnBrk="1" hangingPunct="1">
              <a:buFont typeface="Wingdings" pitchFamily="2" charset="2"/>
              <a:buChar char="Ø"/>
              <a:defRPr/>
            </a:pPr>
            <a:r>
              <a:rPr lang="en-US" sz="1600" dirty="0">
                <a:solidFill>
                  <a:srgbClr val="007233"/>
                </a:solidFill>
                <a:latin typeface="Times New Roman" panose="02020603050405020304" pitchFamily="18" charset="0"/>
                <a:cs typeface="Times New Roman" panose="02020603050405020304" pitchFamily="18" charset="0"/>
              </a:rPr>
              <a:t>Online </a:t>
            </a:r>
            <a:r>
              <a:rPr lang="en-US" sz="1600" dirty="0" smtClean="0">
                <a:solidFill>
                  <a:srgbClr val="007233"/>
                </a:solidFill>
                <a:latin typeface="Times New Roman" panose="02020603050405020304" pitchFamily="18" charset="0"/>
                <a:cs typeface="Times New Roman" panose="02020603050405020304" pitchFamily="18" charset="0"/>
              </a:rPr>
              <a:t>payments </a:t>
            </a:r>
            <a:r>
              <a:rPr lang="en-US" sz="1600" dirty="0">
                <a:solidFill>
                  <a:srgbClr val="007233"/>
                </a:solidFill>
                <a:latin typeface="Times New Roman" panose="02020603050405020304" pitchFamily="18" charset="0"/>
                <a:cs typeface="Times New Roman" panose="02020603050405020304" pitchFamily="18" charset="0"/>
              </a:rPr>
              <a:t>with </a:t>
            </a:r>
            <a:r>
              <a:rPr lang="en-US" sz="1600" dirty="0" smtClean="0">
                <a:solidFill>
                  <a:srgbClr val="007233"/>
                </a:solidFill>
                <a:latin typeface="Times New Roman" panose="02020603050405020304" pitchFamily="18" charset="0"/>
                <a:cs typeface="Times New Roman" panose="02020603050405020304" pitchFamily="18" charset="0"/>
              </a:rPr>
              <a:t>credit card, debit card or E-Check</a:t>
            </a:r>
            <a:endParaRPr lang="en-US" sz="1600" dirty="0">
              <a:solidFill>
                <a:srgbClr val="007233"/>
              </a:solidFill>
              <a:latin typeface="Times New Roman" panose="02020603050405020304" pitchFamily="18" charset="0"/>
              <a:cs typeface="Times New Roman" panose="02020603050405020304" pitchFamily="18" charset="0"/>
            </a:endParaRPr>
          </a:p>
          <a:p>
            <a:pPr marL="800100" lvl="1" indent="-342900" eaLnBrk="1" hangingPunct="1">
              <a:buFont typeface="Wingdings" pitchFamily="2" charset="2"/>
              <a:buChar char="Ø"/>
              <a:defRPr/>
            </a:pPr>
            <a:r>
              <a:rPr lang="en-US" sz="1600" dirty="0" smtClean="0">
                <a:solidFill>
                  <a:srgbClr val="007233"/>
                </a:solidFill>
                <a:latin typeface="Times New Roman" panose="02020603050405020304" pitchFamily="18" charset="0"/>
                <a:cs typeface="Times New Roman" panose="02020603050405020304" pitchFamily="18" charset="0"/>
              </a:rPr>
              <a:t>Payments at the Cashier’s Office </a:t>
            </a:r>
            <a:r>
              <a:rPr lang="en-US" sz="1600" dirty="0">
                <a:solidFill>
                  <a:srgbClr val="007233"/>
                </a:solidFill>
                <a:latin typeface="Times New Roman" panose="02020603050405020304" pitchFamily="18" charset="0"/>
                <a:cs typeface="Times New Roman" panose="02020603050405020304" pitchFamily="18" charset="0"/>
              </a:rPr>
              <a:t>by </a:t>
            </a:r>
            <a:r>
              <a:rPr lang="en-US" sz="1600" dirty="0" smtClean="0">
                <a:solidFill>
                  <a:srgbClr val="007233"/>
                </a:solidFill>
                <a:latin typeface="Times New Roman" panose="02020603050405020304" pitchFamily="18" charset="0"/>
                <a:cs typeface="Times New Roman" panose="02020603050405020304" pitchFamily="18" charset="0"/>
              </a:rPr>
              <a:t>cash, check, cashiers check, or money order.</a:t>
            </a:r>
          </a:p>
          <a:p>
            <a:pPr marL="800100" lvl="1" indent="-342900" eaLnBrk="1" hangingPunct="1">
              <a:buFont typeface="Wingdings" pitchFamily="2" charset="2"/>
              <a:buChar char="Ø"/>
              <a:defRPr/>
            </a:pPr>
            <a:r>
              <a:rPr lang="en-US" sz="1600" dirty="0" smtClean="0">
                <a:solidFill>
                  <a:srgbClr val="007233"/>
                </a:solidFill>
                <a:latin typeface="Times New Roman" panose="02020603050405020304" pitchFamily="18" charset="0"/>
                <a:cs typeface="Times New Roman" panose="02020603050405020304" pitchFamily="18" charset="0"/>
              </a:rPr>
              <a:t>Installment </a:t>
            </a:r>
            <a:r>
              <a:rPr lang="en-US" sz="1600" dirty="0">
                <a:solidFill>
                  <a:srgbClr val="007233"/>
                </a:solidFill>
                <a:latin typeface="Times New Roman" panose="02020603050405020304" pitchFamily="18" charset="0"/>
                <a:cs typeface="Times New Roman" panose="02020603050405020304" pitchFamily="18" charset="0"/>
              </a:rPr>
              <a:t>Payment Plans available for Fall and Spring </a:t>
            </a:r>
            <a:r>
              <a:rPr lang="en-US" sz="1600" u="sng" dirty="0">
                <a:solidFill>
                  <a:srgbClr val="007233"/>
                </a:solidFill>
                <a:latin typeface="Times New Roman" panose="02020603050405020304" pitchFamily="18" charset="0"/>
                <a:cs typeface="Times New Roman" panose="02020603050405020304" pitchFamily="18" charset="0"/>
              </a:rPr>
              <a:t>o</a:t>
            </a:r>
            <a:r>
              <a:rPr lang="en-US" sz="1600" u="sng" dirty="0" smtClean="0">
                <a:solidFill>
                  <a:srgbClr val="007233"/>
                </a:solidFill>
                <a:latin typeface="Times New Roman" panose="02020603050405020304" pitchFamily="18" charset="0"/>
                <a:cs typeface="Times New Roman" panose="02020603050405020304" pitchFamily="18" charset="0"/>
              </a:rPr>
              <a:t>nly</a:t>
            </a:r>
            <a:endParaRPr lang="en-US" sz="1600" u="sng" dirty="0">
              <a:solidFill>
                <a:srgbClr val="007233"/>
              </a:solidFill>
              <a:latin typeface="Times New Roman" panose="02020603050405020304" pitchFamily="18" charset="0"/>
              <a:cs typeface="Times New Roman" panose="02020603050405020304" pitchFamily="18" charset="0"/>
            </a:endParaRPr>
          </a:p>
          <a:p>
            <a:pPr marL="800100" lvl="1" indent="-342900" eaLnBrk="1" hangingPunct="1">
              <a:buFont typeface="Wingdings" pitchFamily="2" charset="2"/>
              <a:buChar char="Ø"/>
              <a:defRPr/>
            </a:pPr>
            <a:r>
              <a:rPr lang="en-US" sz="1600" dirty="0" err="1" smtClean="0">
                <a:solidFill>
                  <a:srgbClr val="007233"/>
                </a:solidFill>
                <a:latin typeface="Times New Roman" panose="02020603050405020304" pitchFamily="18" charset="0"/>
                <a:cs typeface="Times New Roman" panose="02020603050405020304" pitchFamily="18" charset="0"/>
              </a:rPr>
              <a:t>Flywire</a:t>
            </a:r>
            <a:r>
              <a:rPr lang="en-US" sz="1600" dirty="0" smtClean="0">
                <a:solidFill>
                  <a:srgbClr val="007233"/>
                </a:solidFill>
                <a:latin typeface="Times New Roman" panose="02020603050405020304" pitchFamily="18" charset="0"/>
                <a:cs typeface="Times New Roman" panose="02020603050405020304" pitchFamily="18" charset="0"/>
              </a:rPr>
              <a:t> (Company) - for </a:t>
            </a:r>
            <a:r>
              <a:rPr lang="en-US" sz="1600" dirty="0">
                <a:solidFill>
                  <a:srgbClr val="007233"/>
                </a:solidFill>
                <a:latin typeface="Times New Roman" panose="02020603050405020304" pitchFamily="18" charset="0"/>
                <a:cs typeface="Times New Roman" panose="02020603050405020304" pitchFamily="18" charset="0"/>
              </a:rPr>
              <a:t>international payments using foreign </a:t>
            </a:r>
            <a:r>
              <a:rPr lang="en-US" sz="1600" dirty="0" smtClean="0">
                <a:solidFill>
                  <a:srgbClr val="007233"/>
                </a:solidFill>
                <a:latin typeface="Times New Roman" panose="02020603050405020304" pitchFamily="18" charset="0"/>
                <a:cs typeface="Times New Roman" panose="02020603050405020304" pitchFamily="18" charset="0"/>
              </a:rPr>
              <a:t>currency</a:t>
            </a:r>
          </a:p>
          <a:p>
            <a:pPr lvl="1" eaLnBrk="1" hangingPunct="1">
              <a:defRPr/>
            </a:pPr>
            <a:endParaRPr lang="en-US" sz="1600" dirty="0">
              <a:solidFill>
                <a:srgbClr val="007233"/>
              </a:solidFill>
              <a:latin typeface="Times New Roman" panose="02020603050405020304" pitchFamily="18" charset="0"/>
              <a:cs typeface="Times New Roman" panose="02020603050405020304" pitchFamily="18" charset="0"/>
            </a:endParaRPr>
          </a:p>
          <a:p>
            <a:pPr marL="342900" indent="-342900" eaLnBrk="1" hangingPunct="1">
              <a:buFont typeface="Wingdings" pitchFamily="2" charset="2"/>
              <a:buChar char="v"/>
              <a:defRPr/>
            </a:pPr>
            <a:r>
              <a:rPr lang="en-US" sz="1600" dirty="0" smtClean="0">
                <a:solidFill>
                  <a:srgbClr val="007233"/>
                </a:solidFill>
                <a:latin typeface="Times New Roman" panose="02020603050405020304" pitchFamily="18" charset="0"/>
                <a:cs typeface="Times New Roman" panose="02020603050405020304" pitchFamily="18" charset="0"/>
              </a:rPr>
              <a:t>Refunds</a:t>
            </a:r>
            <a:endParaRPr lang="en-US" sz="1600" dirty="0">
              <a:solidFill>
                <a:srgbClr val="007233"/>
              </a:solidFill>
              <a:latin typeface="Times New Roman" panose="02020603050405020304" pitchFamily="18" charset="0"/>
              <a:cs typeface="Times New Roman" panose="02020603050405020304" pitchFamily="18" charset="0"/>
            </a:endParaRPr>
          </a:p>
          <a:p>
            <a:pPr marL="800100" lvl="1" indent="-342900" eaLnBrk="1" hangingPunct="1">
              <a:buFont typeface="Wingdings" pitchFamily="2" charset="2"/>
              <a:buChar char="Ø"/>
              <a:defRPr/>
            </a:pPr>
            <a:r>
              <a:rPr lang="en-US" sz="1600" dirty="0">
                <a:solidFill>
                  <a:srgbClr val="007233"/>
                </a:solidFill>
                <a:latin typeface="Times New Roman" panose="02020603050405020304" pitchFamily="18" charset="0"/>
                <a:cs typeface="Times New Roman" panose="02020603050405020304" pitchFamily="18" charset="0"/>
              </a:rPr>
              <a:t>Electronic Refunds – </a:t>
            </a:r>
            <a:r>
              <a:rPr lang="en-US" sz="1600" dirty="0" smtClean="0">
                <a:solidFill>
                  <a:srgbClr val="007233"/>
                </a:solidFill>
                <a:latin typeface="Times New Roman" panose="02020603050405020304" pitchFamily="18" charset="0"/>
                <a:cs typeface="Times New Roman" panose="02020603050405020304" pitchFamily="18" charset="0"/>
              </a:rPr>
              <a:t>Direct Deposit enrollment </a:t>
            </a:r>
            <a:r>
              <a:rPr lang="en-US" sz="1600" dirty="0">
                <a:solidFill>
                  <a:srgbClr val="007233"/>
                </a:solidFill>
                <a:latin typeface="Times New Roman" panose="02020603050405020304" pitchFamily="18" charset="0"/>
                <a:cs typeface="Times New Roman" panose="02020603050405020304" pitchFamily="18" charset="0"/>
              </a:rPr>
              <a:t>required to participate</a:t>
            </a:r>
          </a:p>
          <a:p>
            <a:pPr marL="800100" lvl="1" indent="-342900" eaLnBrk="1" hangingPunct="1">
              <a:buFont typeface="Wingdings" pitchFamily="2" charset="2"/>
              <a:buChar char="Ø"/>
              <a:defRPr/>
            </a:pPr>
            <a:r>
              <a:rPr lang="en-US" sz="1600" dirty="0">
                <a:solidFill>
                  <a:srgbClr val="007233"/>
                </a:solidFill>
                <a:latin typeface="Times New Roman" panose="02020603050405020304" pitchFamily="18" charset="0"/>
                <a:cs typeface="Times New Roman" panose="02020603050405020304" pitchFamily="18" charset="0"/>
              </a:rPr>
              <a:t>Paper </a:t>
            </a:r>
            <a:r>
              <a:rPr lang="en-US" sz="1600" dirty="0" smtClean="0">
                <a:solidFill>
                  <a:srgbClr val="007233"/>
                </a:solidFill>
                <a:latin typeface="Times New Roman" panose="02020603050405020304" pitchFamily="18" charset="0"/>
                <a:cs typeface="Times New Roman" panose="02020603050405020304" pitchFamily="18" charset="0"/>
              </a:rPr>
              <a:t>checks will be mailed if not picked up within 7 days</a:t>
            </a:r>
            <a:endParaRPr lang="en-US" sz="1600" dirty="0">
              <a:solidFill>
                <a:srgbClr val="007233"/>
              </a:solidFill>
              <a:latin typeface="Times New Roman" panose="02020603050405020304" pitchFamily="18" charset="0"/>
              <a:cs typeface="Times New Roman" panose="02020603050405020304" pitchFamily="18" charset="0"/>
            </a:endParaRPr>
          </a:p>
          <a:p>
            <a:pPr eaLnBrk="1" hangingPunct="1">
              <a:defRPr/>
            </a:pPr>
            <a:endParaRPr lang="en-US" dirty="0">
              <a:solidFill>
                <a:srgbClr val="72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9144000" cy="1417638"/>
          </a:xfrm>
        </p:spPr>
        <p:txBody>
          <a:bodyPr/>
          <a:lstStyle/>
          <a:p>
            <a:pPr algn="ctr"/>
            <a:r>
              <a:rPr lang="en-US" altLang="en-US" dirty="0" smtClean="0">
                <a:latin typeface="+mj-lt"/>
              </a:rPr>
              <a:t>How We Can Help</a:t>
            </a:r>
          </a:p>
        </p:txBody>
      </p:sp>
      <p:sp>
        <p:nvSpPr>
          <p:cNvPr id="53251" name="Content Placeholder 2"/>
          <p:cNvSpPr>
            <a:spLocks noGrp="1"/>
          </p:cNvSpPr>
          <p:nvPr>
            <p:ph idx="1"/>
          </p:nvPr>
        </p:nvSpPr>
        <p:spPr>
          <a:xfrm>
            <a:off x="393700" y="1600199"/>
            <a:ext cx="8293100" cy="4813663"/>
          </a:xfrm>
        </p:spPr>
        <p:txBody>
          <a:bodyPr/>
          <a:lstStyle/>
          <a:p>
            <a:pPr>
              <a:buFont typeface="Wingdings" panose="05000000000000000000" pitchFamily="2" charset="2"/>
              <a:buChar char="v"/>
            </a:pPr>
            <a:r>
              <a:rPr lang="en-US" altLang="en-US" sz="1400" dirty="0" smtClean="0">
                <a:solidFill>
                  <a:schemeClr val="bg1"/>
                </a:solidFill>
                <a:latin typeface="+mj-lt"/>
              </a:rPr>
              <a:t> </a:t>
            </a:r>
            <a:r>
              <a:rPr lang="en-US" altLang="en-US" sz="1600" b="1" dirty="0" smtClean="0">
                <a:solidFill>
                  <a:srgbClr val="007233"/>
                </a:solidFill>
                <a:latin typeface="+mj-lt"/>
                <a:cs typeface="Tahoma" panose="020B0604030504040204" pitchFamily="34" charset="0"/>
              </a:rPr>
              <a:t>Process Exemptions and Waivers</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Out-of-State Residency Waivers</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Competitive Scholarship Waivers</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President’s Educational </a:t>
            </a:r>
            <a:r>
              <a:rPr lang="en-US" altLang="en-US" sz="1400" dirty="0" smtClean="0">
                <a:solidFill>
                  <a:srgbClr val="007233"/>
                </a:solidFill>
                <a:latin typeface="+mj-lt"/>
                <a:cs typeface="Tahoma" panose="020B0604030504040204" pitchFamily="34" charset="0"/>
              </a:rPr>
              <a:t>Waiver</a:t>
            </a:r>
            <a:endParaRPr lang="en-US" altLang="en-US" sz="1400" dirty="0" smtClean="0">
              <a:solidFill>
                <a:srgbClr val="007233"/>
              </a:solidFill>
              <a:latin typeface="+mj-lt"/>
              <a:cs typeface="Tahoma" panose="020B0604030504040204" pitchFamily="34" charset="0"/>
            </a:endParaRP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VA –Hazlewood, Chapter 33, Chapter 31</a:t>
            </a:r>
          </a:p>
          <a:p>
            <a:pPr marL="457200" lvl="1" indent="0">
              <a:buNone/>
            </a:pPr>
            <a:endParaRPr lang="en-US" altLang="en-US" sz="1400" dirty="0" smtClean="0">
              <a:solidFill>
                <a:srgbClr val="007233"/>
              </a:solidFill>
              <a:latin typeface="+mj-lt"/>
              <a:cs typeface="Tahoma" panose="020B0604030504040204" pitchFamily="34" charset="0"/>
            </a:endParaRPr>
          </a:p>
          <a:p>
            <a:pPr>
              <a:buFont typeface="Wingdings" panose="05000000000000000000" pitchFamily="2" charset="2"/>
              <a:buChar char="v"/>
            </a:pPr>
            <a:r>
              <a:rPr lang="en-US" altLang="en-US" sz="1400" dirty="0" smtClean="0">
                <a:solidFill>
                  <a:srgbClr val="007233"/>
                </a:solidFill>
                <a:latin typeface="+mj-lt"/>
                <a:cs typeface="Tahoma" panose="020B0604030504040204" pitchFamily="34" charset="0"/>
              </a:rPr>
              <a:t> </a:t>
            </a:r>
            <a:r>
              <a:rPr lang="en-US" altLang="en-US" sz="1400" b="1" dirty="0" smtClean="0">
                <a:solidFill>
                  <a:srgbClr val="007233"/>
                </a:solidFill>
                <a:latin typeface="+mj-lt"/>
                <a:cs typeface="Tahoma" panose="020B0604030504040204" pitchFamily="34" charset="0"/>
              </a:rPr>
              <a:t>Third Party Billing</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Military billing</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National Health Service Corps </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Texas Tomorrow Fund </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Saudi Arabia Cultural Mission (SACM) </a:t>
            </a:r>
          </a:p>
          <a:p>
            <a:pPr marL="457200" lvl="1" indent="0">
              <a:buNone/>
            </a:pPr>
            <a:endParaRPr lang="en-US" altLang="en-US" sz="1400" dirty="0" smtClean="0">
              <a:solidFill>
                <a:srgbClr val="007233"/>
              </a:solidFill>
              <a:latin typeface="+mj-lt"/>
              <a:cs typeface="Tahoma" panose="020B0604030504040204" pitchFamily="34" charset="0"/>
            </a:endParaRPr>
          </a:p>
          <a:p>
            <a:pPr>
              <a:buFont typeface="Wingdings" panose="05000000000000000000" pitchFamily="2" charset="2"/>
              <a:buChar char="v"/>
            </a:pPr>
            <a:r>
              <a:rPr lang="en-US" altLang="en-US" sz="1400" dirty="0" smtClean="0">
                <a:solidFill>
                  <a:srgbClr val="007233"/>
                </a:solidFill>
                <a:latin typeface="+mj-lt"/>
                <a:cs typeface="Tahoma" panose="020B0604030504040204" pitchFamily="34" charset="0"/>
              </a:rPr>
              <a:t> </a:t>
            </a:r>
            <a:r>
              <a:rPr lang="en-US" altLang="en-US" sz="1400" b="1" dirty="0" smtClean="0">
                <a:solidFill>
                  <a:srgbClr val="007233"/>
                </a:solidFill>
                <a:latin typeface="+mj-lt"/>
                <a:cs typeface="Tahoma" panose="020B0604030504040204" pitchFamily="34" charset="0"/>
              </a:rPr>
              <a:t>Tax Information</a:t>
            </a:r>
          </a:p>
          <a:p>
            <a:pPr lvl="1">
              <a:buFont typeface="Wingdings" panose="05000000000000000000" pitchFamily="2" charset="2"/>
              <a:buChar char="Ø"/>
            </a:pPr>
            <a:r>
              <a:rPr lang="en-US" altLang="en-US" sz="1400" dirty="0" smtClean="0">
                <a:solidFill>
                  <a:srgbClr val="007233"/>
                </a:solidFill>
                <a:latin typeface="+mj-lt"/>
                <a:cs typeface="Tahoma" panose="020B0604030504040204" pitchFamily="34" charset="0"/>
              </a:rPr>
              <a:t>1098-T information online via self service </a:t>
            </a:r>
          </a:p>
          <a:p>
            <a:pPr marL="457200" lvl="1" indent="0">
              <a:buNone/>
            </a:pPr>
            <a:endParaRPr lang="en-US" altLang="en-US" sz="1400" dirty="0">
              <a:solidFill>
                <a:srgbClr val="007233"/>
              </a:solidFill>
              <a:latin typeface="+mj-lt"/>
              <a:cs typeface="Tahoma" panose="020B0604030504040204" pitchFamily="34" charset="0"/>
            </a:endParaRPr>
          </a:p>
          <a:p>
            <a:pPr indent="-285750">
              <a:buFont typeface="Wingdings" panose="05000000000000000000" pitchFamily="2" charset="2"/>
              <a:buChar char="v"/>
            </a:pPr>
            <a:r>
              <a:rPr lang="en-US" altLang="en-US" sz="1400" dirty="0" smtClean="0">
                <a:solidFill>
                  <a:srgbClr val="007233"/>
                </a:solidFill>
                <a:latin typeface="+mj-lt"/>
                <a:cs typeface="Tahoma" panose="020B0604030504040204" pitchFamily="34" charset="0"/>
              </a:rPr>
              <a:t> </a:t>
            </a:r>
            <a:r>
              <a:rPr lang="en-US" altLang="en-US" sz="1400" b="1" dirty="0" smtClean="0">
                <a:solidFill>
                  <a:srgbClr val="007233"/>
                </a:solidFill>
                <a:latin typeface="+mj-lt"/>
                <a:cs typeface="Tahoma" panose="020B0604030504040204" pitchFamily="34" charset="0"/>
              </a:rPr>
              <a:t>Past Due Account</a:t>
            </a:r>
          </a:p>
          <a:p>
            <a:pPr marL="457200" lvl="1" indent="0">
              <a:buNone/>
            </a:pPr>
            <a:endParaRPr lang="en-US" altLang="en-US" sz="1400" dirty="0" smtClean="0">
              <a:solidFill>
                <a:srgbClr val="007233"/>
              </a:solidFill>
              <a:latin typeface="+mj-lt"/>
              <a:cs typeface="Tahoma" panose="020B0604030504040204" pitchFamily="34" charset="0"/>
            </a:endParaRPr>
          </a:p>
          <a:p>
            <a:pPr marL="457200" lvl="1" indent="0">
              <a:buNone/>
            </a:pPr>
            <a:endParaRPr lang="en-US" altLang="en-US" sz="1600" dirty="0" smtClean="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0" y="211138"/>
            <a:ext cx="9144000" cy="1143000"/>
          </a:xfrm>
        </p:spPr>
        <p:txBody>
          <a:bodyPr/>
          <a:lstStyle/>
          <a:p>
            <a:pPr algn="ctr"/>
            <a:r>
              <a:rPr lang="en-US" altLang="en-US" dirty="0" smtClean="0">
                <a:latin typeface="+mj-lt"/>
              </a:rPr>
              <a:t>Student Center</a:t>
            </a:r>
          </a:p>
        </p:txBody>
      </p:sp>
      <p:pic>
        <p:nvPicPr>
          <p:cNvPr id="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33945"/>
            <a:ext cx="9144000" cy="497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p:nvSpPr>
        <p:spPr bwMode="auto">
          <a:xfrm>
            <a:off x="110693" y="5564909"/>
            <a:ext cx="3419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Arial Narrow" pitchFamily="34" charset="0"/>
              </a:defRPr>
            </a:lvl1pPr>
            <a:lvl2pPr>
              <a:defRPr sz="2800">
                <a:solidFill>
                  <a:srgbClr val="161616"/>
                </a:solidFill>
                <a:latin typeface="Arial Narrow" pitchFamily="34" charset="0"/>
              </a:defRPr>
            </a:lvl2pPr>
            <a:lvl3pPr>
              <a:defRPr sz="2400">
                <a:solidFill>
                  <a:srgbClr val="161616"/>
                </a:solidFill>
                <a:latin typeface="Arial Narrow" pitchFamily="34" charset="0"/>
              </a:defRPr>
            </a:lvl3pPr>
            <a:lvl4pPr>
              <a:defRPr sz="2000">
                <a:solidFill>
                  <a:srgbClr val="161616"/>
                </a:solidFill>
                <a:latin typeface="Arial Narrow" pitchFamily="34" charset="0"/>
              </a:defRPr>
            </a:lvl4pPr>
            <a:lvl5pPr>
              <a:defRPr sz="2000">
                <a:solidFill>
                  <a:srgbClr val="161616"/>
                </a:solidFill>
                <a:latin typeface="Arial Narrow" pitchFamily="34" charset="0"/>
              </a:defRPr>
            </a:lvl5pPr>
            <a:lvl6pPr eaLnBrk="0" hangingPunct="0">
              <a:buClr>
                <a:srgbClr val="007233"/>
              </a:buClr>
              <a:defRPr sz="2000">
                <a:solidFill>
                  <a:srgbClr val="161616"/>
                </a:solidFill>
                <a:latin typeface="Arial Narrow" pitchFamily="34" charset="0"/>
              </a:defRPr>
            </a:lvl6pPr>
            <a:lvl7pPr eaLnBrk="0" hangingPunct="0">
              <a:buClr>
                <a:srgbClr val="007233"/>
              </a:buClr>
              <a:defRPr sz="2000">
                <a:solidFill>
                  <a:srgbClr val="161616"/>
                </a:solidFill>
                <a:latin typeface="Arial Narrow" pitchFamily="34" charset="0"/>
              </a:defRPr>
            </a:lvl7pPr>
            <a:lvl8pPr eaLnBrk="0" hangingPunct="0">
              <a:buClr>
                <a:srgbClr val="007233"/>
              </a:buClr>
              <a:defRPr sz="2000">
                <a:solidFill>
                  <a:srgbClr val="161616"/>
                </a:solidFill>
                <a:latin typeface="Arial Narrow" pitchFamily="34" charset="0"/>
              </a:defRPr>
            </a:lvl8pPr>
            <a:lvl9pPr eaLnBrk="0" hangingPunct="0">
              <a:buClr>
                <a:srgbClr val="007233"/>
              </a:buClr>
              <a:defRPr sz="2000">
                <a:solidFill>
                  <a:srgbClr val="161616"/>
                </a:solidFill>
                <a:latin typeface="Arial Narrow" pitchFamily="34" charset="0"/>
              </a:defRPr>
            </a:lvl9pPr>
          </a:lstStyle>
          <a:p>
            <a:r>
              <a:rPr lang="en-US" altLang="en-US" sz="1800" b="1" dirty="0" smtClean="0">
                <a:solidFill>
                  <a:srgbClr val="00853E"/>
                </a:solidFill>
                <a:latin typeface="Tahoma" pitchFamily="34" charset="0"/>
              </a:rPr>
              <a:t>Click on ‘Student Center’</a:t>
            </a:r>
          </a:p>
        </p:txBody>
      </p:sp>
      <p:cxnSp>
        <p:nvCxnSpPr>
          <p:cNvPr id="8" name="Straight Arrow Connector 7"/>
          <p:cNvCxnSpPr/>
          <p:nvPr/>
        </p:nvCxnSpPr>
        <p:spPr bwMode="auto">
          <a:xfrm flipH="1" flipV="1">
            <a:off x="1089313" y="2274023"/>
            <a:ext cx="22514" cy="3290886"/>
          </a:xfrm>
          <a:prstGeom prst="straightConnector1">
            <a:avLst/>
          </a:prstGeom>
          <a:ln w="38100">
            <a:solidFill>
              <a:srgbClr val="007233"/>
            </a:solidFill>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9144000" cy="1417638"/>
          </a:xfrm>
        </p:spPr>
        <p:txBody>
          <a:bodyPr/>
          <a:lstStyle/>
          <a:p>
            <a:pPr algn="ctr"/>
            <a:r>
              <a:rPr lang="en-US" altLang="en-US" dirty="0" smtClean="0">
                <a:latin typeface="+mj-lt"/>
              </a:rPr>
              <a:t>Account Inquiry/Make a Payment</a:t>
            </a:r>
          </a:p>
        </p:txBody>
      </p:sp>
      <p:pic>
        <p:nvPicPr>
          <p:cNvPr id="5837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25" y="1674813"/>
            <a:ext cx="7399338"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8372" name="Straight Arrow Connector 6"/>
          <p:cNvCxnSpPr>
            <a:cxnSpLocks noChangeShapeType="1"/>
          </p:cNvCxnSpPr>
          <p:nvPr/>
        </p:nvCxnSpPr>
        <p:spPr bwMode="auto">
          <a:xfrm>
            <a:off x="746125" y="3452813"/>
            <a:ext cx="357188" cy="1316037"/>
          </a:xfrm>
          <a:prstGeom prst="straightConnector1">
            <a:avLst/>
          </a:prstGeom>
          <a:noFill/>
          <a:ln w="38100" algn="ctr">
            <a:solidFill>
              <a:srgbClr val="007233"/>
            </a:solidFill>
            <a:round/>
            <a:headEnd/>
            <a:tailEnd type="arrow" w="med" len="med"/>
          </a:ln>
          <a:extLst>
            <a:ext uri="{909E8E84-426E-40DD-AFC4-6F175D3DCCD1}">
              <a14:hiddenFill xmlns:a14="http://schemas.microsoft.com/office/drawing/2010/main">
                <a:noFill/>
              </a14:hiddenFill>
            </a:ext>
          </a:extLst>
        </p:spPr>
      </p:cxnSp>
      <p:sp>
        <p:nvSpPr>
          <p:cNvPr id="58373" name="TextBox 10"/>
          <p:cNvSpPr txBox="1">
            <a:spLocks noChangeArrowheads="1"/>
          </p:cNvSpPr>
          <p:nvPr/>
        </p:nvSpPr>
        <p:spPr bwMode="auto">
          <a:xfrm>
            <a:off x="98425" y="2979738"/>
            <a:ext cx="217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eaLnBrk="1" hangingPunct="1">
              <a:spcBef>
                <a:spcPct val="0"/>
              </a:spcBef>
              <a:buClrTx/>
              <a:buFontTx/>
              <a:buNone/>
            </a:pPr>
            <a:r>
              <a:rPr lang="en-US" altLang="en-US" sz="1800" b="1" dirty="0">
                <a:solidFill>
                  <a:srgbClr val="00853E"/>
                </a:solidFill>
                <a:latin typeface="Tahoma" panose="020B0604030504040204" pitchFamily="34" charset="0"/>
              </a:rPr>
              <a:t>Account Inquiry</a:t>
            </a:r>
          </a:p>
        </p:txBody>
      </p:sp>
      <p:sp>
        <p:nvSpPr>
          <p:cNvPr id="58374" name="TextBox 14"/>
          <p:cNvSpPr txBox="1">
            <a:spLocks noChangeArrowheads="1"/>
          </p:cNvSpPr>
          <p:nvPr/>
        </p:nvSpPr>
        <p:spPr bwMode="auto">
          <a:xfrm>
            <a:off x="1731963" y="5924550"/>
            <a:ext cx="217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233"/>
              </a:buClr>
              <a:buChar char="•"/>
              <a:defRPr sz="3200">
                <a:solidFill>
                  <a:srgbClr val="000000"/>
                </a:solidFill>
                <a:latin typeface="Arial Narrow" panose="020B0606020202030204" pitchFamily="34" charset="0"/>
              </a:defRPr>
            </a:lvl1pPr>
            <a:lvl2pPr marL="742950" indent="-285750">
              <a:spcBef>
                <a:spcPct val="20000"/>
              </a:spcBef>
              <a:buClr>
                <a:srgbClr val="007233"/>
              </a:buClr>
              <a:buChar char="•"/>
              <a:defRPr sz="2800">
                <a:solidFill>
                  <a:srgbClr val="161616"/>
                </a:solidFill>
                <a:latin typeface="Arial Narrow" panose="020B0606020202030204" pitchFamily="34" charset="0"/>
              </a:defRPr>
            </a:lvl2pPr>
            <a:lvl3pPr marL="1143000" indent="-228600">
              <a:spcBef>
                <a:spcPct val="20000"/>
              </a:spcBef>
              <a:buClr>
                <a:srgbClr val="007233"/>
              </a:buClr>
              <a:buChar char="•"/>
              <a:defRPr sz="2400">
                <a:solidFill>
                  <a:srgbClr val="161616"/>
                </a:solidFill>
                <a:latin typeface="Arial Narrow" panose="020B0606020202030204" pitchFamily="34" charset="0"/>
              </a:defRPr>
            </a:lvl3pPr>
            <a:lvl4pPr marL="1600200" indent="-228600">
              <a:spcBef>
                <a:spcPct val="20000"/>
              </a:spcBef>
              <a:buClr>
                <a:srgbClr val="007233"/>
              </a:buClr>
              <a:buChar char="•"/>
              <a:defRPr sz="2000">
                <a:solidFill>
                  <a:srgbClr val="161616"/>
                </a:solidFill>
                <a:latin typeface="Arial Narrow" panose="020B0606020202030204" pitchFamily="34" charset="0"/>
              </a:defRPr>
            </a:lvl4pPr>
            <a:lvl5pPr marL="2057400" indent="-228600">
              <a:spcBef>
                <a:spcPct val="20000"/>
              </a:spcBef>
              <a:buClr>
                <a:srgbClr val="007233"/>
              </a:buClr>
              <a:buChar char="•"/>
              <a:defRPr sz="2000">
                <a:solidFill>
                  <a:srgbClr val="161616"/>
                </a:solidFill>
                <a:latin typeface="Arial Narrow" panose="020B0606020202030204" pitchFamily="34" charset="0"/>
              </a:defRPr>
            </a:lvl5pPr>
            <a:lvl6pPr marL="25146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6pPr>
            <a:lvl7pPr marL="29718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7pPr>
            <a:lvl8pPr marL="34290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8pPr>
            <a:lvl9pPr marL="3886200" indent="-228600" eaLnBrk="0" fontAlgn="base" hangingPunct="0">
              <a:spcBef>
                <a:spcPct val="20000"/>
              </a:spcBef>
              <a:spcAft>
                <a:spcPct val="0"/>
              </a:spcAft>
              <a:buClr>
                <a:srgbClr val="007233"/>
              </a:buClr>
              <a:buChar char="•"/>
              <a:defRPr sz="2000">
                <a:solidFill>
                  <a:srgbClr val="161616"/>
                </a:solidFill>
                <a:latin typeface="Arial Narrow" panose="020B0606020202030204" pitchFamily="34" charset="0"/>
              </a:defRPr>
            </a:lvl9pPr>
          </a:lstStyle>
          <a:p>
            <a:pPr eaLnBrk="1" hangingPunct="1">
              <a:spcBef>
                <a:spcPct val="0"/>
              </a:spcBef>
              <a:buClrTx/>
              <a:buFontTx/>
              <a:buNone/>
            </a:pPr>
            <a:r>
              <a:rPr lang="en-US" altLang="en-US" sz="1800" b="1" dirty="0">
                <a:solidFill>
                  <a:srgbClr val="00853E"/>
                </a:solidFill>
                <a:latin typeface="Tahoma" panose="020B0604030504040204" pitchFamily="34" charset="0"/>
              </a:rPr>
              <a:t>Make a Payment</a:t>
            </a:r>
          </a:p>
        </p:txBody>
      </p:sp>
      <p:cxnSp>
        <p:nvCxnSpPr>
          <p:cNvPr id="58375" name="Straight Arrow Connector 15"/>
          <p:cNvCxnSpPr>
            <a:cxnSpLocks noChangeShapeType="1"/>
            <a:stCxn id="58374" idx="3"/>
          </p:cNvCxnSpPr>
          <p:nvPr/>
        </p:nvCxnSpPr>
        <p:spPr bwMode="auto">
          <a:xfrm>
            <a:off x="3905250" y="6108700"/>
            <a:ext cx="603250" cy="0"/>
          </a:xfrm>
          <a:prstGeom prst="straightConnector1">
            <a:avLst/>
          </a:prstGeom>
          <a:noFill/>
          <a:ln w="38100" algn="ctr">
            <a:solidFill>
              <a:srgbClr val="007233"/>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9144000" cy="1417638"/>
          </a:xfrm>
        </p:spPr>
        <p:txBody>
          <a:bodyPr/>
          <a:lstStyle/>
          <a:p>
            <a:pPr algn="ctr"/>
            <a:r>
              <a:rPr lang="en-US" altLang="en-US" dirty="0" smtClean="0">
                <a:latin typeface="+mj-lt"/>
              </a:rPr>
              <a:t>Account Balance</a:t>
            </a:r>
          </a:p>
        </p:txBody>
      </p:sp>
      <p:pic>
        <p:nvPicPr>
          <p:cNvPr id="1026" name="Picture 2" descr="C:\Users\jnp0097\AppData\Local\Temp\SNAGHTML10ea47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9" y="1792223"/>
            <a:ext cx="7560302" cy="4370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0" y="0"/>
            <a:ext cx="9144000" cy="1408113"/>
          </a:xfrm>
        </p:spPr>
        <p:txBody>
          <a:bodyPr/>
          <a:lstStyle/>
          <a:p>
            <a:pPr algn="ctr"/>
            <a:r>
              <a:rPr lang="en-US" altLang="en-US" dirty="0" smtClean="0">
                <a:latin typeface="+mj-lt"/>
              </a:rPr>
              <a:t>Installment Plans</a:t>
            </a:r>
          </a:p>
        </p:txBody>
      </p:sp>
      <p:pic>
        <p:nvPicPr>
          <p:cNvPr id="3" name="Picture 2"/>
          <p:cNvPicPr>
            <a:picLocks noChangeAspect="1"/>
          </p:cNvPicPr>
          <p:nvPr/>
        </p:nvPicPr>
        <p:blipFill>
          <a:blip r:embed="rId3"/>
          <a:stretch>
            <a:fillRect/>
          </a:stretch>
        </p:blipFill>
        <p:spPr>
          <a:xfrm>
            <a:off x="384048" y="1652607"/>
            <a:ext cx="8001000" cy="3221145"/>
          </a:xfrm>
          <a:prstGeom prst="rect">
            <a:avLst/>
          </a:prstGeom>
          <a:ln>
            <a:solidFill>
              <a:srgbClr val="00853E"/>
            </a:solidFill>
          </a:ln>
        </p:spPr>
        <p:style>
          <a:lnRef idx="2">
            <a:schemeClr val="accent1"/>
          </a:lnRef>
          <a:fillRef idx="1">
            <a:schemeClr val="lt1"/>
          </a:fillRef>
          <a:effectRef idx="0">
            <a:schemeClr val="accent1"/>
          </a:effectRef>
          <a:fontRef idx="minor">
            <a:schemeClr val="dk1"/>
          </a:fontRef>
        </p:style>
      </p:pic>
      <p:pic>
        <p:nvPicPr>
          <p:cNvPr id="4" name="Picture 3"/>
          <p:cNvPicPr>
            <a:picLocks noChangeAspect="1"/>
          </p:cNvPicPr>
          <p:nvPr/>
        </p:nvPicPr>
        <p:blipFill>
          <a:blip r:embed="rId4"/>
          <a:stretch>
            <a:fillRect/>
          </a:stretch>
        </p:blipFill>
        <p:spPr>
          <a:xfrm>
            <a:off x="2194560" y="4974336"/>
            <a:ext cx="4899129" cy="1457823"/>
          </a:xfrm>
          <a:prstGeom prst="rect">
            <a:avLst/>
          </a:prstGeom>
          <a:solidFill>
            <a:srgbClr val="00853E"/>
          </a:solidFill>
          <a:ln>
            <a:solidFill>
              <a:srgbClr val="00853E"/>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019989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p:txBody>
          <a:bodyPr/>
          <a:lstStyle/>
          <a:p>
            <a:r>
              <a:rPr lang="en-US" altLang="en-US" smtClean="0"/>
              <a:t>Forms</a:t>
            </a:r>
            <a:endParaRPr lang="en-US" altLang="en-US" dirty="0" smtClean="0"/>
          </a:p>
        </p:txBody>
      </p:sp>
      <p:sp>
        <p:nvSpPr>
          <p:cNvPr id="9" name="Content Placeholder 8"/>
          <p:cNvSpPr>
            <a:spLocks noGrp="1"/>
          </p:cNvSpPr>
          <p:nvPr>
            <p:ph idx="4294967295"/>
          </p:nvPr>
        </p:nvSpPr>
        <p:spPr>
          <a:xfrm>
            <a:off x="0" y="1600200"/>
            <a:ext cx="8293100" cy="4495800"/>
          </a:xfrm>
        </p:spPr>
        <p:txBody>
          <a:bodyPr/>
          <a:lstStyle/>
          <a:p>
            <a:endParaRPr lang="en-US" dirty="0" smtClean="0"/>
          </a:p>
          <a:p>
            <a:r>
              <a:rPr lang="en-US" dirty="0" smtClean="0"/>
              <a:t>Short Term Loans </a:t>
            </a:r>
          </a:p>
          <a:p>
            <a:r>
              <a:rPr lang="en-US" dirty="0" smtClean="0"/>
              <a:t>Emergency Loan Application</a:t>
            </a:r>
          </a:p>
          <a:p>
            <a:r>
              <a:rPr lang="en-US" dirty="0" smtClean="0"/>
              <a:t>Out of State Residency Waiver</a:t>
            </a:r>
          </a:p>
          <a:p>
            <a:r>
              <a:rPr lang="en-US" dirty="0" smtClean="0"/>
              <a:t>President’s Educational </a:t>
            </a:r>
            <a:r>
              <a:rPr lang="en-US" dirty="0" smtClean="0"/>
              <a:t>Waiver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11852</TotalTime>
  <Words>778</Words>
  <Application>Microsoft Office PowerPoint</Application>
  <PresentationFormat>On-screen Show (4:3)</PresentationFormat>
  <Paragraphs>148</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Aharoni</vt:lpstr>
      <vt:lpstr>Arial</vt:lpstr>
      <vt:lpstr>Arial Narrow</vt:lpstr>
      <vt:lpstr>Tahoma</vt:lpstr>
      <vt:lpstr>Times New Roman</vt:lpstr>
      <vt:lpstr>Verdana</vt:lpstr>
      <vt:lpstr>Wingdings</vt:lpstr>
      <vt:lpstr>Slit</vt:lpstr>
      <vt:lpstr>2_Slit</vt:lpstr>
      <vt:lpstr>Student Finance &amp; Cashiering Services</vt:lpstr>
      <vt:lpstr>Student Finance</vt:lpstr>
      <vt:lpstr>How We Can Help</vt:lpstr>
      <vt:lpstr>How We Can Help</vt:lpstr>
      <vt:lpstr>Student Center</vt:lpstr>
      <vt:lpstr>Account Inquiry/Make a Payment</vt:lpstr>
      <vt:lpstr>Account Balance</vt:lpstr>
      <vt:lpstr>Installment Plans</vt:lpstr>
      <vt:lpstr>Forms</vt:lpstr>
      <vt:lpstr>Refunds</vt:lpstr>
      <vt:lpstr>Signing up for Direct Deposit</vt:lpstr>
      <vt:lpstr>Signing up for Direct Deposit</vt:lpstr>
      <vt:lpstr>Signing up for Direct Deposit</vt:lpstr>
      <vt:lpstr>PowerPoint Presentation</vt:lpstr>
      <vt:lpstr>PowerPoint Presentation</vt:lpstr>
      <vt:lpstr>Contact Information</vt:lpstr>
      <vt:lpstr>Make Sure Your Contact Information Is Up To Date </vt:lpstr>
    </vt:vector>
  </TitlesOfParts>
  <Company>UNT Health Science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cbluemel</dc:creator>
  <cp:lastModifiedBy>Sparks, Yolanda</cp:lastModifiedBy>
  <cp:revision>567</cp:revision>
  <cp:lastPrinted>2018-11-27T19:23:47Z</cp:lastPrinted>
  <dcterms:created xsi:type="dcterms:W3CDTF">2007-02-05T23:20:45Z</dcterms:created>
  <dcterms:modified xsi:type="dcterms:W3CDTF">2019-04-11T13:47:48Z</dcterms:modified>
</cp:coreProperties>
</file>